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Helpful to reflect on history a bit.  Apps install on OS, OS installs on hardware.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Need to add a second house (build) and separate plumbing, electricity 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Single unit, self-contained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Own utilities, water heater, etc.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Own front door, etc.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Want another house, build another house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Helpful to reflect on history a bit.  Apps install on OS, OS installs on hardware.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Need to add a second house (build) and separate plumbing, electricity 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Single unit, self-contained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Own utilities, water heater, etc.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Own front door, etc.</a:t>
            </a:r>
          </a:p>
          <a:p>
            <a:pPr marL="171450" indent="-171450" defTabSz="914400">
              <a:lnSpc>
                <a:spcPct val="100000"/>
              </a:lnSpc>
              <a:buClr>
                <a:srgbClr val="000000"/>
              </a:buClr>
              <a:buSzPct val="25000"/>
              <a:buFont typeface="Calibri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Want another house, build another house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-133549" y="-1120847"/>
            <a:ext cx="24651098" cy="1270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-133549" y="13560353"/>
            <a:ext cx="24651098" cy="1270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785600" y="12712700"/>
            <a:ext cx="5689600" cy="736600"/>
          </a:xfrm>
          <a:prstGeom prst="rect">
            <a:avLst/>
          </a:prstGeom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ub Divider Slide | Waterhole ">
    <p:bg>
      <p:bgPr>
        <a:solidFill>
          <a:srgbClr val="245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ody Level One…"/>
          <p:cNvSpPr txBox="1"/>
          <p:nvPr>
            <p:ph type="body" sz="quarter" idx="1" hasCustomPrompt="1"/>
          </p:nvPr>
        </p:nvSpPr>
        <p:spPr>
          <a:xfrm>
            <a:off x="1463675" y="9834904"/>
            <a:ext cx="6917874" cy="1828193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800">
              <a:lnSpc>
                <a:spcPct val="110000"/>
              </a:lnSpc>
              <a:spcBef>
                <a:spcPts val="2000"/>
              </a:spcBef>
              <a:buSzTx/>
              <a:buNone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1143000" indent="-6858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1600200" indent="-6858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1828800" indent="-4572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286000" indent="-4572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This is a subheading. Lorem ipsum dolor sit amet, consectetuer adipiscing elit.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9" name="Text Placeholder 20"/>
          <p:cNvSpPr/>
          <p:nvPr>
            <p:ph type="body" sz="quarter" idx="21" hasCustomPrompt="1"/>
          </p:nvPr>
        </p:nvSpPr>
        <p:spPr>
          <a:xfrm>
            <a:off x="1463676" y="5494289"/>
            <a:ext cx="7531466" cy="2683813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1444752">
              <a:spcBef>
                <a:spcPts val="1500"/>
              </a:spcBef>
              <a:buSzTx/>
              <a:buNone/>
              <a:defRPr sz="5056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This is a multi line heading for the sub divider.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1785600" y="12712700"/>
            <a:ext cx="5689600" cy="736600"/>
          </a:xfrm>
          <a:prstGeom prst="rect">
            <a:avLst/>
          </a:prstGeom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ody Level One…"/>
          <p:cNvSpPr txBox="1"/>
          <p:nvPr>
            <p:ph type="body" sz="quarter" idx="1" hasCustomPrompt="1"/>
          </p:nvPr>
        </p:nvSpPr>
        <p:spPr>
          <a:xfrm>
            <a:off x="1463674" y="4388177"/>
            <a:ext cx="6981826" cy="1797417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800">
              <a:spcBef>
                <a:spcPts val="2000"/>
              </a:spcBef>
              <a:buSzTx/>
              <a:buNone/>
              <a:defRPr sz="6400"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1676400" indent="-1219200" defTabSz="1828800">
              <a:spcBef>
                <a:spcPts val="2000"/>
              </a:spcBef>
              <a:buSzPct val="100000"/>
              <a:buChar char="–"/>
              <a:defRPr sz="6400"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2133600" indent="-1219200" defTabSz="1828800">
              <a:spcBef>
                <a:spcPts val="2000"/>
              </a:spcBef>
              <a:buSzPct val="100000"/>
              <a:buChar char="–"/>
              <a:defRPr sz="6400"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2184400" indent="-812800" defTabSz="1828800">
              <a:spcBef>
                <a:spcPts val="2000"/>
              </a:spcBef>
              <a:buSzPct val="100000"/>
              <a:buChar char="–"/>
              <a:defRPr sz="6400"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641600" indent="-812800" defTabSz="1828800">
              <a:spcBef>
                <a:spcPts val="2000"/>
              </a:spcBef>
              <a:buSzPct val="100000"/>
              <a:buChar char="–"/>
              <a:defRPr sz="6400"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Side-by-side Agenda layout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8" name="Text Placeholder 24"/>
          <p:cNvSpPr/>
          <p:nvPr>
            <p:ph type="body" sz="quarter" idx="21" hasCustomPrompt="1"/>
          </p:nvPr>
        </p:nvSpPr>
        <p:spPr>
          <a:xfrm>
            <a:off x="11112500" y="4568418"/>
            <a:ext cx="9391650" cy="6414064"/>
          </a:xfrm>
          <a:prstGeom prst="rect">
            <a:avLst/>
          </a:prstGeom>
        </p:spPr>
        <p:txBody>
          <a:bodyPr lIns="0" tIns="0" rIns="0" bIns="0"/>
          <a:lstStyle>
            <a:lvl1pPr marL="665226" indent="-665226" defTabSz="1773936">
              <a:lnSpc>
                <a:spcPct val="110000"/>
              </a:lnSpc>
              <a:spcBef>
                <a:spcPts val="1900"/>
              </a:spcBef>
              <a:buClr>
                <a:srgbClr val="192072"/>
              </a:buClr>
              <a:buSzPct val="100000"/>
              <a:buAutoNum type="arabicPeriod" startAt="1"/>
              <a:defRPr sz="3492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Section title here Short description of content.
Section title here Short description of content.
Section title here Short description of content.
Section title here Short description of content.</a:t>
            </a:r>
          </a:p>
        </p:txBody>
      </p:sp>
      <p:sp>
        <p:nvSpPr>
          <p:cNvPr id="189" name="Rectangle"/>
          <p:cNvSpPr/>
          <p:nvPr/>
        </p:nvSpPr>
        <p:spPr>
          <a:xfrm>
            <a:off x="-133549" y="-1120847"/>
            <a:ext cx="24651098" cy="1270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-133549" y="13585753"/>
            <a:ext cx="24651098" cy="1270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11785600" y="12712700"/>
            <a:ext cx="5689600" cy="736600"/>
          </a:xfrm>
          <a:prstGeom prst="rect">
            <a:avLst/>
          </a:prstGeom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ub Divider Slide | Waterhole ">
    <p:bg>
      <p:bgPr>
        <a:solidFill>
          <a:srgbClr val="245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/>
          <p:nvPr>
            <p:ph type="body" sz="quarter" idx="1" hasCustomPrompt="1"/>
          </p:nvPr>
        </p:nvSpPr>
        <p:spPr>
          <a:xfrm>
            <a:off x="1463675" y="9834904"/>
            <a:ext cx="6917874" cy="1828193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800">
              <a:lnSpc>
                <a:spcPct val="110000"/>
              </a:lnSpc>
              <a:spcBef>
                <a:spcPts val="2000"/>
              </a:spcBef>
              <a:buSzTx/>
              <a:buNone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1143000" indent="-6858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1600200" indent="-6858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1828800" indent="-4572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286000" indent="-457200" defTabSz="1828800">
              <a:lnSpc>
                <a:spcPct val="110000"/>
              </a:lnSpc>
              <a:spcBef>
                <a:spcPts val="2000"/>
              </a:spcBef>
              <a:buSzPct val="100000"/>
              <a:buChar char="–"/>
              <a:defRPr sz="3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This is a subheading. Lorem ipsum dolor sit amet, consectetuer adipiscing elit.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9" name="Text Placeholder 20"/>
          <p:cNvSpPr/>
          <p:nvPr>
            <p:ph type="body" sz="quarter" idx="21" hasCustomPrompt="1"/>
          </p:nvPr>
        </p:nvSpPr>
        <p:spPr>
          <a:xfrm>
            <a:off x="1463676" y="5494289"/>
            <a:ext cx="7531466" cy="2683813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1444752">
              <a:spcBef>
                <a:spcPts val="1500"/>
              </a:spcBef>
              <a:buSzTx/>
              <a:buNone/>
              <a:defRPr sz="5056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This is a multi line heading for the sub divider.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11785600" y="12712700"/>
            <a:ext cx="5689600" cy="736600"/>
          </a:xfrm>
          <a:prstGeom prst="rect">
            <a:avLst/>
          </a:prstGeom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ipping-containers-offer-alternative-material.jpeg" descr="Shipping-containers-offer-alternative-materia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72" y="12247"/>
            <a:ext cx="24340456" cy="1369150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 Placeholder 1"/>
          <p:cNvSpPr/>
          <p:nvPr>
            <p:ph type="body" idx="21"/>
          </p:nvPr>
        </p:nvSpPr>
        <p:spPr>
          <a:xfrm>
            <a:off x="343529" y="13540"/>
            <a:ext cx="8997696" cy="11921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828800">
              <a:spcBef>
                <a:spcPts val="2000"/>
              </a:spcBef>
              <a:defRPr sz="6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What are containers?</a:t>
            </a:r>
          </a:p>
        </p:txBody>
      </p:sp>
      <p:sp>
        <p:nvSpPr>
          <p:cNvPr id="211" name="Slide Number Placeholder 2"/>
          <p:cNvSpPr txBox="1"/>
          <p:nvPr>
            <p:ph type="sldNum" sz="quarter" idx="4294967295"/>
          </p:nvPr>
        </p:nvSpPr>
        <p:spPr>
          <a:xfrm>
            <a:off x="22793325" y="12589467"/>
            <a:ext cx="127001" cy="2971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tiny-houses-along-waterfront.jpg" descr="tiny-houses-along-waterfro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108" y="2814005"/>
            <a:ext cx="21397783" cy="8612609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Let’s Start with VMs"/>
          <p:cNvSpPr txBox="1"/>
          <p:nvPr/>
        </p:nvSpPr>
        <p:spPr>
          <a:xfrm>
            <a:off x="596221" y="945657"/>
            <a:ext cx="1139915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Let’s Start with VMs</a:t>
            </a:r>
          </a:p>
        </p:txBody>
      </p:sp>
      <p:sp>
        <p:nvSpPr>
          <p:cNvPr id="215" name="Independent and isolated"/>
          <p:cNvSpPr txBox="1"/>
          <p:nvPr/>
        </p:nvSpPr>
        <p:spPr>
          <a:xfrm>
            <a:off x="9929630" y="11897960"/>
            <a:ext cx="1430854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Independent and isolated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moda-apartments-exterior.jpg" descr="moda-apartments-exterio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3468" y="2354652"/>
            <a:ext cx="17037063" cy="958334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ontainers are like Apartments"/>
          <p:cNvSpPr txBox="1"/>
          <p:nvPr/>
        </p:nvSpPr>
        <p:spPr>
          <a:xfrm>
            <a:off x="316821" y="553402"/>
            <a:ext cx="174141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Containers are like Apartments</a:t>
            </a:r>
          </a:p>
        </p:txBody>
      </p:sp>
      <p:sp>
        <p:nvSpPr>
          <p:cNvPr id="221" name="Smaller, Shared Infrastructure"/>
          <p:cNvSpPr txBox="1"/>
          <p:nvPr/>
        </p:nvSpPr>
        <p:spPr>
          <a:xfrm>
            <a:off x="7708221" y="12050676"/>
            <a:ext cx="174141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Smaller, Shared Infrastructure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0927" y="2607791"/>
            <a:ext cx="8038318" cy="720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5628" y="2607789"/>
            <a:ext cx="8019042" cy="720676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Box 6"/>
          <p:cNvSpPr txBox="1"/>
          <p:nvPr/>
        </p:nvSpPr>
        <p:spPr>
          <a:xfrm>
            <a:off x="3208318" y="10162899"/>
            <a:ext cx="7443537" cy="162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1219200">
              <a:lnSpc>
                <a:spcPct val="100000"/>
              </a:lnSpc>
              <a:spcBef>
                <a:spcPts val="0"/>
              </a:spcBef>
              <a:defRPr>
                <a:solidFill>
                  <a:srgbClr val="2543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Containers are an app level construct</a:t>
            </a:r>
          </a:p>
        </p:txBody>
      </p:sp>
      <p:sp>
        <p:nvSpPr>
          <p:cNvPr id="228" name="TextBox 7"/>
          <p:cNvSpPr txBox="1"/>
          <p:nvPr/>
        </p:nvSpPr>
        <p:spPr>
          <a:xfrm>
            <a:off x="12821634" y="10036084"/>
            <a:ext cx="9032569" cy="231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1219200">
              <a:lnSpc>
                <a:spcPct val="100000"/>
              </a:lnSpc>
              <a:spcBef>
                <a:spcPts val="0"/>
              </a:spcBef>
              <a:defRPr>
                <a:solidFill>
                  <a:srgbClr val="2543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VMs are an infrastructure level construct to turn one machine into many servers</a:t>
            </a:r>
          </a:p>
        </p:txBody>
      </p:sp>
      <p:sp>
        <p:nvSpPr>
          <p:cNvPr id="229" name="Containers have no OS"/>
          <p:cNvSpPr txBox="1"/>
          <p:nvPr/>
        </p:nvSpPr>
        <p:spPr>
          <a:xfrm>
            <a:off x="316821" y="553402"/>
            <a:ext cx="174141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Containers have no 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Placeholder 1"/>
          <p:cNvSpPr/>
          <p:nvPr>
            <p:ph type="body" idx="21"/>
          </p:nvPr>
        </p:nvSpPr>
        <p:spPr>
          <a:xfrm>
            <a:off x="803276" y="598314"/>
            <a:ext cx="10074443" cy="1067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828800">
              <a:spcBef>
                <a:spcPts val="2000"/>
              </a:spcBef>
              <a:defRPr sz="6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What is Kubernetes?</a:t>
            </a:r>
          </a:p>
        </p:txBody>
      </p:sp>
      <p:sp>
        <p:nvSpPr>
          <p:cNvPr id="232" name="Slide Number Placeholder 2"/>
          <p:cNvSpPr txBox="1"/>
          <p:nvPr>
            <p:ph type="sldNum" sz="quarter" idx="4294967295"/>
          </p:nvPr>
        </p:nvSpPr>
        <p:spPr>
          <a:xfrm>
            <a:off x="22780015" y="12589467"/>
            <a:ext cx="140310" cy="2971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r" defTabSz="1828800"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3" name="kubernets-on-prem-diy-considerations.png" descr="kubernets-on-prem-diy-considerati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7070" y="2097223"/>
            <a:ext cx="255181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Kubernetes Orchestrates"/>
          <p:cNvSpPr txBox="1"/>
          <p:nvPr/>
        </p:nvSpPr>
        <p:spPr>
          <a:xfrm>
            <a:off x="316821" y="553402"/>
            <a:ext cx="174141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Kubernetes Orchestrates</a:t>
            </a:r>
          </a:p>
        </p:txBody>
      </p:sp>
      <p:pic>
        <p:nvPicPr>
          <p:cNvPr id="236" name="Screenshot 2025-01-16 at 10.03.12 AM.jpg" descr="Screenshot 2025-01-16 at 10.03.12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129" y="2354652"/>
            <a:ext cx="15599742" cy="909688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ods are combined containers"/>
          <p:cNvSpPr txBox="1"/>
          <p:nvPr/>
        </p:nvSpPr>
        <p:spPr>
          <a:xfrm>
            <a:off x="7835221" y="11604246"/>
            <a:ext cx="174141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pods are combined containers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o Really, Why K8s?"/>
          <p:cNvSpPr txBox="1"/>
          <p:nvPr>
            <p:ph type="body" sz="quarter" idx="1"/>
          </p:nvPr>
        </p:nvSpPr>
        <p:spPr>
          <a:xfrm>
            <a:off x="3032093" y="3242721"/>
            <a:ext cx="6981826" cy="1797417"/>
          </a:xfrm>
          <a:prstGeom prst="rect">
            <a:avLst/>
          </a:prstGeom>
        </p:spPr>
        <p:txBody>
          <a:bodyPr/>
          <a:lstStyle>
            <a:lvl1pPr defTabSz="1609344">
              <a:spcBef>
                <a:spcPts val="1700"/>
              </a:spcBef>
              <a:defRPr sz="5632"/>
            </a:lvl1pPr>
          </a:lstStyle>
          <a:p>
            <a:pPr/>
            <a:r>
              <a:t>No Really, Why K8s?</a:t>
            </a:r>
          </a:p>
        </p:txBody>
      </p:sp>
      <p:sp>
        <p:nvSpPr>
          <p:cNvPr id="240" name="Text Placeholder 24"/>
          <p:cNvSpPr/>
          <p:nvPr>
            <p:ph type="body" idx="21"/>
          </p:nvPr>
        </p:nvSpPr>
        <p:spPr>
          <a:xfrm>
            <a:off x="11623440" y="3248282"/>
            <a:ext cx="11370541" cy="76189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85800" indent="-685800" defTabSz="1828800">
              <a:spcBef>
                <a:spcPts val="2000"/>
              </a:spcBef>
              <a:defRPr sz="3600"/>
            </a:pPr>
            <a:r>
              <a:t>Service discovery and load balancing</a:t>
            </a:r>
          </a:p>
          <a:p>
            <a:pPr marL="685800" indent="-685800" defTabSz="1828800">
              <a:spcBef>
                <a:spcPts val="2000"/>
              </a:spcBef>
              <a:defRPr sz="3600"/>
            </a:pPr>
            <a:r>
              <a:t>Storage orchestration</a:t>
            </a:r>
          </a:p>
          <a:p>
            <a:pPr marL="685800" indent="-685800" defTabSz="1828800">
              <a:spcBef>
                <a:spcPts val="2000"/>
              </a:spcBef>
              <a:defRPr sz="3600"/>
            </a:pPr>
            <a:r>
              <a:t>Automation</a:t>
            </a:r>
          </a:p>
          <a:p>
            <a:pPr marL="685800" indent="-685800" defTabSz="1828800">
              <a:spcBef>
                <a:spcPts val="2000"/>
              </a:spcBef>
              <a:defRPr sz="3600"/>
            </a:pPr>
            <a:r>
              <a:t>Self-healing</a:t>
            </a:r>
          </a:p>
          <a:p>
            <a:pPr marL="685800" indent="-685800" defTabSz="1828800">
              <a:spcBef>
                <a:spcPts val="2000"/>
              </a:spcBef>
              <a:defRPr sz="3600"/>
            </a:pPr>
            <a:r>
              <a:t>Secret Management</a:t>
            </a:r>
          </a:p>
          <a:p>
            <a:pPr marL="0" indent="0" defTabSz="1828800">
              <a:spcBef>
                <a:spcPts val="2000"/>
              </a:spcBef>
              <a:buClrTx/>
              <a:buSzTx/>
              <a:buNone/>
              <a:defRPr sz="3600"/>
            </a:pPr>
          </a:p>
          <a:p>
            <a:pPr marL="0" indent="0" defTabSz="1828800">
              <a:spcBef>
                <a:spcPts val="2000"/>
              </a:spcBef>
              <a:buClrTx/>
              <a:buSzTx/>
              <a:buNone/>
              <a:defRPr sz="2200"/>
            </a:pPr>
            <a:r>
              <a:t>from : https://kubernetes.io/docs/concepts/overview/what-is-kubernetes/</a:t>
            </a:r>
          </a:p>
        </p:txBody>
      </p:sp>
      <p:pic>
        <p:nvPicPr>
          <p:cNvPr id="241" name="Kubernetes-Scheduling.png" descr="Kubernetes-Schedul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525" y="5061097"/>
            <a:ext cx="8558962" cy="2526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