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5897"/>
  </p:normalViewPr>
  <p:slideViewPr>
    <p:cSldViewPr snapToGrid="0">
      <p:cViewPr varScale="1">
        <p:scale>
          <a:sx n="97" d="100"/>
          <a:sy n="97" d="100"/>
        </p:scale>
        <p:origin x="11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2812B-4152-914F-9267-00059880E828}" type="datetimeFigureOut">
              <a:rPr lang="en-US" smtClean="0"/>
              <a:t>1/24/25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9CAA3-5F62-B941-BD69-C10EC2586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68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FB993-D679-45CF-BE3D-BED1A6C79B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1952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91393-DFC3-17F4-0A59-83AE6F004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232AE1-C835-9C3F-EEB5-900B36ADB8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439D7D-C111-DA9E-9413-DA557630DB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E5583-3F24-D666-B02E-2299C91901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FB993-D679-45CF-BE3D-BED1A6C79B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7498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FB993-D679-45CF-BE3D-BED1A6C79B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5095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A40B6E-D7D6-181E-F517-39ED0A786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7FE54C-5ECD-0C7F-BB32-A08CAE7BDC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9C8813-2657-14C8-9787-0387A39BDC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71C9EA-D005-5588-FE6B-F6002BE95C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FB993-D679-45CF-BE3D-BED1A6C79B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7998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D7E1C3-A13B-956C-37C9-253423837F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5FF753-9D52-12CE-F741-6C5EF333CC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AF4B8B-0085-2C14-394A-C083E78989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DCFB7A-C34C-CF75-111B-D48BFD7220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FB993-D679-45CF-BE3D-BED1A6C79B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6876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38C6DF-C538-9729-CA6D-094A250A2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F0A785-1880-D788-C70C-A65442AF4C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3E19C37-B339-5D73-9C97-4247F95450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3FA7D3-8C0D-9C2E-6607-4A8B737EA8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FB993-D679-45CF-BE3D-BED1A6C79B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9556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C92A8E-13E2-0856-E5DE-7FE4B41116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FEBD42-B100-EE20-AB19-483A560B55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FCF455-7283-5EA3-D188-1F4A9A6AF1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B6ABA6-69FE-B544-4EC9-E429BA498C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FB993-D679-45CF-BE3D-BED1A6C79B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4340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A7736F-8C22-F9E7-36C5-C280583D22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AF0C62-C6AD-47C9-BB43-5286CA6C58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5F5A23D-349F-9E32-9A8E-72A3705E2B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A8C5E-9269-7F7B-3C8F-4D167E87A7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FB993-D679-45CF-BE3D-BED1A6C79B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7962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97F47E-D0BD-6270-8B69-1322134E8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4C75BF-5F7B-FFB1-DC05-D81E93FDA2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FEEB4E-59D7-1D1F-2EA8-C3428C1FE9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0EBE2-4FF8-2CC3-8A40-47F5E0ACC5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FB993-D679-45CF-BE3D-BED1A6C79B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2769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C1C200-576E-5FEB-45AC-84C299EDE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5C23B6E-8294-96FD-86E9-9AD84C2BA0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3CD699-5EDD-64DB-D192-1F974D71A0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C5258-C001-47C0-7F3D-F9DA24FB93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FB993-D679-45CF-BE3D-BED1A6C79B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8324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1/22/25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99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1/22/25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1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1/22/25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34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1/22/25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1/22/25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0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1/22/25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2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1/22/25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821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1/22/25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73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1/22/25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0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1/22/25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17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1/22/25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888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1/22/25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2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8500FF-E918-2D84-8239-1AB95953A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726" y="643467"/>
            <a:ext cx="6999502" cy="5054008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Securing Cloud-Based Military Communications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4975F-5C0A-6880-0499-AE59F7E8E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0995" y="643467"/>
            <a:ext cx="3341488" cy="5054008"/>
          </a:xfrm>
        </p:spPr>
        <p:txBody>
          <a:bodyPr anchor="ctr">
            <a:normAutofit/>
          </a:bodyPr>
          <a:lstStyle/>
          <a:p>
            <a:r>
              <a:rPr lang="en-US" dirty="0"/>
              <a:t>Network Segmentation, Encryption, AND Monitoring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624C8D3-B9AD-4F4F-8554-4EAF3724D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3431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BA942A-598A-DBBD-D01F-6A9A5F8190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5C81ED-5601-92F3-7AFC-D18C82194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5F7C36-36AF-B9F7-90AD-FF50196678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7E452-04F5-9303-DDA1-44354F62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648608" cy="5646208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Contact Info</a:t>
            </a:r>
            <a:br>
              <a:rPr lang="en-US" sz="4400" dirty="0">
                <a:solidFill>
                  <a:srgbClr val="FFFFFF"/>
                </a:solidFill>
              </a:rPr>
            </a:br>
            <a:endParaRPr lang="en-US" sz="4400" dirty="0">
              <a:solidFill>
                <a:srgbClr val="FFFFFF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5EAD8C-BCC2-6137-3144-D577915A2F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6568" y="517883"/>
            <a:ext cx="7772400" cy="5822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86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13DF3B-1737-85EA-BB31-08B442D2A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7A0CA-F3D5-6AAF-A5C5-336FA27D7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Importance of Cloud Security</a:t>
            </a:r>
          </a:p>
          <a:p>
            <a:pPr>
              <a:lnSpc>
                <a:spcPct val="90000"/>
              </a:lnSpc>
            </a:pPr>
            <a:r>
              <a:rPr lang="en-US" dirty="0"/>
              <a:t>Growing Usage of Cloud</a:t>
            </a:r>
          </a:p>
          <a:p>
            <a:pPr>
              <a:lnSpc>
                <a:spcPct val="90000"/>
              </a:lnSpc>
            </a:pPr>
            <a:r>
              <a:rPr lang="en-US" dirty="0"/>
              <a:t>Shared Responsibility Model</a:t>
            </a:r>
          </a:p>
          <a:p>
            <a:pPr>
              <a:lnSpc>
                <a:spcPct val="90000"/>
              </a:lnSpc>
            </a:pPr>
            <a:r>
              <a:rPr lang="en-US" dirty="0"/>
              <a:t>Encryption</a:t>
            </a:r>
          </a:p>
          <a:p>
            <a:pPr>
              <a:lnSpc>
                <a:spcPct val="90000"/>
              </a:lnSpc>
            </a:pPr>
            <a:r>
              <a:rPr lang="en-US" dirty="0"/>
              <a:t>Network Segmentation</a:t>
            </a:r>
          </a:p>
          <a:p>
            <a:pPr>
              <a:lnSpc>
                <a:spcPct val="90000"/>
              </a:lnSpc>
            </a:pPr>
            <a:r>
              <a:rPr lang="en-US" dirty="0"/>
              <a:t>Continuous Monitoring</a:t>
            </a:r>
          </a:p>
        </p:txBody>
      </p:sp>
    </p:spTree>
    <p:extLst>
      <p:ext uri="{BB962C8B-B14F-4D97-AF65-F5344CB8AC3E}">
        <p14:creationId xmlns:p14="http://schemas.microsoft.com/office/powerpoint/2010/main" val="3753587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5D4E62-A933-6C04-94EF-CA6A8FDFF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C983217-AEAA-68AF-D7AE-ABC6737AD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A7F608-6333-4DCF-6906-C44A70639F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E2C817-F539-852E-7557-BB8002DD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92" y="605896"/>
            <a:ext cx="4156240" cy="5646208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Importance of Cloud Security in Modern Communication Systems</a:t>
            </a:r>
            <a:br>
              <a:rPr lang="en-US" sz="4400" dirty="0">
                <a:solidFill>
                  <a:srgbClr val="FFFFFF"/>
                </a:solidFill>
              </a:rPr>
            </a:b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5CD3A-A83D-8E72-4E09-5444C41A8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Protect Sensitive Data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Ensures Mission Continuity and Readiness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Real-Time Threat Detection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Regulatory Compliance</a:t>
            </a:r>
          </a:p>
        </p:txBody>
      </p:sp>
    </p:spTree>
    <p:extLst>
      <p:ext uri="{BB962C8B-B14F-4D97-AF65-F5344CB8AC3E}">
        <p14:creationId xmlns:p14="http://schemas.microsoft.com/office/powerpoint/2010/main" val="164000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1587F0-E5F9-5E79-D28F-BD656C9E0E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8284CC3-47C4-274C-9843-C2E4E42C3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A58B7B-F8C3-0A97-3544-558178D96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8153D7-5C5E-81B8-FBDB-BFDBF1573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92" y="605896"/>
            <a:ext cx="4156240" cy="5646208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Growing Usage of Cloud</a:t>
            </a:r>
            <a:br>
              <a:rPr lang="en-US" sz="4400" dirty="0">
                <a:solidFill>
                  <a:srgbClr val="FFFFFF"/>
                </a:solidFill>
              </a:rPr>
            </a:b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D4D49-6E12-8DBC-A4FC-40E17D3CE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C2E / JWCC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Enables advanced technologies and data-driven decision-making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JADC2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Drives innovation</a:t>
            </a:r>
          </a:p>
        </p:txBody>
      </p:sp>
    </p:spTree>
    <p:extLst>
      <p:ext uri="{BB962C8B-B14F-4D97-AF65-F5344CB8AC3E}">
        <p14:creationId xmlns:p14="http://schemas.microsoft.com/office/powerpoint/2010/main" val="2852094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95A656-1102-60B6-EAF9-F9F104A99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BB8ED4C-0A68-17D9-48BB-6AFF8C64B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5D620F-6C8D-AB47-1CDA-65A0556BE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446315-0798-DA81-4546-94BACC8BC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648608" cy="5646208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Shared Responsibility Model</a:t>
            </a:r>
            <a:br>
              <a:rPr lang="en-US" sz="4400" dirty="0">
                <a:solidFill>
                  <a:srgbClr val="FFFFFF"/>
                </a:solidFill>
              </a:rPr>
            </a:b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1F5A4-CF95-CFE7-C1C3-C51F53CCB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Defines security responsibilities between cloud providers and customers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Provider responsibilities: "Security of the cloud"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Customer responsibilities: "Security in the cloud”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Varies by service model (IaaS, PaaS, SaaS)</a:t>
            </a:r>
          </a:p>
        </p:txBody>
      </p:sp>
    </p:spTree>
    <p:extLst>
      <p:ext uri="{BB962C8B-B14F-4D97-AF65-F5344CB8AC3E}">
        <p14:creationId xmlns:p14="http://schemas.microsoft.com/office/powerpoint/2010/main" val="349761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DB91E4-182F-C832-63E4-3968C8644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648387C-17E2-5659-264C-F49EEB5BC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A4429C-8383-9A9D-FAD0-FA38C54DF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4BA6A5-DA11-6F1D-AF8E-6C9542BBE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648608" cy="5646208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Encryption</a:t>
            </a:r>
            <a:br>
              <a:rPr lang="en-US" sz="4400" dirty="0">
                <a:solidFill>
                  <a:srgbClr val="FFFFFF"/>
                </a:solidFill>
              </a:rPr>
            </a:b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4D830-4A47-22E4-7F44-EE21BC2DF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Data in transit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Data at Rest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Protocols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IKE (Internet Key Exchange)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Negotiates security associations (SAs) for IPSec 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Two phases: IKE SA establishment and IPSec SA creation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IPSEC (Internet Protocol Security)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Network layer protocol suite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 Authenticates and encrypts IP packets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TLS (Transport Layer Security)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Transport layer protocol 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Secures web communications (HTTPS)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End-to-End Encryption</a:t>
            </a:r>
          </a:p>
        </p:txBody>
      </p:sp>
    </p:spTree>
    <p:extLst>
      <p:ext uri="{BB962C8B-B14F-4D97-AF65-F5344CB8AC3E}">
        <p14:creationId xmlns:p14="http://schemas.microsoft.com/office/powerpoint/2010/main" val="3068355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ED9B5F-85A0-94AB-AEF1-1BBE7749B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369487-B14F-A481-8A99-15C20764B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631512-3CD9-5434-A635-8782D39CA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623A80-951E-2507-98F8-8EA5DF13E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648608" cy="5646208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Network Segmentation</a:t>
            </a:r>
            <a:br>
              <a:rPr lang="en-US" sz="4400" dirty="0">
                <a:solidFill>
                  <a:srgbClr val="FFFFFF"/>
                </a:solidFill>
              </a:rPr>
            </a:b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EF13F-556A-D865-DAE0-94F98A7B2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Dividing a network into smaller subnetworks or segments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Key 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Improved 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Enhanced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access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Simplified compliance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Microsegmentation – a more granular approach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0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9E7663-F1E6-BF2F-C17F-3BA3F1BAE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2C4B61A-C00D-78BA-1621-FFC01D554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6864C0-E8F6-1760-95F8-E64F4E46D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22FD3F-68B2-F2F0-80ED-A2B06C809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648608" cy="5646208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Continuous Monitoring</a:t>
            </a:r>
            <a:br>
              <a:rPr lang="en-US" sz="4400" dirty="0">
                <a:solidFill>
                  <a:srgbClr val="FFFFFF"/>
                </a:solidFill>
              </a:rPr>
            </a:b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C16A9-AF4E-5783-06B3-33E0A0136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Real-Time Threat Detection and Response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Key components: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Data Collection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Analysis and correlation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Alerting and reporting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Automated response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Technologies and tools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SIEM (Security Information and Event Management)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EDR (Endpoint Detection and Response)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NDR (Network Detection and Response)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SOAR (Security Orchestration, Automation, and Response)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61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5EA5E3-1B35-7D43-DCA7-76D5B95E0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B5134E-1480-2DE4-A423-B426B4DE2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C18EF5-BC93-3222-AFDF-0F44FD723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0C633D-278B-3561-DA1D-5A8280A80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7285" y="605896"/>
            <a:ext cx="4648608" cy="5646208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Q &amp; A</a:t>
            </a:r>
            <a:br>
              <a:rPr lang="en-US" sz="4400" dirty="0">
                <a:solidFill>
                  <a:srgbClr val="FFFFFF"/>
                </a:solidFill>
              </a:rPr>
            </a:br>
            <a:endParaRPr lang="en-US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653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4148</TotalTime>
  <Words>275</Words>
  <Application>Microsoft Macintosh PowerPoint</Application>
  <PresentationFormat>Widescreen</PresentationFormat>
  <Paragraphs>73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RetrospectVTI</vt:lpstr>
      <vt:lpstr>Securing Cloud-Based Military Communications</vt:lpstr>
      <vt:lpstr>Agenda</vt:lpstr>
      <vt:lpstr>Importance of Cloud Security in Modern Communication Systems </vt:lpstr>
      <vt:lpstr>Growing Usage of Cloud </vt:lpstr>
      <vt:lpstr>Shared Responsibility Model </vt:lpstr>
      <vt:lpstr>Encryption </vt:lpstr>
      <vt:lpstr>Network Segmentation </vt:lpstr>
      <vt:lpstr>Continuous Monitoring </vt:lpstr>
      <vt:lpstr>Q &amp; A </vt:lpstr>
      <vt:lpstr>Contact Info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Jeffrey Stevenson</dc:creator>
  <cp:lastModifiedBy>Jeffrey Stevenson</cp:lastModifiedBy>
  <cp:revision>6</cp:revision>
  <dcterms:created xsi:type="dcterms:W3CDTF">2025-01-24T23:04:50Z</dcterms:created>
  <dcterms:modified xsi:type="dcterms:W3CDTF">2025-01-27T20:13:05Z</dcterms:modified>
</cp:coreProperties>
</file>