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7"/>
  </p:notesMasterIdLst>
  <p:handoutMasterIdLst>
    <p:handoutMasterId r:id="rId18"/>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6" autoAdjust="0"/>
    <p:restoredTop sz="70616" autoAdjust="0"/>
  </p:normalViewPr>
  <p:slideViewPr>
    <p:cSldViewPr snapToGrid="0">
      <p:cViewPr varScale="1">
        <p:scale>
          <a:sx n="61" d="100"/>
          <a:sy n="61" d="100"/>
        </p:scale>
        <p:origin x="385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5/9/2023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5/9/2023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1 Users.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418863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and final capability is automated dynamic policies which has two associated activities.</a:t>
            </a:r>
          </a:p>
          <a:p>
            <a:endParaRPr lang="en-US" dirty="0" smtClean="0"/>
          </a:p>
          <a:p>
            <a:r>
              <a:rPr lang="en-US" dirty="0" smtClean="0"/>
              <a:t>AI-enabled Network access has the following requirements: </a:t>
            </a:r>
            <a:r>
              <a:rPr lang="en-US" sz="1200" b="0" i="0" u="none" strike="noStrike" kern="1200" dirty="0" smtClean="0">
                <a:solidFill>
                  <a:schemeClr val="tx1"/>
                </a:solidFill>
                <a:effectLst/>
                <a:latin typeface="+mn-lt"/>
                <a:ea typeface="+mn-ea"/>
                <a:cs typeface="+mn-cs"/>
              </a:rPr>
              <a:t>Network Access is AI driven based on environment analytics.</a:t>
            </a:r>
            <a:endParaRPr lang="en-US" dirty="0" smtClean="0"/>
          </a:p>
          <a:p>
            <a:endParaRPr lang="en-US" dirty="0" smtClean="0"/>
          </a:p>
          <a:p>
            <a:r>
              <a:rPr lang="en-US" dirty="0" smtClean="0"/>
              <a:t>AI-enabled</a:t>
            </a:r>
            <a:r>
              <a:rPr lang="en-US" baseline="0" dirty="0" smtClean="0"/>
              <a:t> Dynamic Access Control has the following requirements: </a:t>
            </a:r>
            <a:r>
              <a:rPr lang="en-US" sz="1200" b="0" i="0" u="none" strike="noStrike" kern="1200" dirty="0" smtClean="0">
                <a:solidFill>
                  <a:schemeClr val="tx1"/>
                </a:solidFill>
                <a:effectLst/>
                <a:latin typeface="+mn-lt"/>
                <a:ea typeface="+mn-ea"/>
                <a:cs typeface="+mn-cs"/>
              </a:rPr>
              <a:t>JIT/JEA are integrated with AI; Access is AI driven based on environment analytics.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355924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visibility and analytics </a:t>
            </a:r>
            <a:r>
              <a:rPr lang="en-US" baseline="0" dirty="0" smtClean="0"/>
              <a:t>pillar is used as a checks and balances for the entire zero trust architecture to ensure the Zero Trust policies are operating as intended.  In addition to providing the visibility of the environment, this pillar is very threat focused and is used to prevent, detect, and respond to adversary activity.  </a:t>
            </a:r>
          </a:p>
          <a:p>
            <a:endParaRPr lang="en-US" baseline="0" dirty="0" smtClean="0"/>
          </a:p>
          <a:p>
            <a:r>
              <a:rPr lang="en-US" dirty="0" smtClean="0"/>
              <a:t>The most important component</a:t>
            </a:r>
            <a:r>
              <a:rPr lang="en-US" baseline="0" dirty="0" smtClean="0"/>
              <a:t> is the SIEM.  Threat analytics, threat intelligence, logging and behavior analytics are all fed into the SIEM and then correlated to provide actionable events to the security operations team or cyber security </a:t>
            </a:r>
            <a:r>
              <a:rPr lang="en-US" baseline="0" smtClean="0"/>
              <a:t>service providers.  </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104764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184908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Visibility and Analytics Pillar of Zero Trust </a:t>
            </a:r>
          </a:p>
          <a:p>
            <a:r>
              <a:rPr lang="en-US" sz="1200" dirty="0" smtClean="0"/>
              <a:t>The student will understand the 6 capabilities and 18 activities outlined in the Visibility and Analytics Pillar</a:t>
            </a:r>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366857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r>
              <a:rPr lang="en-US" baseline="0" dirty="0" smtClean="0"/>
              <a:t>The seventh and final pillar is visibility and analytics which provides an understanding of the performance of a ZT architecture as well as the detection of anomalous behavior or activity.</a:t>
            </a:r>
          </a:p>
          <a:p>
            <a:endParaRPr lang="en-US" baseline="0" dirty="0" smtClean="0"/>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324416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visibility and analytics</a:t>
            </a:r>
            <a:r>
              <a:rPr lang="en-US" sz="900" baseline="0" dirty="0" smtClean="0"/>
              <a:t> pillar is constantly monitoring all actions within a Zero Trust Environment and through the use of Orchestration and Automation it provides data points to the policy enforcement point to deny or allow access.  Some key components of the Visibility and analytics pillar are the SIEM, threat and behavior analytics and threat intelligence.</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651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capability is to log all traffic (network,</a:t>
            </a:r>
            <a:r>
              <a:rPr lang="en-US" baseline="0" dirty="0" smtClean="0"/>
              <a:t> data, apps, and users) and has three associated </a:t>
            </a:r>
            <a:r>
              <a:rPr lang="en-US" baseline="0" dirty="0" err="1" smtClean="0"/>
              <a:t>activites</a:t>
            </a:r>
            <a:r>
              <a:rPr lang="en-US" baseline="0" dirty="0" smtClean="0"/>
              <a:t>.</a:t>
            </a:r>
          </a:p>
          <a:p>
            <a:endParaRPr lang="en-US" baseline="0" dirty="0" smtClean="0"/>
          </a:p>
          <a:p>
            <a:r>
              <a:rPr lang="en-US" baseline="0" dirty="0" smtClean="0"/>
              <a:t>Scale considerations has the following requirements: </a:t>
            </a:r>
            <a:r>
              <a:rPr lang="en-US" sz="1200" b="0" i="0" u="none" strike="noStrike" kern="1200" dirty="0" smtClean="0">
                <a:solidFill>
                  <a:schemeClr val="tx1"/>
                </a:solidFill>
                <a:effectLst/>
                <a:latin typeface="+mn-lt"/>
                <a:ea typeface="+mn-ea"/>
                <a:cs typeface="+mn-cs"/>
              </a:rPr>
              <a:t>Sufficient infrastructure in place; Distributed environment established; Sufficient bandwidth for network traffic.</a:t>
            </a:r>
            <a:endParaRPr lang="en-US" baseline="0" dirty="0" smtClean="0"/>
          </a:p>
          <a:p>
            <a:endParaRPr lang="en-US" baseline="0" dirty="0" smtClean="0"/>
          </a:p>
          <a:p>
            <a:r>
              <a:rPr lang="en-US" baseline="0" dirty="0" smtClean="0"/>
              <a:t>Log Parsing has the following requirements: </a:t>
            </a:r>
            <a:r>
              <a:rPr lang="en-US" sz="1200" b="0" i="0" u="none" strike="noStrike" kern="1200" dirty="0" smtClean="0">
                <a:solidFill>
                  <a:schemeClr val="tx1"/>
                </a:solidFill>
                <a:effectLst/>
                <a:latin typeface="+mn-lt"/>
                <a:ea typeface="+mn-ea"/>
                <a:cs typeface="+mn-cs"/>
              </a:rPr>
              <a:t>Standardized log formats; Rules developed for each log format.</a:t>
            </a:r>
            <a:endParaRPr lang="en-US" baseline="0" dirty="0" smtClean="0"/>
          </a:p>
          <a:p>
            <a:endParaRPr lang="en-US" baseline="0" dirty="0" smtClean="0"/>
          </a:p>
          <a:p>
            <a:r>
              <a:rPr lang="en-US" baseline="0" dirty="0" smtClean="0"/>
              <a:t>Log Analysis has the following requirements: </a:t>
            </a:r>
            <a:r>
              <a:rPr lang="en-US" sz="1200" b="0" i="0" u="none" strike="noStrike" kern="1200" dirty="0" smtClean="0">
                <a:solidFill>
                  <a:schemeClr val="tx1"/>
                </a:solidFill>
                <a:effectLst/>
                <a:latin typeface="+mn-lt"/>
                <a:ea typeface="+mn-ea"/>
                <a:cs typeface="+mn-cs"/>
              </a:rPr>
              <a:t>Develop analytics per activity; Identify activities to analyze.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302957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capability is security</a:t>
            </a:r>
            <a:r>
              <a:rPr lang="en-US" baseline="0" dirty="0" smtClean="0"/>
              <a:t> information and event management (SIEM) and has five associated activities.</a:t>
            </a:r>
          </a:p>
          <a:p>
            <a:endParaRPr lang="en-US" baseline="0" dirty="0" smtClean="0"/>
          </a:p>
          <a:p>
            <a:r>
              <a:rPr lang="en-US" baseline="0" dirty="0" smtClean="0"/>
              <a:t>Threat Alerting Pt1 has the following requirements: </a:t>
            </a:r>
            <a:r>
              <a:rPr lang="en-US" sz="1200" b="0" i="0" u="none" strike="noStrike" kern="1200" dirty="0" smtClean="0">
                <a:solidFill>
                  <a:schemeClr val="tx1"/>
                </a:solidFill>
                <a:effectLst/>
                <a:latin typeface="+mn-lt"/>
                <a:ea typeface="+mn-ea"/>
                <a:cs typeface="+mn-cs"/>
              </a:rPr>
              <a:t>Rules developed for threat correlation.</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Threat Alerting Pt2 has the following requirements: </a:t>
            </a:r>
            <a:r>
              <a:rPr lang="en-US" sz="1200" b="0" i="0" u="none" strike="noStrike" kern="1200" dirty="0" smtClean="0">
                <a:solidFill>
                  <a:schemeClr val="tx1"/>
                </a:solidFill>
                <a:effectLst/>
                <a:latin typeface="+mn-lt"/>
                <a:ea typeface="+mn-ea"/>
                <a:cs typeface="+mn-cs"/>
              </a:rPr>
              <a:t>Develop analytics to detect deviations.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Threat Alerting Pt3 has the following requirements: </a:t>
            </a:r>
            <a:r>
              <a:rPr lang="en-US" sz="1200" b="0" i="0" u="none" strike="noStrike" kern="1200" dirty="0" smtClean="0">
                <a:solidFill>
                  <a:schemeClr val="tx1"/>
                </a:solidFill>
                <a:effectLst/>
                <a:latin typeface="+mn-lt"/>
                <a:ea typeface="+mn-ea"/>
                <a:cs typeface="+mn-cs"/>
              </a:rPr>
              <a:t>Identify Triggering Anomalous Events; Implement Triggering Policy.</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Asset ID &amp; Alert Correlation has the following requirements: </a:t>
            </a:r>
            <a:r>
              <a:rPr lang="en-US" sz="1200" b="0" i="0" u="none" strike="noStrike" kern="1200" dirty="0" smtClean="0">
                <a:solidFill>
                  <a:schemeClr val="tx1"/>
                </a:solidFill>
                <a:effectLst/>
                <a:latin typeface="+mn-lt"/>
                <a:ea typeface="+mn-ea"/>
                <a:cs typeface="+mn-cs"/>
              </a:rPr>
              <a:t>Rules developed for asset ID based responses.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User/Device baselines has the following requirements: </a:t>
            </a:r>
            <a:r>
              <a:rPr lang="en-US" sz="1200" b="0" i="0" u="none" strike="noStrike" kern="1200" dirty="0" smtClean="0">
                <a:solidFill>
                  <a:schemeClr val="tx1"/>
                </a:solidFill>
                <a:effectLst/>
                <a:latin typeface="+mn-lt"/>
                <a:ea typeface="+mn-ea"/>
                <a:cs typeface="+mn-cs"/>
              </a:rPr>
              <a:t>Identify user and device baselines.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128410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capability is common security and risk analytics</a:t>
            </a:r>
            <a:r>
              <a:rPr lang="en-US" baseline="0" dirty="0" smtClean="0"/>
              <a:t> and has two associated activities.</a:t>
            </a:r>
          </a:p>
          <a:p>
            <a:endParaRPr lang="en-US" baseline="0" dirty="0" smtClean="0"/>
          </a:p>
          <a:p>
            <a:r>
              <a:rPr lang="en-US" baseline="0" dirty="0" smtClean="0"/>
              <a:t>Implement Analytics Tools has the following requirements: </a:t>
            </a:r>
            <a:r>
              <a:rPr lang="en-US" sz="1200" b="0" i="0" u="none" strike="noStrike" kern="1200" dirty="0" smtClean="0">
                <a:solidFill>
                  <a:schemeClr val="tx1"/>
                </a:solidFill>
                <a:effectLst/>
                <a:latin typeface="+mn-lt"/>
                <a:ea typeface="+mn-ea"/>
                <a:cs typeface="+mn-cs"/>
              </a:rPr>
              <a:t>Develop requirements for analytic environment; Procure and implement analytic tools.</a:t>
            </a:r>
            <a:endParaRPr lang="en-US" baseline="0" dirty="0" smtClean="0"/>
          </a:p>
          <a:p>
            <a:endParaRPr lang="en-US" baseline="0" dirty="0" smtClean="0"/>
          </a:p>
          <a:p>
            <a:r>
              <a:rPr lang="en-US" baseline="0" dirty="0" smtClean="0"/>
              <a:t>Establish User Baseline Behavior has the following requirements: </a:t>
            </a:r>
            <a:r>
              <a:rPr lang="en-US" sz="1200" b="0" i="0" u="none" strike="noStrike" kern="1200" dirty="0" smtClean="0">
                <a:solidFill>
                  <a:schemeClr val="tx1"/>
                </a:solidFill>
                <a:effectLst/>
                <a:latin typeface="+mn-lt"/>
                <a:ea typeface="+mn-ea"/>
                <a:cs typeface="+mn-cs"/>
              </a:rPr>
              <a:t>Identify users for baseline; Establish ML-based baselines.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371234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fourth</a:t>
            </a:r>
            <a:r>
              <a:rPr lang="en-US" baseline="0" dirty="0" smtClean="0"/>
              <a:t> capability is user and entity behavior analytics and it has four associated </a:t>
            </a:r>
            <a:r>
              <a:rPr lang="en-US" baseline="0" dirty="0" err="1" smtClean="0"/>
              <a:t>activites</a:t>
            </a:r>
            <a:r>
              <a:rPr lang="en-US" baseline="0" dirty="0" smtClean="0"/>
              <a:t>.</a:t>
            </a:r>
          </a:p>
          <a:p>
            <a:endParaRPr lang="en-US" baseline="0" dirty="0" smtClean="0"/>
          </a:p>
          <a:p>
            <a:r>
              <a:rPr lang="en-US" baseline="0" dirty="0" smtClean="0"/>
              <a:t>Baseline and profiling Pt1 has the following requirements: </a:t>
            </a:r>
            <a:r>
              <a:rPr lang="en-US" sz="1200" b="0" i="0" u="none" strike="noStrike" kern="1200" dirty="0" smtClean="0">
                <a:solidFill>
                  <a:schemeClr val="tx1"/>
                </a:solidFill>
                <a:effectLst/>
                <a:latin typeface="+mn-lt"/>
                <a:ea typeface="+mn-ea"/>
                <a:cs typeface="+mn-cs"/>
              </a:rPr>
              <a:t>Develop analytics to detect changing threat conditions; Identify user and device threat profiles.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Baseline and profiling Pt2 has the following requirements: </a:t>
            </a:r>
            <a:r>
              <a:rPr lang="en-US" sz="1200" b="0" i="0" u="none" strike="noStrike" kern="1200" dirty="0" smtClean="0">
                <a:solidFill>
                  <a:schemeClr val="tx1"/>
                </a:solidFill>
                <a:effectLst/>
                <a:latin typeface="+mn-lt"/>
                <a:ea typeface="+mn-ea"/>
                <a:cs typeface="+mn-cs"/>
              </a:rPr>
              <a:t>Add threat profiles for </a:t>
            </a:r>
            <a:r>
              <a:rPr lang="en-US" sz="1200" b="0" i="0" u="none" strike="noStrike" kern="1200" dirty="0" err="1" smtClean="0">
                <a:solidFill>
                  <a:schemeClr val="tx1"/>
                </a:solidFill>
                <a:effectLst/>
                <a:latin typeface="+mn-lt"/>
                <a:ea typeface="+mn-ea"/>
                <a:cs typeface="+mn-cs"/>
              </a:rPr>
              <a:t>IoT</a:t>
            </a:r>
            <a:r>
              <a:rPr lang="en-US" sz="1200" b="0" i="0" u="none" strike="noStrike" kern="1200" dirty="0" smtClean="0">
                <a:solidFill>
                  <a:schemeClr val="tx1"/>
                </a:solidFill>
                <a:effectLst/>
                <a:latin typeface="+mn-lt"/>
                <a:ea typeface="+mn-ea"/>
                <a:cs typeface="+mn-cs"/>
              </a:rPr>
              <a:t> and OT devices; Develop and extend analytics; Extend threat profiles to individual users and devices.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UEBA Baseline Support Pt1 has the following requirements: </a:t>
            </a:r>
            <a:r>
              <a:rPr lang="en-US" sz="1200" b="0" i="0" u="none" strike="noStrike" kern="1200" dirty="0" smtClean="0">
                <a:solidFill>
                  <a:schemeClr val="tx1"/>
                </a:solidFill>
                <a:effectLst/>
                <a:latin typeface="+mn-lt"/>
                <a:ea typeface="+mn-ea"/>
                <a:cs typeface="+mn-cs"/>
              </a:rPr>
              <a:t>Implement ML-based Analytics to detect anomalies</a:t>
            </a:r>
            <a:r>
              <a:rPr lang="en-US" dirty="0" smtClean="0"/>
              <a: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UEBA Baseline Support Pt2 has the following requirements: </a:t>
            </a:r>
            <a:r>
              <a:rPr lang="en-US" sz="1200" b="0" i="0" u="none" strike="noStrike" kern="1200" dirty="0" smtClean="0">
                <a:solidFill>
                  <a:schemeClr val="tx1"/>
                </a:solidFill>
                <a:effectLst/>
                <a:latin typeface="+mn-lt"/>
                <a:ea typeface="+mn-ea"/>
                <a:cs typeface="+mn-cs"/>
              </a:rPr>
              <a:t>Implement ML-based Analytics to detect anomalies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3818640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capability is threat</a:t>
            </a:r>
            <a:r>
              <a:rPr lang="en-US" baseline="0" dirty="0" smtClean="0"/>
              <a:t> intelligence integration and it has two associated activities.</a:t>
            </a:r>
          </a:p>
          <a:p>
            <a:endParaRPr lang="en-US" baseline="0" dirty="0" smtClean="0"/>
          </a:p>
          <a:p>
            <a:r>
              <a:rPr lang="en-US" baseline="0" dirty="0" smtClean="0"/>
              <a:t>Cyber Threat Intelligence Program Pt1 has the following requirements: </a:t>
            </a:r>
            <a:r>
              <a:rPr lang="en-US" sz="1200" b="0" i="0" u="none" strike="noStrike" kern="1200" dirty="0" smtClean="0">
                <a:solidFill>
                  <a:schemeClr val="tx1"/>
                </a:solidFill>
                <a:effectLst/>
                <a:latin typeface="+mn-lt"/>
                <a:ea typeface="+mn-ea"/>
                <a:cs typeface="+mn-cs"/>
              </a:rPr>
              <a:t>Cyber Threat Intelligence team is in place with critical stakeholders; Public and Baseline CTI feeds are being utilized by SIEM for alerting; Basic integration points exist with Device and Network enforcement points (e.g., NGAV, NGFW, NG-IPS).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Cyber Threat Intelligence Program Pt2 has the following requirements: </a:t>
            </a:r>
            <a:r>
              <a:rPr lang="en-US" sz="1200" b="0" i="0" u="none" strike="noStrike" kern="1200" dirty="0" smtClean="0">
                <a:solidFill>
                  <a:schemeClr val="tx1"/>
                </a:solidFill>
                <a:effectLst/>
                <a:latin typeface="+mn-lt"/>
                <a:ea typeface="+mn-ea"/>
                <a:cs typeface="+mn-cs"/>
              </a:rPr>
              <a:t>Cyber Threat Intelligence team is in place with extended stakeholders as appropriate; Controlled and Private feed are being utilized by SIEM and other appropriate Analytics tools for alerting and monitoring; Integration is in place for extended enforcement points within the Device, User, Network and Data pillars (UEBA, UAM)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3598442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5/9/2023 1:57:09 PM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7 Visibility and Analytics</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2307454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7.6 Automated Dynamic Policies      </a:t>
            </a:r>
            <a:r>
              <a:rPr lang="en-US" sz="3200" dirty="0" smtClean="0"/>
              <a:t>   </a:t>
            </a:r>
          </a:p>
          <a:p>
            <a:pPr lvl="1"/>
            <a:r>
              <a:rPr lang="en-US" sz="2800" dirty="0" smtClean="0"/>
              <a:t>7.6.1 AI-enabled </a:t>
            </a:r>
            <a:r>
              <a:rPr lang="en-US" sz="2800" dirty="0"/>
              <a:t>Network </a:t>
            </a:r>
            <a:r>
              <a:rPr lang="en-US" sz="2800" dirty="0" smtClean="0"/>
              <a:t>Access (Advanced)</a:t>
            </a:r>
            <a:endParaRPr lang="en-US" sz="2800" dirty="0"/>
          </a:p>
          <a:p>
            <a:pPr lvl="1"/>
            <a:r>
              <a:rPr lang="en-US" sz="2800" dirty="0" smtClean="0"/>
              <a:t>7.6.2 AI-enabled </a:t>
            </a:r>
            <a:r>
              <a:rPr lang="en-US" sz="2800" dirty="0"/>
              <a:t>Dynamic Access </a:t>
            </a:r>
            <a:r>
              <a:rPr lang="en-US" sz="2800" dirty="0" smtClean="0"/>
              <a:t>Control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6146" name="Picture 2" descr="Using Artificial Intelligence in Cybersecurity (Ultimate Guide) - SOCRadar®  Cyber Intelligence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618" y="4044784"/>
            <a:ext cx="763905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19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Visibility and Analytics Pillar</a:t>
            </a:r>
          </a:p>
          <a:p>
            <a:r>
              <a:rPr lang="en-US" sz="3000" dirty="0" smtClean="0"/>
              <a:t>Key Components:</a:t>
            </a:r>
          </a:p>
          <a:p>
            <a:pPr lvl="1"/>
            <a:r>
              <a:rPr lang="en-US" sz="1934" dirty="0" smtClean="0"/>
              <a:t>Security Information and Event Management (SIEM)</a:t>
            </a:r>
          </a:p>
          <a:p>
            <a:pPr lvl="1"/>
            <a:r>
              <a:rPr lang="en-US" sz="1934" dirty="0" smtClean="0"/>
              <a:t>Threat Analytics</a:t>
            </a:r>
          </a:p>
          <a:p>
            <a:pPr lvl="1"/>
            <a:r>
              <a:rPr lang="en-US" sz="1934" dirty="0" smtClean="0"/>
              <a:t>Threat Intelligence</a:t>
            </a:r>
          </a:p>
          <a:p>
            <a:pPr lvl="1"/>
            <a:r>
              <a:rPr lang="en-US" sz="1934" dirty="0" smtClean="0"/>
              <a:t>Behavior Analytics</a:t>
            </a:r>
          </a:p>
          <a:p>
            <a:pPr lvl="1"/>
            <a:r>
              <a:rPr lang="en-US" sz="1934" dirty="0" smtClean="0"/>
              <a:t>Logging and Log Analysis</a:t>
            </a:r>
          </a:p>
          <a:p>
            <a:pPr lvl="1"/>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spTree>
    <p:extLst>
      <p:ext uri="{BB962C8B-B14F-4D97-AF65-F5344CB8AC3E}">
        <p14:creationId xmlns:p14="http://schemas.microsoft.com/office/powerpoint/2010/main" val="2610994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spTree>
    <p:extLst>
      <p:ext uri="{BB962C8B-B14F-4D97-AF65-F5344CB8AC3E}">
        <p14:creationId xmlns:p14="http://schemas.microsoft.com/office/powerpoint/2010/main" val="377462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Visibility and Analytics Pillar of Zero Trust </a:t>
            </a:r>
          </a:p>
          <a:p>
            <a:r>
              <a:rPr lang="en-US" sz="3000" dirty="0" smtClean="0"/>
              <a:t>The student will understand the 6 capabilities and 18 activities outlined in the Visibility and Analytics 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421012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dirty="0" smtClean="0"/>
              <a:t>Device</a:t>
            </a:r>
          </a:p>
          <a:p>
            <a:r>
              <a:rPr lang="en-US" sz="3000" dirty="0" smtClean="0"/>
              <a:t>Applications and Workload</a:t>
            </a:r>
          </a:p>
          <a:p>
            <a:r>
              <a:rPr lang="en-US" sz="3000" dirty="0" smtClean="0"/>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b="1" dirty="0" smtClean="0">
                <a:solidFill>
                  <a:srgbClr val="0070C0"/>
                </a:solidFill>
              </a:rPr>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8227435" y="4271425"/>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40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xmlns=""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a16="http://schemas.microsoft.com/office/drawing/2014/main" xmlns=""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a16="http://schemas.microsoft.com/office/drawing/2014/main" xmlns=""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xmlns=""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a16="http://schemas.microsoft.com/office/drawing/2014/main" xmlns=""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xmlns=""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8155338" y="6472063"/>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3322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7.1 Log All Traffic (Network, Data, Apps, Users) </a:t>
            </a:r>
            <a:r>
              <a:rPr lang="en-US" sz="3200" dirty="0" smtClean="0"/>
              <a:t>   </a:t>
            </a:r>
          </a:p>
          <a:p>
            <a:pPr lvl="1"/>
            <a:r>
              <a:rPr lang="en-US" sz="2800" dirty="0" smtClean="0"/>
              <a:t>7.1.1 Scale Considerations (Target)</a:t>
            </a:r>
            <a:endParaRPr lang="en-US" sz="2800" dirty="0"/>
          </a:p>
          <a:p>
            <a:pPr lvl="1"/>
            <a:r>
              <a:rPr lang="en-US" sz="2800" dirty="0" smtClean="0"/>
              <a:t>7.1.2 Log Parsing (Target)</a:t>
            </a:r>
            <a:endParaRPr lang="en-US" sz="2800" dirty="0"/>
          </a:p>
          <a:p>
            <a:pPr lvl="1"/>
            <a:r>
              <a:rPr lang="en-US" sz="2800" dirty="0" smtClean="0"/>
              <a:t>7.1.3 Log Analysis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Benefits of Log Consolidation in a SIEM Environment - Pra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3507474"/>
            <a:ext cx="11668125" cy="520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7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7.2 Security Information and Event Management (SIEM)  </a:t>
            </a:r>
            <a:r>
              <a:rPr lang="en-US" sz="3200" dirty="0" smtClean="0"/>
              <a:t>   </a:t>
            </a:r>
          </a:p>
          <a:p>
            <a:pPr lvl="1"/>
            <a:r>
              <a:rPr lang="en-US" sz="2800" dirty="0" smtClean="0"/>
              <a:t>7.2.1 Threat </a:t>
            </a:r>
            <a:r>
              <a:rPr lang="en-US" sz="2800" dirty="0"/>
              <a:t>Alerting </a:t>
            </a:r>
            <a:r>
              <a:rPr lang="en-US" sz="2800" dirty="0" smtClean="0"/>
              <a:t>Pt1 (Target)</a:t>
            </a:r>
            <a:endParaRPr lang="en-US" sz="2800" dirty="0"/>
          </a:p>
          <a:p>
            <a:pPr lvl="1"/>
            <a:r>
              <a:rPr lang="en-US" sz="2800" dirty="0" smtClean="0"/>
              <a:t>7.2.2 Threat </a:t>
            </a:r>
            <a:r>
              <a:rPr lang="en-US" sz="2800" dirty="0"/>
              <a:t>Alerting </a:t>
            </a:r>
            <a:r>
              <a:rPr lang="en-US" sz="2800" dirty="0" smtClean="0"/>
              <a:t>Pt2 (Target)</a:t>
            </a:r>
            <a:endParaRPr lang="en-US" sz="2800" dirty="0"/>
          </a:p>
          <a:p>
            <a:pPr lvl="1"/>
            <a:r>
              <a:rPr lang="en-US" sz="2800" dirty="0" smtClean="0"/>
              <a:t>7.2.3 Threat </a:t>
            </a:r>
            <a:r>
              <a:rPr lang="en-US" sz="2800" dirty="0"/>
              <a:t>Alerting </a:t>
            </a:r>
            <a:r>
              <a:rPr lang="en-US" sz="2800" dirty="0" smtClean="0"/>
              <a:t>Pt3 (Advanced)</a:t>
            </a:r>
            <a:endParaRPr lang="en-US" sz="2800" dirty="0"/>
          </a:p>
          <a:p>
            <a:pPr lvl="1"/>
            <a:r>
              <a:rPr lang="en-US" sz="2800" dirty="0" smtClean="0"/>
              <a:t>7.2.4 Asset </a:t>
            </a:r>
            <a:r>
              <a:rPr lang="en-US" sz="2800" dirty="0"/>
              <a:t>ID &amp; Alert </a:t>
            </a:r>
            <a:r>
              <a:rPr lang="en-US" sz="2800" dirty="0" smtClean="0"/>
              <a:t>Correlation (Target)</a:t>
            </a:r>
            <a:endParaRPr lang="en-US" sz="2800" dirty="0"/>
          </a:p>
          <a:p>
            <a:pPr lvl="1"/>
            <a:r>
              <a:rPr lang="en-US" sz="2800" dirty="0" smtClean="0"/>
              <a:t>7.2.5 User/Device Baselines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2050" name="Picture 2" descr="Security Information and Event Management (SIEM)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544456"/>
            <a:ext cx="11696697"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2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7.3 Common Security and Risk Analytics   </a:t>
            </a:r>
            <a:r>
              <a:rPr lang="en-US" sz="3200" dirty="0" smtClean="0"/>
              <a:t>   </a:t>
            </a:r>
          </a:p>
          <a:p>
            <a:pPr lvl="1"/>
            <a:r>
              <a:rPr lang="en-US" sz="2800" dirty="0" smtClean="0"/>
              <a:t>7.3.1 Implement </a:t>
            </a:r>
            <a:r>
              <a:rPr lang="en-US" sz="2800" dirty="0"/>
              <a:t>Analytics </a:t>
            </a:r>
            <a:r>
              <a:rPr lang="en-US" sz="2800" dirty="0" smtClean="0"/>
              <a:t>Tools (Target)</a:t>
            </a:r>
            <a:endParaRPr lang="en-US" sz="2800" dirty="0"/>
          </a:p>
          <a:p>
            <a:pPr lvl="1"/>
            <a:r>
              <a:rPr lang="en-US" sz="2800" dirty="0" smtClean="0"/>
              <a:t>7.3.2 Establish </a:t>
            </a:r>
            <a:r>
              <a:rPr lang="en-US" sz="2800" dirty="0"/>
              <a:t>User Baseline </a:t>
            </a:r>
            <a:r>
              <a:rPr lang="en-US" sz="2800" dirty="0" smtClean="0"/>
              <a:t>Behavior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3074" name="Picture 2" descr="Cyber Security Analytics | Threat Intelligence &amp; Anomaly Detection |  Huntsman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143" y="3258403"/>
            <a:ext cx="76200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22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7.4 User and Entity Behavior Analytics    </a:t>
            </a:r>
            <a:r>
              <a:rPr lang="en-US" sz="3200" dirty="0" smtClean="0"/>
              <a:t>   </a:t>
            </a:r>
          </a:p>
          <a:p>
            <a:pPr lvl="1"/>
            <a:r>
              <a:rPr lang="en-US" sz="2800" dirty="0" smtClean="0"/>
              <a:t>7.4.1 Baseline </a:t>
            </a:r>
            <a:r>
              <a:rPr lang="en-US" sz="2800" dirty="0"/>
              <a:t>&amp; Profiling </a:t>
            </a:r>
            <a:r>
              <a:rPr lang="en-US" sz="2800" dirty="0" smtClean="0"/>
              <a:t>Pt1 (Target)</a:t>
            </a:r>
            <a:endParaRPr lang="en-US" sz="2800" dirty="0"/>
          </a:p>
          <a:p>
            <a:pPr lvl="1"/>
            <a:r>
              <a:rPr lang="en-US" sz="2800" dirty="0" smtClean="0"/>
              <a:t>7.4.2 Baseline </a:t>
            </a:r>
            <a:r>
              <a:rPr lang="en-US" sz="2800" dirty="0"/>
              <a:t>&amp; Profiling </a:t>
            </a:r>
            <a:r>
              <a:rPr lang="en-US" sz="2800" dirty="0" smtClean="0"/>
              <a:t>Pt2 (Advanced)</a:t>
            </a:r>
            <a:endParaRPr lang="en-US" sz="2800" dirty="0"/>
          </a:p>
          <a:p>
            <a:pPr lvl="1"/>
            <a:r>
              <a:rPr lang="en-US" sz="2800" dirty="0" smtClean="0"/>
              <a:t>7.4.3 UEBA </a:t>
            </a:r>
            <a:r>
              <a:rPr lang="en-US" sz="2800" dirty="0"/>
              <a:t>Baseline Support </a:t>
            </a:r>
            <a:r>
              <a:rPr lang="en-US" sz="2800" dirty="0" smtClean="0"/>
              <a:t>Pt1 (Advanced)</a:t>
            </a:r>
            <a:endParaRPr lang="en-US" sz="2800" dirty="0"/>
          </a:p>
          <a:p>
            <a:pPr lvl="1"/>
            <a:r>
              <a:rPr lang="en-US" sz="2800" dirty="0" smtClean="0"/>
              <a:t>7.4.4 UEBA </a:t>
            </a:r>
            <a:r>
              <a:rPr lang="en-US" sz="2800" dirty="0"/>
              <a:t>Baseline Support </a:t>
            </a:r>
            <a:r>
              <a:rPr lang="en-US" sz="2800" dirty="0" smtClean="0"/>
              <a:t>Pt2 (Advanced)</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4098" name="Picture 2" descr="What Is User and Entity Behavior Analy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671248"/>
            <a:ext cx="11696698" cy="558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070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Visibility and Analytics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7.5 Threat Intelligence Integration     </a:t>
            </a:r>
            <a:r>
              <a:rPr lang="en-US" sz="3200" dirty="0" smtClean="0"/>
              <a:t>   </a:t>
            </a:r>
          </a:p>
          <a:p>
            <a:pPr lvl="1"/>
            <a:r>
              <a:rPr lang="en-US" sz="2800" dirty="0" smtClean="0"/>
              <a:t>7.5.1 Cyber </a:t>
            </a:r>
            <a:r>
              <a:rPr lang="en-US" sz="2800" dirty="0"/>
              <a:t>Threat Intelligence Program </a:t>
            </a:r>
            <a:r>
              <a:rPr lang="en-US" sz="2800" dirty="0" smtClean="0"/>
              <a:t>Pt1 (Target)</a:t>
            </a:r>
            <a:endParaRPr lang="en-US" sz="2800" dirty="0"/>
          </a:p>
          <a:p>
            <a:pPr lvl="1"/>
            <a:r>
              <a:rPr lang="en-US" sz="2800" dirty="0" smtClean="0"/>
              <a:t>7.5.2 Cyber </a:t>
            </a:r>
            <a:r>
              <a:rPr lang="en-US" sz="2800" dirty="0"/>
              <a:t>Threat Intelligence Program </a:t>
            </a:r>
            <a:r>
              <a:rPr lang="en-US" sz="2800" dirty="0" smtClean="0"/>
              <a:t>Pt2 (Target)</a:t>
            </a:r>
            <a:endParaRPr lang="en-US" sz="2800"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5124" name="Picture 4" descr="Maximizing Your Investment In Cyberthreat Intelligence Prov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076385"/>
            <a:ext cx="11696698" cy="558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96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EF77BB-740C-4D71-854F-5511108A3C6D}">
  <ds:schemaRef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s>
</ds:datastoreItem>
</file>

<file path=customXml/itemProps2.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7151</TotalTime>
  <Words>1256</Words>
  <Application>Microsoft Office PowerPoint</Application>
  <PresentationFormat>Custom</PresentationFormat>
  <Paragraphs>208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Visibility and Analytics Pillar</vt:lpstr>
      <vt:lpstr>Visibility and Analytics Pillar</vt:lpstr>
      <vt:lpstr>Visibility and Analytics Pillar</vt:lpstr>
      <vt:lpstr>Visibility and Analytics Pillar</vt:lpstr>
      <vt:lpstr>Visibility and Analytics Pillar</vt:lpstr>
      <vt:lpstr>Visibility and Analytics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147</cp:revision>
  <cp:lastPrinted>2019-01-25T17:36:58Z</cp:lastPrinted>
  <dcterms:created xsi:type="dcterms:W3CDTF">2018-10-01T19:23:43Z</dcterms:created>
  <dcterms:modified xsi:type="dcterms:W3CDTF">2023-05-09T18:00:16Z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