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Lst>
  <p:notesMasterIdLst>
    <p:notesMasterId r:id="rId18"/>
  </p:notesMasterIdLst>
  <p:handoutMasterIdLst>
    <p:handoutMasterId r:id="rId19"/>
  </p:handout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Lst>
  <p:sldSz cx="12192000" cy="9144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00"/>
    <a:srgbClr val="666633"/>
    <a:srgbClr val="996600"/>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716" autoAdjust="0"/>
    <p:restoredTop sz="70616" autoAdjust="0"/>
  </p:normalViewPr>
  <p:slideViewPr>
    <p:cSldViewPr snapToGrid="0">
      <p:cViewPr varScale="1">
        <p:scale>
          <a:sx n="61" d="100"/>
          <a:sy n="61" d="100"/>
        </p:scale>
        <p:origin x="3858" y="84"/>
      </p:cViewPr>
      <p:guideLst/>
    </p:cSldViewPr>
  </p:slideViewPr>
  <p:notesTextViewPr>
    <p:cViewPr>
      <p:scale>
        <a:sx n="3" d="2"/>
        <a:sy n="3" d="2"/>
      </p:scale>
      <p:origin x="0" y="0"/>
    </p:cViewPr>
  </p:notesTextViewPr>
  <p:notesViewPr>
    <p:cSldViewPr snapToGrid="0">
      <p:cViewPr varScale="1">
        <p:scale>
          <a:sx n="86" d="100"/>
          <a:sy n="86" d="100"/>
        </p:scale>
        <p:origin x="3822"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42AFCF2E-B99C-4301-A787-CD6EC50F0F6D}" type="datetimeFigureOut">
              <a:rPr lang="en-US" smtClean="0"/>
              <a:t>5/9/2023</a:t>
            </a:fld>
            <a:endParaRPr lang="en-US" dirty="0"/>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84F5280A-D5E8-428F-9123-48B7EDC6E662}" type="slidenum">
              <a:rPr lang="en-US" smtClean="0"/>
              <a:t>‹#›</a:t>
            </a:fld>
            <a:endParaRPr lang="en-US" dirty="0"/>
          </a:p>
        </p:txBody>
      </p:sp>
    </p:spTree>
    <p:extLst>
      <p:ext uri="{BB962C8B-B14F-4D97-AF65-F5344CB8AC3E}">
        <p14:creationId xmlns:p14="http://schemas.microsoft.com/office/powerpoint/2010/main" val="21549461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B1D9C5EB-ABF6-430C-9051-7C05CA087374}" type="datetimeFigureOut">
              <a:rPr lang="en-US" smtClean="0"/>
              <a:t>5/9/2023</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20047063-B5B4-4778-8F64-5AEB405AC477}" type="slidenum">
              <a:rPr lang="en-US" smtClean="0"/>
              <a:t>‹#›</a:t>
            </a:fld>
            <a:endParaRPr lang="en-US" dirty="0"/>
          </a:p>
        </p:txBody>
      </p:sp>
    </p:spTree>
    <p:extLst>
      <p:ext uri="{BB962C8B-B14F-4D97-AF65-F5344CB8AC3E}">
        <p14:creationId xmlns:p14="http://schemas.microsoft.com/office/powerpoint/2010/main" val="17868859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Hello, my name is CW3 Ben Koontz</a:t>
            </a:r>
            <a:r>
              <a:rPr lang="en-US" baseline="0" dirty="0" smtClean="0"/>
              <a:t> and I will be covering the topic, Zero Trust, Pillar 6 Automation and Orchestration.</a:t>
            </a:r>
            <a:endParaRPr lang="en-US" dirty="0"/>
          </a:p>
        </p:txBody>
      </p:sp>
      <p:sp>
        <p:nvSpPr>
          <p:cNvPr id="4" name="Slide Number Placeholder 3"/>
          <p:cNvSpPr>
            <a:spLocks noGrp="1"/>
          </p:cNvSpPr>
          <p:nvPr>
            <p:ph type="sldNum" sz="quarter" idx="10"/>
          </p:nvPr>
        </p:nvSpPr>
        <p:spPr/>
        <p:txBody>
          <a:bodyPr/>
          <a:lstStyle/>
          <a:p>
            <a:fld id="{20047063-B5B4-4778-8F64-5AEB405AC477}" type="slidenum">
              <a:rPr lang="en-US" smtClean="0"/>
              <a:t>1</a:t>
            </a:fld>
            <a:endParaRPr lang="en-US" dirty="0"/>
          </a:p>
        </p:txBody>
      </p:sp>
    </p:spTree>
    <p:extLst>
      <p:ext uri="{BB962C8B-B14F-4D97-AF65-F5344CB8AC3E}">
        <p14:creationId xmlns:p14="http://schemas.microsoft.com/office/powerpoint/2010/main" val="15077787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sixth capability is API standardization</a:t>
            </a:r>
            <a:r>
              <a:rPr lang="en-US" baseline="0" dirty="0" smtClean="0"/>
              <a:t> and it has three associated activities.</a:t>
            </a:r>
          </a:p>
          <a:p>
            <a:endParaRPr lang="en-US" baseline="0" dirty="0" smtClean="0"/>
          </a:p>
          <a:p>
            <a:r>
              <a:rPr lang="en-US" baseline="0" dirty="0" smtClean="0"/>
              <a:t>Tool Compliance Analysis has the following requirements: </a:t>
            </a:r>
            <a:r>
              <a:rPr lang="en-US" sz="1200" b="0" i="0" u="none" strike="noStrike" kern="1200" dirty="0" smtClean="0">
                <a:solidFill>
                  <a:schemeClr val="tx1"/>
                </a:solidFill>
                <a:effectLst/>
                <a:latin typeface="+mn-lt"/>
                <a:ea typeface="+mn-ea"/>
                <a:cs typeface="+mn-cs"/>
              </a:rPr>
              <a:t>API status is determined compliance or non-compliance to API standards; Tools to be used are Identified.</a:t>
            </a:r>
            <a:endParaRPr lang="en-US" baseline="0" dirty="0" smtClean="0"/>
          </a:p>
          <a:p>
            <a:endParaRPr lang="en-US" baseline="0" dirty="0" smtClean="0"/>
          </a:p>
          <a:p>
            <a:r>
              <a:rPr lang="en-US" baseline="0" dirty="0" smtClean="0"/>
              <a:t>Standardized API Calls &amp; Schemas Pt1 has the following requirements: </a:t>
            </a:r>
            <a:r>
              <a:rPr lang="en-US" sz="1200" b="0" i="0" u="none" strike="noStrike" kern="1200" dirty="0" smtClean="0">
                <a:solidFill>
                  <a:schemeClr val="tx1"/>
                </a:solidFill>
                <a:effectLst/>
                <a:latin typeface="+mn-lt"/>
                <a:ea typeface="+mn-ea"/>
                <a:cs typeface="+mn-cs"/>
              </a:rPr>
              <a:t>Initial calls and schemas are implemented; Non-compliant tools are replaced.</a:t>
            </a:r>
            <a:endParaRPr lang="en-US" baseline="0" dirty="0" smtClean="0"/>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Standardized API Calls &amp; Schemas Pt2 has the following requirements: </a:t>
            </a:r>
            <a:r>
              <a:rPr lang="en-US" sz="1200" b="0" i="0" u="none" strike="noStrike" kern="1200" dirty="0" smtClean="0">
                <a:solidFill>
                  <a:schemeClr val="tx1"/>
                </a:solidFill>
                <a:effectLst/>
                <a:latin typeface="+mn-lt"/>
                <a:ea typeface="+mn-ea"/>
                <a:cs typeface="+mn-cs"/>
              </a:rPr>
              <a:t>All calls and schemas are implemented.</a:t>
            </a:r>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20047063-B5B4-4778-8F64-5AEB405AC477}" type="slidenum">
              <a:rPr lang="en-US" smtClean="0"/>
              <a:t>10</a:t>
            </a:fld>
            <a:endParaRPr lang="en-US" dirty="0"/>
          </a:p>
        </p:txBody>
      </p:sp>
    </p:spTree>
    <p:extLst>
      <p:ext uri="{BB962C8B-B14F-4D97-AF65-F5344CB8AC3E}">
        <p14:creationId xmlns:p14="http://schemas.microsoft.com/office/powerpoint/2010/main" val="39017633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seventh and final capability is security operations center (SOC)</a:t>
            </a:r>
            <a:r>
              <a:rPr lang="en-US" baseline="0" dirty="0" smtClean="0"/>
              <a:t> &amp; incident response (IR) with four associated </a:t>
            </a:r>
            <a:r>
              <a:rPr lang="en-US" baseline="0" dirty="0" err="1" smtClean="0"/>
              <a:t>activites</a:t>
            </a:r>
            <a:r>
              <a:rPr lang="en-US" baseline="0" dirty="0" smtClean="0"/>
              <a:t>.</a:t>
            </a:r>
          </a:p>
          <a:p>
            <a:endParaRPr lang="en-US" baseline="0" dirty="0" smtClean="0"/>
          </a:p>
          <a:p>
            <a:r>
              <a:rPr lang="en-US" baseline="0" dirty="0" smtClean="0"/>
              <a:t>Workflow Enrichment Pt1 has the following requirements: </a:t>
            </a:r>
            <a:r>
              <a:rPr lang="en-US" sz="1200" b="0" i="0" u="none" strike="noStrike" kern="1200" dirty="0" smtClean="0">
                <a:solidFill>
                  <a:schemeClr val="tx1"/>
                </a:solidFill>
                <a:effectLst/>
                <a:latin typeface="+mn-lt"/>
                <a:ea typeface="+mn-ea"/>
                <a:cs typeface="+mn-cs"/>
              </a:rPr>
              <a:t>Threat events are identified; Workflows for threat events are developed.</a:t>
            </a:r>
            <a:r>
              <a:rPr lang="en-US" dirty="0" smtClean="0"/>
              <a:t> </a:t>
            </a:r>
            <a:endParaRPr lang="en-US" baseline="0" dirty="0" smtClean="0"/>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Workflow Enrichment Pt2 has the following requirements: </a:t>
            </a:r>
            <a:r>
              <a:rPr lang="en-US" sz="1200" b="0" i="0" u="none" strike="noStrike" kern="1200" dirty="0" smtClean="0">
                <a:solidFill>
                  <a:schemeClr val="tx1"/>
                </a:solidFill>
                <a:effectLst/>
                <a:latin typeface="+mn-lt"/>
                <a:ea typeface="+mn-ea"/>
                <a:cs typeface="+mn-cs"/>
              </a:rPr>
              <a:t>Workflows for Advanced threat events are developed; Advanced Threat events are identified.</a:t>
            </a:r>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Workflow Enrichment Pt3 has the following requirements: </a:t>
            </a:r>
            <a:r>
              <a:rPr lang="en-US" sz="1200" b="0" i="0" u="none" strike="noStrike" kern="1200" dirty="0" smtClean="0">
                <a:solidFill>
                  <a:schemeClr val="tx1"/>
                </a:solidFill>
                <a:effectLst/>
                <a:latin typeface="+mn-lt"/>
                <a:ea typeface="+mn-ea"/>
                <a:cs typeface="+mn-cs"/>
              </a:rPr>
              <a:t>Enrichment data has been identified; Enrichment data is integrated into workflows.</a:t>
            </a: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Automated workflow has the following requirements: </a:t>
            </a:r>
            <a:r>
              <a:rPr lang="en-US" sz="1200" b="0" i="0" u="none" strike="noStrike" kern="1200" dirty="0" smtClean="0">
                <a:solidFill>
                  <a:schemeClr val="tx1"/>
                </a:solidFill>
                <a:effectLst/>
                <a:latin typeface="+mn-lt"/>
                <a:ea typeface="+mn-ea"/>
                <a:cs typeface="+mn-cs"/>
              </a:rPr>
              <a:t>Workflow processes are fully automated; Manual Processes have been identified; Remaining Processes are marked as exceptions and documented.</a:t>
            </a:r>
            <a:endParaRPr lang="en-US" dirty="0" smtClean="0"/>
          </a:p>
          <a:p>
            <a:endParaRPr lang="en-US" dirty="0"/>
          </a:p>
        </p:txBody>
      </p:sp>
      <p:sp>
        <p:nvSpPr>
          <p:cNvPr id="4" name="Slide Number Placeholder 3"/>
          <p:cNvSpPr>
            <a:spLocks noGrp="1"/>
          </p:cNvSpPr>
          <p:nvPr>
            <p:ph type="sldNum" sz="quarter" idx="10"/>
          </p:nvPr>
        </p:nvSpPr>
        <p:spPr/>
        <p:txBody>
          <a:bodyPr/>
          <a:lstStyle/>
          <a:p>
            <a:fld id="{20047063-B5B4-4778-8F64-5AEB405AC477}" type="slidenum">
              <a:rPr lang="en-US" smtClean="0"/>
              <a:t>11</a:t>
            </a:fld>
            <a:endParaRPr lang="en-US" dirty="0"/>
          </a:p>
        </p:txBody>
      </p:sp>
    </p:spTree>
    <p:extLst>
      <p:ext uri="{BB962C8B-B14F-4D97-AF65-F5344CB8AC3E}">
        <p14:creationId xmlns:p14="http://schemas.microsoft.com/office/powerpoint/2010/main" val="29425826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automation and orchestration </a:t>
            </a:r>
            <a:r>
              <a:rPr lang="en-US" baseline="0" dirty="0" smtClean="0"/>
              <a:t>pillar is very important in making zero trust policies more efficient, effective and to utilize the latest technology to significantly improve security and operations.  </a:t>
            </a:r>
          </a:p>
          <a:p>
            <a:endParaRPr lang="en-US" baseline="0" dirty="0" smtClean="0"/>
          </a:p>
          <a:p>
            <a:r>
              <a:rPr lang="en-US" baseline="0" dirty="0" smtClean="0"/>
              <a:t>A SOAR capability is extremely powerful once you are able to get it running and you have developed all of your workflows and manual tasks.  Some example use cases of a SOAR is to identify your most common security alerts, or your most common workflows in your environment and to automate them so you remove as many manual tasks as you can to allow your analysts to work on more difficult and more advanced techniques.  Machine Learning and Artificial Intelligence are both very important to implement in order to sort through data and analytics that are impossible to be done manually.  ML and AI can completely change how we do security if done effectively.  In addition to this, the automation and orchestration pillar gets after incident response and security operations as well as policy decision points.  Policy decision points are locations within an environment that collect data points about data, assets, applications and users and makes an access decision that is sent to a policy enforcement point for enforcement.</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20047063-B5B4-4778-8F64-5AEB405AC477}" type="slidenum">
              <a:rPr lang="en-US" smtClean="0"/>
              <a:t>12</a:t>
            </a:fld>
            <a:endParaRPr lang="en-US" dirty="0"/>
          </a:p>
        </p:txBody>
      </p:sp>
    </p:spTree>
    <p:extLst>
      <p:ext uri="{BB962C8B-B14F-4D97-AF65-F5344CB8AC3E}">
        <p14:creationId xmlns:p14="http://schemas.microsoft.com/office/powerpoint/2010/main" val="28323567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Please feel free to e-mail me or contact</a:t>
            </a:r>
            <a:r>
              <a:rPr lang="en-US" baseline="0" dirty="0" smtClean="0"/>
              <a:t> me on Office 365 Teams for any questions on the presentation or Zero Trust </a:t>
            </a:r>
            <a:r>
              <a:rPr lang="en-US" baseline="0" smtClean="0"/>
              <a:t>in general.</a:t>
            </a:r>
            <a:endParaRPr lang="en-US" dirty="0"/>
          </a:p>
        </p:txBody>
      </p:sp>
      <p:sp>
        <p:nvSpPr>
          <p:cNvPr id="4" name="Slide Number Placeholder 3"/>
          <p:cNvSpPr>
            <a:spLocks noGrp="1"/>
          </p:cNvSpPr>
          <p:nvPr>
            <p:ph type="sldNum" sz="quarter" idx="10"/>
          </p:nvPr>
        </p:nvSpPr>
        <p:spPr/>
        <p:txBody>
          <a:bodyPr/>
          <a:lstStyle/>
          <a:p>
            <a:fld id="{20047063-B5B4-4778-8F64-5AEB405AC477}" type="slidenum">
              <a:rPr lang="en-US" smtClean="0"/>
              <a:t>13</a:t>
            </a:fld>
            <a:endParaRPr lang="en-US" dirty="0"/>
          </a:p>
        </p:txBody>
      </p:sp>
    </p:spTree>
    <p:extLst>
      <p:ext uri="{BB962C8B-B14F-4D97-AF65-F5344CB8AC3E}">
        <p14:creationId xmlns:p14="http://schemas.microsoft.com/office/powerpoint/2010/main" val="8314149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course objectives</a:t>
            </a:r>
            <a:r>
              <a:rPr lang="en-US" baseline="0" dirty="0" smtClean="0"/>
              <a:t> are as follows:</a:t>
            </a:r>
          </a:p>
          <a:p>
            <a:endParaRPr lang="en-US" baseline="0" dirty="0" smtClean="0"/>
          </a:p>
          <a:p>
            <a:r>
              <a:rPr lang="en-US" sz="1200" dirty="0" smtClean="0"/>
              <a:t>The student will be able to understand the Automation and Orchestration Pillar of Zero Trust </a:t>
            </a:r>
          </a:p>
          <a:p>
            <a:r>
              <a:rPr lang="en-US" sz="1200" dirty="0" smtClean="0"/>
              <a:t>The student will understand the 7 capabilities and 20 activities outlined in the Automation and Orchestration Pillar</a:t>
            </a:r>
          </a:p>
        </p:txBody>
      </p:sp>
      <p:sp>
        <p:nvSpPr>
          <p:cNvPr id="4" name="Slide Number Placeholder 3"/>
          <p:cNvSpPr>
            <a:spLocks noGrp="1"/>
          </p:cNvSpPr>
          <p:nvPr>
            <p:ph type="sldNum" sz="quarter" idx="10"/>
          </p:nvPr>
        </p:nvSpPr>
        <p:spPr/>
        <p:txBody>
          <a:bodyPr/>
          <a:lstStyle/>
          <a:p>
            <a:fld id="{20047063-B5B4-4778-8F64-5AEB405AC477}" type="slidenum">
              <a:rPr lang="en-US" smtClean="0"/>
              <a:t>2</a:t>
            </a:fld>
            <a:endParaRPr lang="en-US" dirty="0"/>
          </a:p>
        </p:txBody>
      </p:sp>
    </p:spTree>
    <p:extLst>
      <p:ext uri="{BB962C8B-B14F-4D97-AF65-F5344CB8AC3E}">
        <p14:creationId xmlns:p14="http://schemas.microsoft.com/office/powerpoint/2010/main" val="5051648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Zero Trust seven pillars are protection pillars that work together to effectively secure the data</a:t>
            </a:r>
            <a:r>
              <a:rPr lang="en-US" baseline="0" dirty="0" smtClean="0"/>
              <a:t> pillar.  These pillars are in alignment with industry but may have different names.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sixth pillar is automation and orchestration and it covers automating manual processes in order to take policy-based actions with speed and scale across an enterprise.</a:t>
            </a:r>
          </a:p>
        </p:txBody>
      </p:sp>
      <p:sp>
        <p:nvSpPr>
          <p:cNvPr id="4" name="Slide Number Placeholder 3"/>
          <p:cNvSpPr>
            <a:spLocks noGrp="1"/>
          </p:cNvSpPr>
          <p:nvPr>
            <p:ph type="sldNum" sz="quarter" idx="10"/>
          </p:nvPr>
        </p:nvSpPr>
        <p:spPr/>
        <p:txBody>
          <a:bodyPr/>
          <a:lstStyle/>
          <a:p>
            <a:fld id="{20047063-B5B4-4778-8F64-5AEB405AC477}" type="slidenum">
              <a:rPr lang="en-US" smtClean="0"/>
              <a:t>3</a:t>
            </a:fld>
            <a:endParaRPr lang="en-US" dirty="0"/>
          </a:p>
        </p:txBody>
      </p:sp>
    </p:spTree>
    <p:extLst>
      <p:ext uri="{BB962C8B-B14F-4D97-AF65-F5344CB8AC3E}">
        <p14:creationId xmlns:p14="http://schemas.microsoft.com/office/powerpoint/2010/main" val="273475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buNone/>
            </a:pPr>
            <a:r>
              <a:rPr lang="en-US" sz="900" dirty="0" smtClean="0"/>
              <a:t>The automation and orchestration pillar is responsible for integrating</a:t>
            </a:r>
            <a:r>
              <a:rPr lang="en-US" sz="900" baseline="0" dirty="0" smtClean="0"/>
              <a:t> the other pillars of zero trust into a full working architecture.  It is also used to make the architecture more efficient by automating manual tasks and by integrating machine learning and AI into the architecture.  </a:t>
            </a:r>
            <a:endParaRPr lang="en-US" sz="900" dirty="0"/>
          </a:p>
        </p:txBody>
      </p:sp>
      <p:sp>
        <p:nvSpPr>
          <p:cNvPr id="41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397353E-4C7A-4E07-93B7-EFFC9C280C7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102184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first capability is Policy Decision Point (PDP)</a:t>
            </a:r>
            <a:r>
              <a:rPr lang="en-US" baseline="0" dirty="0" smtClean="0"/>
              <a:t> and Policy Orchestration which has four associated activities.</a:t>
            </a:r>
          </a:p>
          <a:p>
            <a:endParaRPr lang="en-US" baseline="0" dirty="0" smtClean="0"/>
          </a:p>
          <a:p>
            <a:r>
              <a:rPr lang="en-US" baseline="0" dirty="0" smtClean="0"/>
              <a:t>Policy Inventory and Development has the following requirements: </a:t>
            </a:r>
            <a:r>
              <a:rPr lang="en-US" sz="1200" b="0" i="0" u="none" strike="noStrike" kern="1200" dirty="0" smtClean="0">
                <a:solidFill>
                  <a:schemeClr val="tx1"/>
                </a:solidFill>
                <a:effectLst/>
                <a:latin typeface="+mn-lt"/>
                <a:ea typeface="+mn-ea"/>
                <a:cs typeface="+mn-cs"/>
              </a:rPr>
              <a:t>Policies have been collected in reference to applicable compliance and risk (</a:t>
            </a:r>
            <a:r>
              <a:rPr lang="en-US" sz="1200" b="0" i="0" u="none" strike="noStrike" kern="1200" dirty="0" err="1" smtClean="0">
                <a:solidFill>
                  <a:schemeClr val="tx1"/>
                </a:solidFill>
                <a:effectLst/>
                <a:latin typeface="+mn-lt"/>
                <a:ea typeface="+mn-ea"/>
                <a:cs typeface="+mn-cs"/>
              </a:rPr>
              <a:t>eg</a:t>
            </a:r>
            <a:r>
              <a:rPr lang="en-US" sz="1200" b="0" i="0" u="none" strike="noStrike" kern="1200" dirty="0" smtClean="0">
                <a:solidFill>
                  <a:schemeClr val="tx1"/>
                </a:solidFill>
                <a:effectLst/>
                <a:latin typeface="+mn-lt"/>
                <a:ea typeface="+mn-ea"/>
                <a:cs typeface="+mn-cs"/>
              </a:rPr>
              <a:t> RMF, NIST); Policies have been reviewed for missing Pillars and Capabilities per the ZTRA; Missing areas of policies are updated to meet the capabilities per ZTRA.</a:t>
            </a:r>
            <a:endParaRPr lang="en-US" baseline="0" dirty="0" smtClean="0"/>
          </a:p>
          <a:p>
            <a:endParaRPr lang="en-US" baseline="0" dirty="0" smtClean="0"/>
          </a:p>
          <a:p>
            <a:r>
              <a:rPr lang="en-US" baseline="0" dirty="0" smtClean="0"/>
              <a:t>Organization Access Profile has the following requirements: </a:t>
            </a:r>
            <a:r>
              <a:rPr lang="en-US" sz="1200" b="0" i="0" u="none" strike="noStrike" kern="1200" dirty="0" smtClean="0">
                <a:solidFill>
                  <a:schemeClr val="tx1"/>
                </a:solidFill>
                <a:effectLst/>
                <a:latin typeface="+mn-lt"/>
                <a:ea typeface="+mn-ea"/>
                <a:cs typeface="+mn-cs"/>
              </a:rPr>
              <a:t>Organization scoped profile(s) are created to determine access to DAAS using capabilities from User, Data, Network, and Device pillars; Initial enterprise profile access standard is developed for access to DAAS ; When possible the organization profile(s) utilizes enterprise available services in the User, Data, Network and Device pillars; Organization Mission/Task critical profile(s) are created.</a:t>
            </a:r>
            <a:endParaRPr lang="en-US" baseline="0" dirty="0" smtClean="0"/>
          </a:p>
          <a:p>
            <a:endParaRPr lang="en-US" baseline="0" dirty="0" smtClean="0"/>
          </a:p>
          <a:p>
            <a:r>
              <a:rPr lang="en-US" baseline="0" dirty="0" smtClean="0"/>
              <a:t>Enterprise Security Profile Pt1 has the following requirements: </a:t>
            </a:r>
            <a:r>
              <a:rPr lang="en-US" sz="1200" b="0" i="0" u="none" strike="noStrike" kern="1200" dirty="0" smtClean="0">
                <a:solidFill>
                  <a:schemeClr val="tx1"/>
                </a:solidFill>
                <a:effectLst/>
                <a:latin typeface="+mn-lt"/>
                <a:ea typeface="+mn-ea"/>
                <a:cs typeface="+mn-cs"/>
              </a:rPr>
              <a:t>Enterprise Profile(s) are created to access DAAS using capabilities from User, Data, Network and Device Pillars; Non-mission/task critical organization profile(s) are integrated with the enterprise profile(s) using a standardized approach.</a:t>
            </a:r>
            <a:endParaRPr lang="en-US" baseline="0" dirty="0" smtClean="0"/>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Enterprise Security Profile Pt2 has the following requirements: </a:t>
            </a:r>
            <a:r>
              <a:rPr lang="en-US" sz="1200" b="0" i="0" u="none" strike="noStrike" kern="1200" dirty="0" smtClean="0">
                <a:solidFill>
                  <a:schemeClr val="tx1"/>
                </a:solidFill>
                <a:effectLst/>
                <a:latin typeface="+mn-lt"/>
                <a:ea typeface="+mn-ea"/>
                <a:cs typeface="+mn-cs"/>
              </a:rPr>
              <a:t>Enterprise Profile(s) have been reduced and simplified to support widest array of access to DAAS; Where appropriate Mission/Task Critical profile(s) have been integrated and supported Organization profiles are considered the exception.</a:t>
            </a:r>
            <a:endParaRPr lang="en-US" dirty="0" smtClean="0"/>
          </a:p>
          <a:p>
            <a:endParaRPr lang="en-US" dirty="0"/>
          </a:p>
        </p:txBody>
      </p:sp>
      <p:sp>
        <p:nvSpPr>
          <p:cNvPr id="4" name="Slide Number Placeholder 3"/>
          <p:cNvSpPr>
            <a:spLocks noGrp="1"/>
          </p:cNvSpPr>
          <p:nvPr>
            <p:ph type="sldNum" sz="quarter" idx="10"/>
          </p:nvPr>
        </p:nvSpPr>
        <p:spPr/>
        <p:txBody>
          <a:bodyPr/>
          <a:lstStyle/>
          <a:p>
            <a:fld id="{20047063-B5B4-4778-8F64-5AEB405AC477}" type="slidenum">
              <a:rPr lang="en-US" smtClean="0"/>
              <a:t>5</a:t>
            </a:fld>
            <a:endParaRPr lang="en-US" dirty="0"/>
          </a:p>
        </p:txBody>
      </p:sp>
    </p:spTree>
    <p:extLst>
      <p:ext uri="{BB962C8B-B14F-4D97-AF65-F5344CB8AC3E}">
        <p14:creationId xmlns:p14="http://schemas.microsoft.com/office/powerpoint/2010/main" val="40100443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second capability is critical process automation which has three associated </a:t>
            </a:r>
            <a:r>
              <a:rPr lang="en-US" dirty="0" err="1" smtClean="0"/>
              <a:t>activites</a:t>
            </a:r>
            <a:r>
              <a:rPr lang="en-US" dirty="0" smtClean="0"/>
              <a:t>.</a:t>
            </a:r>
          </a:p>
          <a:p>
            <a:endParaRPr lang="en-US" dirty="0" smtClean="0"/>
          </a:p>
          <a:p>
            <a:r>
              <a:rPr lang="en-US" dirty="0" smtClean="0"/>
              <a:t>Task</a:t>
            </a:r>
            <a:r>
              <a:rPr lang="en-US" baseline="0" dirty="0" smtClean="0"/>
              <a:t> Automation Analysis has the following requirements: </a:t>
            </a:r>
            <a:r>
              <a:rPr lang="en-US" sz="1200" b="0" i="0" u="none" strike="noStrike" kern="1200" dirty="0" smtClean="0">
                <a:solidFill>
                  <a:schemeClr val="tx1"/>
                </a:solidFill>
                <a:effectLst/>
                <a:latin typeface="+mn-lt"/>
                <a:ea typeface="+mn-ea"/>
                <a:cs typeface="+mn-cs"/>
              </a:rPr>
              <a:t>Automatable tasks are identified; Tasks are enumerated.</a:t>
            </a:r>
            <a:endParaRPr lang="en-US" baseline="0" dirty="0" smtClean="0"/>
          </a:p>
          <a:p>
            <a:endParaRPr lang="en-US" baseline="0" dirty="0" smtClean="0"/>
          </a:p>
          <a:p>
            <a:r>
              <a:rPr lang="en-US" baseline="0" dirty="0" smtClean="0"/>
              <a:t>Enterprise Integration and Workflow provisioning Pt1 has the following requirements: </a:t>
            </a:r>
            <a:r>
              <a:rPr lang="en-US" sz="1200" b="0" i="0" u="none" strike="noStrike" kern="1200" dirty="0" smtClean="0">
                <a:solidFill>
                  <a:schemeClr val="tx1"/>
                </a:solidFill>
                <a:effectLst/>
                <a:latin typeface="+mn-lt"/>
                <a:ea typeface="+mn-ea"/>
                <a:cs typeface="+mn-cs"/>
              </a:rPr>
              <a:t>Implement full enterprise integration; Identify key integrations; Identify recovery and protection requirements.</a:t>
            </a:r>
            <a:endParaRPr lang="en-US" baseline="0" dirty="0" smtClean="0"/>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Enterprise Integration and Workflow provisioning Pt2 has the following requirements: </a:t>
            </a:r>
            <a:r>
              <a:rPr lang="en-US" sz="1200" b="0" i="0" u="none" strike="noStrike" kern="1200" dirty="0" smtClean="0">
                <a:solidFill>
                  <a:schemeClr val="tx1"/>
                </a:solidFill>
                <a:effectLst/>
                <a:latin typeface="+mn-lt"/>
                <a:ea typeface="+mn-ea"/>
                <a:cs typeface="+mn-cs"/>
              </a:rPr>
              <a:t>Services identified; Service provisioning is implemented.</a:t>
            </a:r>
            <a:endParaRPr lang="en-US" dirty="0" smtClean="0"/>
          </a:p>
          <a:p>
            <a:endParaRPr lang="en-US" dirty="0"/>
          </a:p>
        </p:txBody>
      </p:sp>
      <p:sp>
        <p:nvSpPr>
          <p:cNvPr id="4" name="Slide Number Placeholder 3"/>
          <p:cNvSpPr>
            <a:spLocks noGrp="1"/>
          </p:cNvSpPr>
          <p:nvPr>
            <p:ph type="sldNum" sz="quarter" idx="10"/>
          </p:nvPr>
        </p:nvSpPr>
        <p:spPr/>
        <p:txBody>
          <a:bodyPr/>
          <a:lstStyle/>
          <a:p>
            <a:fld id="{20047063-B5B4-4778-8F64-5AEB405AC477}" type="slidenum">
              <a:rPr lang="en-US" smtClean="0"/>
              <a:t>6</a:t>
            </a:fld>
            <a:endParaRPr lang="en-US" dirty="0"/>
          </a:p>
        </p:txBody>
      </p:sp>
    </p:spTree>
    <p:extLst>
      <p:ext uri="{BB962C8B-B14F-4D97-AF65-F5344CB8AC3E}">
        <p14:creationId xmlns:p14="http://schemas.microsoft.com/office/powerpoint/2010/main" val="1758427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third</a:t>
            </a:r>
            <a:r>
              <a:rPr lang="en-US" baseline="0" dirty="0" smtClean="0"/>
              <a:t> capability is machine learning and it has one associated activity.</a:t>
            </a:r>
          </a:p>
          <a:p>
            <a:endParaRPr lang="en-US" baseline="0" dirty="0" smtClean="0"/>
          </a:p>
          <a:p>
            <a:r>
              <a:rPr lang="en-US" baseline="0" dirty="0" smtClean="0"/>
              <a:t>Implement Data Tagging &amp; Classification ML Tools has the following requirements: </a:t>
            </a:r>
            <a:r>
              <a:rPr lang="en-US" sz="1200" b="0" i="0" u="none" strike="noStrike" kern="1200" dirty="0" smtClean="0">
                <a:solidFill>
                  <a:schemeClr val="tx1"/>
                </a:solidFill>
                <a:effectLst/>
                <a:latin typeface="+mn-lt"/>
                <a:ea typeface="+mn-ea"/>
                <a:cs typeface="+mn-cs"/>
              </a:rPr>
              <a:t>Implemented data tagging and classification tools are integrated with ML tools.</a:t>
            </a:r>
            <a:endParaRPr lang="en-US" dirty="0"/>
          </a:p>
        </p:txBody>
      </p:sp>
      <p:sp>
        <p:nvSpPr>
          <p:cNvPr id="4" name="Slide Number Placeholder 3"/>
          <p:cNvSpPr>
            <a:spLocks noGrp="1"/>
          </p:cNvSpPr>
          <p:nvPr>
            <p:ph type="sldNum" sz="quarter" idx="10"/>
          </p:nvPr>
        </p:nvSpPr>
        <p:spPr/>
        <p:txBody>
          <a:bodyPr/>
          <a:lstStyle/>
          <a:p>
            <a:fld id="{20047063-B5B4-4778-8F64-5AEB405AC477}" type="slidenum">
              <a:rPr lang="en-US" smtClean="0"/>
              <a:t>7</a:t>
            </a:fld>
            <a:endParaRPr lang="en-US" dirty="0"/>
          </a:p>
        </p:txBody>
      </p:sp>
    </p:spTree>
    <p:extLst>
      <p:ext uri="{BB962C8B-B14F-4D97-AF65-F5344CB8AC3E}">
        <p14:creationId xmlns:p14="http://schemas.microsoft.com/office/powerpoint/2010/main" val="5419086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fourth capability is artificial intelligence and it</a:t>
            </a:r>
            <a:r>
              <a:rPr lang="en-US" baseline="0" dirty="0" smtClean="0"/>
              <a:t> has two associated activities.</a:t>
            </a:r>
          </a:p>
          <a:p>
            <a:endParaRPr lang="en-US" baseline="0" dirty="0" smtClean="0"/>
          </a:p>
          <a:p>
            <a:r>
              <a:rPr lang="en-US" baseline="0" dirty="0" smtClean="0"/>
              <a:t>Implement AI automation tools has the following requirements: </a:t>
            </a:r>
            <a:r>
              <a:rPr lang="en-US" sz="1200" b="0" i="0" u="none" strike="noStrike" kern="1200" dirty="0" smtClean="0">
                <a:solidFill>
                  <a:schemeClr val="tx1"/>
                </a:solidFill>
                <a:effectLst/>
                <a:latin typeface="+mn-lt"/>
                <a:ea typeface="+mn-ea"/>
                <a:cs typeface="+mn-cs"/>
              </a:rPr>
              <a:t>Develop AI Tool Requirements; Procure and Implement AI Tools.</a:t>
            </a:r>
            <a:endParaRPr lang="en-US" baseline="0" dirty="0" smtClean="0"/>
          </a:p>
          <a:p>
            <a:endParaRPr lang="en-US" baseline="0" dirty="0" smtClean="0"/>
          </a:p>
          <a:p>
            <a:r>
              <a:rPr lang="en-US" baseline="0" dirty="0" smtClean="0"/>
              <a:t>AI Driven by analytics decides A&amp;O modifications has the following requirements: </a:t>
            </a:r>
            <a:r>
              <a:rPr lang="en-US" sz="1200" b="0" i="0" u="none" strike="noStrike" kern="1200" dirty="0" smtClean="0">
                <a:solidFill>
                  <a:schemeClr val="tx1"/>
                </a:solidFill>
                <a:effectLst/>
                <a:latin typeface="+mn-lt"/>
                <a:ea typeface="+mn-ea"/>
                <a:cs typeface="+mn-cs"/>
              </a:rPr>
              <a:t>AI is able to make changes to automated workflow activities</a:t>
            </a:r>
            <a:r>
              <a:rPr lang="en-US" dirty="0" smtClean="0"/>
              <a:t> </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20047063-B5B4-4778-8F64-5AEB405AC477}" type="slidenum">
              <a:rPr lang="en-US" smtClean="0"/>
              <a:t>8</a:t>
            </a:fld>
            <a:endParaRPr lang="en-US" dirty="0"/>
          </a:p>
        </p:txBody>
      </p:sp>
    </p:spTree>
    <p:extLst>
      <p:ext uri="{BB962C8B-B14F-4D97-AF65-F5344CB8AC3E}">
        <p14:creationId xmlns:p14="http://schemas.microsoft.com/office/powerpoint/2010/main" val="39614510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fifth capability is security orchestration automation and response (SOAR) and has three associated</a:t>
            </a:r>
            <a:r>
              <a:rPr lang="en-US" baseline="0" dirty="0" smtClean="0"/>
              <a:t> activities.</a:t>
            </a:r>
          </a:p>
          <a:p>
            <a:endParaRPr lang="en-US" baseline="0" dirty="0" smtClean="0"/>
          </a:p>
          <a:p>
            <a:r>
              <a:rPr lang="en-US" baseline="0" dirty="0" smtClean="0"/>
              <a:t>Response Automation Analysis has the following requirements: </a:t>
            </a:r>
            <a:r>
              <a:rPr lang="en-US" sz="1200" b="0" i="0" u="none" strike="noStrike" kern="1200" dirty="0" smtClean="0">
                <a:solidFill>
                  <a:schemeClr val="tx1"/>
                </a:solidFill>
                <a:effectLst/>
                <a:latin typeface="+mn-lt"/>
                <a:ea typeface="+mn-ea"/>
                <a:cs typeface="+mn-cs"/>
              </a:rPr>
              <a:t>Automatable response activities are identified; Response activities are enumerated.</a:t>
            </a:r>
            <a:endParaRPr lang="en-US" baseline="0" dirty="0" smtClean="0"/>
          </a:p>
          <a:p>
            <a:endParaRPr lang="en-US" baseline="0" dirty="0" smtClean="0"/>
          </a:p>
          <a:p>
            <a:r>
              <a:rPr lang="en-US" baseline="0" dirty="0" smtClean="0"/>
              <a:t>Implement SOAR tools has the following requirements: </a:t>
            </a:r>
            <a:r>
              <a:rPr lang="en-US" sz="1200" b="0" i="0" u="none" strike="noStrike" kern="1200" dirty="0" smtClean="0">
                <a:solidFill>
                  <a:schemeClr val="tx1"/>
                </a:solidFill>
                <a:effectLst/>
                <a:latin typeface="+mn-lt"/>
                <a:ea typeface="+mn-ea"/>
                <a:cs typeface="+mn-cs"/>
              </a:rPr>
              <a:t>Develop requirements for SOAR tool; Procure SOAR tools.</a:t>
            </a:r>
            <a:endParaRPr lang="en-US" baseline="0" dirty="0" smtClean="0"/>
          </a:p>
          <a:p>
            <a:endParaRPr lang="en-US" baseline="0" dirty="0" smtClean="0"/>
          </a:p>
          <a:p>
            <a:r>
              <a:rPr lang="en-US" baseline="0" dirty="0" smtClean="0"/>
              <a:t>Implement Playbooks has the following requirements: </a:t>
            </a:r>
            <a:r>
              <a:rPr lang="en-US" sz="1200" b="0" i="0" u="none" strike="noStrike" kern="1200" dirty="0" smtClean="0">
                <a:solidFill>
                  <a:schemeClr val="tx1"/>
                </a:solidFill>
                <a:effectLst/>
                <a:latin typeface="+mn-lt"/>
                <a:ea typeface="+mn-ea"/>
                <a:cs typeface="+mn-cs"/>
              </a:rPr>
              <a:t>When possible automated playbooks based on automated workflows capability; Manual Playbooks are developed and implemented.</a:t>
            </a:r>
            <a:endParaRPr lang="en-US" dirty="0"/>
          </a:p>
        </p:txBody>
      </p:sp>
      <p:sp>
        <p:nvSpPr>
          <p:cNvPr id="4" name="Slide Number Placeholder 3"/>
          <p:cNvSpPr>
            <a:spLocks noGrp="1"/>
          </p:cNvSpPr>
          <p:nvPr>
            <p:ph type="sldNum" sz="quarter" idx="10"/>
          </p:nvPr>
        </p:nvSpPr>
        <p:spPr/>
        <p:txBody>
          <a:bodyPr/>
          <a:lstStyle/>
          <a:p>
            <a:fld id="{20047063-B5B4-4778-8F64-5AEB405AC477}" type="slidenum">
              <a:rPr lang="en-US" smtClean="0"/>
              <a:t>9</a:t>
            </a:fld>
            <a:endParaRPr lang="en-US" dirty="0"/>
          </a:p>
        </p:txBody>
      </p:sp>
    </p:spTree>
    <p:extLst>
      <p:ext uri="{BB962C8B-B14F-4D97-AF65-F5344CB8AC3E}">
        <p14:creationId xmlns:p14="http://schemas.microsoft.com/office/powerpoint/2010/main" val="4479238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0" y="0"/>
            <a:ext cx="12234121" cy="9144000"/>
          </a:xfrm>
          <a:prstGeom prst="rect">
            <a:avLst/>
          </a:prstGeom>
        </p:spPr>
      </p:pic>
      <p:sp>
        <p:nvSpPr>
          <p:cNvPr id="2" name="Title 1"/>
          <p:cNvSpPr>
            <a:spLocks noGrp="1"/>
          </p:cNvSpPr>
          <p:nvPr>
            <p:ph type="ctrTitle"/>
          </p:nvPr>
        </p:nvSpPr>
        <p:spPr>
          <a:xfrm>
            <a:off x="933450" y="3306234"/>
            <a:ext cx="10363200" cy="3183467"/>
          </a:xfrm>
        </p:spPr>
        <p:txBody>
          <a:bodyPr anchor="b"/>
          <a:lstStyle>
            <a:lvl1pPr algn="ctr">
              <a:defRPr sz="8000"/>
            </a:lvl1pPr>
          </a:lstStyle>
          <a:p>
            <a:r>
              <a:rPr lang="en-US" dirty="0" smtClean="0"/>
              <a:t>Click to edit Master title style</a:t>
            </a:r>
            <a:endParaRPr lang="en-US" dirty="0"/>
          </a:p>
        </p:txBody>
      </p:sp>
      <p:sp>
        <p:nvSpPr>
          <p:cNvPr id="3" name="Subtitle 2"/>
          <p:cNvSpPr>
            <a:spLocks noGrp="1"/>
          </p:cNvSpPr>
          <p:nvPr>
            <p:ph type="subTitle" idx="1"/>
          </p:nvPr>
        </p:nvSpPr>
        <p:spPr>
          <a:xfrm>
            <a:off x="1543050" y="6612468"/>
            <a:ext cx="9144000" cy="2207683"/>
          </a:xfrm>
        </p:spPr>
        <p:txBody>
          <a:bodyPr/>
          <a:lstStyle>
            <a:lvl1pPr marL="0" indent="0" algn="ctr">
              <a:buNone/>
              <a:defRPr sz="3200"/>
            </a:lvl1pPr>
            <a:lvl2pPr marL="609608" indent="0" algn="ctr">
              <a:buNone/>
              <a:defRPr sz="2667"/>
            </a:lvl2pPr>
            <a:lvl3pPr marL="1219215" indent="0" algn="ctr">
              <a:buNone/>
              <a:defRPr sz="2400"/>
            </a:lvl3pPr>
            <a:lvl4pPr marL="1828823" indent="0" algn="ctr">
              <a:buNone/>
              <a:defRPr sz="2133"/>
            </a:lvl4pPr>
            <a:lvl5pPr marL="2438430" indent="0" algn="ctr">
              <a:buNone/>
              <a:defRPr sz="2133"/>
            </a:lvl5pPr>
            <a:lvl6pPr marL="3048038" indent="0" algn="ctr">
              <a:buNone/>
              <a:defRPr sz="2133"/>
            </a:lvl6pPr>
            <a:lvl7pPr marL="3657646" indent="0" algn="ctr">
              <a:buNone/>
              <a:defRPr sz="2133"/>
            </a:lvl7pPr>
            <a:lvl8pPr marL="4267253" indent="0" algn="ctr">
              <a:buNone/>
              <a:defRPr sz="2133"/>
            </a:lvl8pPr>
            <a:lvl9pPr marL="4876861" indent="0" algn="ctr">
              <a:buNone/>
              <a:defRPr sz="2133"/>
            </a:lvl9pPr>
          </a:lstStyle>
          <a:p>
            <a:r>
              <a:rPr lang="en-US" dirty="0" smtClean="0"/>
              <a:t>Click to edit Master subtitle style</a:t>
            </a:r>
            <a:endParaRPr lang="en-US" dirty="0"/>
          </a:p>
        </p:txBody>
      </p:sp>
    </p:spTree>
    <p:extLst>
      <p:ext uri="{BB962C8B-B14F-4D97-AF65-F5344CB8AC3E}">
        <p14:creationId xmlns:p14="http://schemas.microsoft.com/office/powerpoint/2010/main" val="261609994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 y="22861"/>
            <a:ext cx="12192289" cy="876300"/>
          </a:xfrm>
        </p:spPr>
        <p:txBody>
          <a:bodyPr>
            <a:normAutofit/>
          </a:bodyPr>
          <a:lstStyle>
            <a:lvl1pPr algn="ctr">
              <a:defRPr sz="3800" b="1"/>
            </a:lvl1pPr>
          </a:lstStyle>
          <a:p>
            <a:r>
              <a:rPr lang="en-US" smtClean="0"/>
              <a:t>Click to edit Master title style</a:t>
            </a:r>
            <a:endParaRPr lang="en-US" dirty="0"/>
          </a:p>
        </p:txBody>
      </p:sp>
      <p:sp>
        <p:nvSpPr>
          <p:cNvPr id="3" name="Content Placeholder 2"/>
          <p:cNvSpPr>
            <a:spLocks noGrp="1"/>
          </p:cNvSpPr>
          <p:nvPr>
            <p:ph idx="1"/>
          </p:nvPr>
        </p:nvSpPr>
        <p:spPr>
          <a:xfrm>
            <a:off x="330202" y="1494367"/>
            <a:ext cx="11696698" cy="58017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a:xfrm>
            <a:off x="9437659" y="8766810"/>
            <a:ext cx="2743200" cy="365760"/>
          </a:xfrm>
        </p:spPr>
        <p:txBody>
          <a:bodyPr/>
          <a:lstStyle/>
          <a:p>
            <a:fld id="{F63BD8E1-6BB0-4117-80B3-89186B8B9DB2}" type="slidenum">
              <a:rPr lang="en-US" smtClean="0"/>
              <a:t>‹#›</a:t>
            </a:fld>
            <a:endParaRPr lang="en-US" dirty="0"/>
          </a:p>
        </p:txBody>
      </p:sp>
    </p:spTree>
    <p:extLst>
      <p:ext uri="{BB962C8B-B14F-4D97-AF65-F5344CB8AC3E}">
        <p14:creationId xmlns:p14="http://schemas.microsoft.com/office/powerpoint/2010/main" val="210948989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30481"/>
            <a:ext cx="12192289" cy="901700"/>
          </a:xfrm>
        </p:spPr>
        <p:txBody>
          <a:bodyPr>
            <a:normAutofit/>
          </a:bodyPr>
          <a:lstStyle>
            <a:lvl1pPr algn="ctr">
              <a:defRPr sz="3800" b="1"/>
            </a:lvl1pPr>
          </a:lstStyle>
          <a:p>
            <a:r>
              <a:rPr lang="en-US" dirty="0" smtClean="0"/>
              <a:t>Click to edit Master title style</a:t>
            </a:r>
            <a:endParaRPr lang="en-US" dirty="0"/>
          </a:p>
        </p:txBody>
      </p:sp>
      <p:sp>
        <p:nvSpPr>
          <p:cNvPr id="5" name="Slide Number Placeholder 4"/>
          <p:cNvSpPr>
            <a:spLocks noGrp="1"/>
          </p:cNvSpPr>
          <p:nvPr>
            <p:ph type="sldNum" sz="quarter" idx="12"/>
          </p:nvPr>
        </p:nvSpPr>
        <p:spPr/>
        <p:txBody>
          <a:bodyPr/>
          <a:lstStyle/>
          <a:p>
            <a:fld id="{F63BD8E1-6BB0-4117-80B3-89186B8B9DB2}" type="slidenum">
              <a:rPr lang="en-US" smtClean="0"/>
              <a:t>‹#›</a:t>
            </a:fld>
            <a:endParaRPr lang="en-US" dirty="0"/>
          </a:p>
        </p:txBody>
      </p:sp>
    </p:spTree>
    <p:extLst>
      <p:ext uri="{BB962C8B-B14F-4D97-AF65-F5344CB8AC3E}">
        <p14:creationId xmlns:p14="http://schemas.microsoft.com/office/powerpoint/2010/main" val="9322609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63BD8E1-6BB0-4117-80B3-89186B8B9DB2}" type="slidenum">
              <a:rPr lang="en-US" smtClean="0"/>
              <a:t>‹#›</a:t>
            </a:fld>
            <a:endParaRPr lang="en-US" dirty="0"/>
          </a:p>
        </p:txBody>
      </p:sp>
    </p:spTree>
    <p:extLst>
      <p:ext uri="{BB962C8B-B14F-4D97-AF65-F5344CB8AC3E}">
        <p14:creationId xmlns:p14="http://schemas.microsoft.com/office/powerpoint/2010/main" val="108713692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727230"/>
            <a:ext cx="12192000" cy="241779"/>
          </a:xfrm>
          <a:prstGeom prst="rect">
            <a:avLst/>
          </a:prstGeom>
          <a:gradFill flip="none" rotWithShape="1">
            <a:gsLst>
              <a:gs pos="79000">
                <a:srgbClr val="666633"/>
              </a:gs>
              <a:gs pos="96970">
                <a:schemeClr val="bg1"/>
              </a:gs>
              <a:gs pos="0">
                <a:schemeClr val="accent1">
                  <a:lumMod val="5000"/>
                  <a:lumOff val="95000"/>
                  <a:alpha val="0"/>
                </a:schemeClr>
              </a:gs>
              <a:gs pos="15000">
                <a:srgbClr val="66663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userDrawn="1"/>
        </p:nvPicPr>
        <p:blipFill>
          <a:blip r:embed="rId6"/>
          <a:stretch>
            <a:fillRect/>
          </a:stretch>
        </p:blipFill>
        <p:spPr>
          <a:xfrm>
            <a:off x="10981203" y="54014"/>
            <a:ext cx="1085182" cy="1103472"/>
          </a:xfrm>
          <a:prstGeom prst="rect">
            <a:avLst/>
          </a:prstGeom>
        </p:spPr>
      </p:pic>
      <p:sp>
        <p:nvSpPr>
          <p:cNvPr id="2" name="Title Placeholder 1"/>
          <p:cNvSpPr>
            <a:spLocks noGrp="1"/>
          </p:cNvSpPr>
          <p:nvPr>
            <p:ph type="title"/>
          </p:nvPr>
        </p:nvSpPr>
        <p:spPr>
          <a:xfrm>
            <a:off x="0" y="44451"/>
            <a:ext cx="12192000" cy="88852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15902" y="1595966"/>
            <a:ext cx="11747498" cy="6780521"/>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9449089" y="8657166"/>
            <a:ext cx="2743200" cy="486833"/>
          </a:xfrm>
          <a:prstGeom prst="rect">
            <a:avLst/>
          </a:prstGeom>
        </p:spPr>
        <p:txBody>
          <a:bodyPr vert="horz" lIns="91440" tIns="45720" rIns="91440" bIns="45720" rtlCol="0" anchor="ctr"/>
          <a:lstStyle>
            <a:lvl1pPr algn="r">
              <a:defRPr sz="1600">
                <a:solidFill>
                  <a:schemeClr val="tx1">
                    <a:tint val="75000"/>
                  </a:schemeClr>
                </a:solidFill>
                <a:latin typeface="Arial" panose="020B0604020202020204" pitchFamily="34" charset="0"/>
                <a:cs typeface="Arial" panose="020B0604020202020204" pitchFamily="34" charset="0"/>
              </a:defRPr>
            </a:lvl1pPr>
          </a:lstStyle>
          <a:p>
            <a:fld id="{F63BD8E1-6BB0-4117-80B3-89186B8B9DB2}" type="slidenum">
              <a:rPr lang="en-US" smtClean="0"/>
              <a:pPr/>
              <a:t>‹#›</a:t>
            </a:fld>
            <a:endParaRPr lang="en-US" dirty="0"/>
          </a:p>
        </p:txBody>
      </p:sp>
      <p:pic>
        <p:nvPicPr>
          <p:cNvPr id="10" name="Picture 9" descr="154px-US_Army_logo_svg.png"/>
          <p:cNvPicPr>
            <a:picLocks noChangeAspect="1"/>
          </p:cNvPicPr>
          <p:nvPr userDrawn="1"/>
        </p:nvPicPr>
        <p:blipFill>
          <a:blip r:embed="rId7" cstate="email">
            <a:extLst>
              <a:ext uri="{BEBA8EAE-BF5A-486C-A8C5-ECC9F3942E4B}">
                <a14:imgProps xmlns:a14="http://schemas.microsoft.com/office/drawing/2010/main">
                  <a14:imgLayer r:embed="rId8">
                    <a14:imgEffect>
                      <a14:colorTemperature colorTemp="5300"/>
                    </a14:imgEffect>
                  </a14:imgLayer>
                </a14:imgProps>
              </a:ext>
              <a:ext uri="{28A0092B-C50C-407E-A947-70E740481C1C}">
                <a14:useLocalDpi xmlns:a14="http://schemas.microsoft.com/office/drawing/2010/main"/>
              </a:ext>
            </a:extLst>
          </a:blip>
          <a:stretch>
            <a:fillRect/>
          </a:stretch>
        </p:blipFill>
        <p:spPr>
          <a:xfrm>
            <a:off x="114017" y="47624"/>
            <a:ext cx="820297" cy="1097280"/>
          </a:xfrm>
          <a:prstGeom prst="rect">
            <a:avLst/>
          </a:prstGeom>
        </p:spPr>
      </p:pic>
      <p:sp>
        <p:nvSpPr>
          <p:cNvPr id="13" name="Rectangle 50"/>
          <p:cNvSpPr>
            <a:spLocks noChangeArrowheads="1"/>
          </p:cNvSpPr>
          <p:nvPr userDrawn="1"/>
        </p:nvSpPr>
        <p:spPr bwMode="auto">
          <a:xfrm>
            <a:off x="4346117" y="8949690"/>
            <a:ext cx="3509987" cy="167738"/>
          </a:xfrm>
          <a:prstGeom prst="rect">
            <a:avLst/>
          </a:prstGeom>
          <a:noFill/>
          <a:ln w="9525">
            <a:noFill/>
            <a:miter lim="800000"/>
            <a:headEnd/>
            <a:tailEnd/>
          </a:ln>
          <a:effectLst/>
        </p:spPr>
        <p:txBody>
          <a:bodyPr wrap="square" lIns="0" tIns="0" rIns="0" bIns="0">
            <a:spAutoFit/>
          </a:bodyPr>
          <a:lstStyle/>
          <a:p>
            <a:pPr algn="ctr" eaLnBrk="0" hangingPunct="0">
              <a:defRPr/>
            </a:pPr>
            <a:r>
              <a:rPr lang="en-US" sz="1090" b="1" dirty="0" smtClean="0">
                <a:solidFill>
                  <a:srgbClr val="006600"/>
                </a:solidFill>
                <a:latin typeface=" Arial"/>
                <a:cs typeface="Arial" pitchFamily="34" charset="0"/>
              </a:rPr>
              <a:t>UNCLASSIFIED</a:t>
            </a:r>
            <a:endParaRPr lang="en-US" sz="1090" b="1" dirty="0">
              <a:solidFill>
                <a:srgbClr val="006600"/>
              </a:solidFill>
              <a:latin typeface=" Arial"/>
              <a:cs typeface="Arial" pitchFamily="34" charset="0"/>
            </a:endParaRPr>
          </a:p>
        </p:txBody>
      </p:sp>
      <p:sp>
        <p:nvSpPr>
          <p:cNvPr id="15" name="TextBox 14"/>
          <p:cNvSpPr txBox="1"/>
          <p:nvPr userDrawn="1"/>
        </p:nvSpPr>
        <p:spPr>
          <a:xfrm>
            <a:off x="8387099" y="8949690"/>
            <a:ext cx="1122102" cy="167738"/>
          </a:xfrm>
          <a:prstGeom prst="rect">
            <a:avLst/>
          </a:prstGeom>
          <a:noFill/>
        </p:spPr>
        <p:txBody>
          <a:bodyPr wrap="none" lIns="0" tIns="0" rIns="0" bIns="0" rtlCol="0">
            <a:spAutoFit/>
          </a:bodyPr>
          <a:lstStyle/>
          <a:p>
            <a:r>
              <a:rPr lang="en-US" sz="1090" b="1" dirty="0" smtClean="0">
                <a:solidFill>
                  <a:prstClr val="black"/>
                </a:solidFill>
                <a:latin typeface=" Arial"/>
              </a:rPr>
              <a:t>CW3 Ben Koontz</a:t>
            </a:r>
            <a:endParaRPr lang="en-US" sz="1090" b="1" dirty="0">
              <a:solidFill>
                <a:prstClr val="black"/>
              </a:solidFill>
              <a:latin typeface=" Arial"/>
            </a:endParaRPr>
          </a:p>
        </p:txBody>
      </p:sp>
      <p:sp>
        <p:nvSpPr>
          <p:cNvPr id="16" name="TextBox 15"/>
          <p:cNvSpPr txBox="1"/>
          <p:nvPr userDrawn="1"/>
        </p:nvSpPr>
        <p:spPr>
          <a:xfrm>
            <a:off x="83814" y="8949690"/>
            <a:ext cx="1859483" cy="167738"/>
          </a:xfrm>
          <a:prstGeom prst="rect">
            <a:avLst/>
          </a:prstGeom>
          <a:noFill/>
        </p:spPr>
        <p:txBody>
          <a:bodyPr wrap="none" lIns="0" tIns="0" rIns="0" bIns="0" rtlCol="0">
            <a:spAutoFit/>
          </a:bodyPr>
          <a:lstStyle/>
          <a:p>
            <a:r>
              <a:rPr lang="en-US" sz="1090" b="1" dirty="0">
                <a:solidFill>
                  <a:prstClr val="black"/>
                </a:solidFill>
                <a:latin typeface=" Arial"/>
              </a:rPr>
              <a:t>As of:  </a:t>
            </a:r>
            <a:fld id="{05F82045-B8B4-4CD5-A030-F80DD08B975C}" type="datetime9">
              <a:rPr lang="en-US" sz="1090" b="1" smtClean="0">
                <a:solidFill>
                  <a:prstClr val="black"/>
                </a:solidFill>
                <a:latin typeface=" Arial"/>
              </a:rPr>
              <a:t>5/9/2023 1:57:09 PM</a:t>
            </a:fld>
            <a:endParaRPr lang="en-US" sz="1090" b="1" dirty="0">
              <a:solidFill>
                <a:prstClr val="black"/>
              </a:solidFill>
              <a:latin typeface=" Arial"/>
            </a:endParaRPr>
          </a:p>
        </p:txBody>
      </p:sp>
      <p:sp>
        <p:nvSpPr>
          <p:cNvPr id="17" name="Rectangle 50"/>
          <p:cNvSpPr>
            <a:spLocks noChangeArrowheads="1"/>
          </p:cNvSpPr>
          <p:nvPr userDrawn="1"/>
        </p:nvSpPr>
        <p:spPr bwMode="auto">
          <a:xfrm>
            <a:off x="4334657" y="0"/>
            <a:ext cx="3509987" cy="167738"/>
          </a:xfrm>
          <a:prstGeom prst="rect">
            <a:avLst/>
          </a:prstGeom>
          <a:noFill/>
          <a:ln w="9525">
            <a:noFill/>
            <a:miter lim="800000"/>
            <a:headEnd/>
            <a:tailEnd/>
          </a:ln>
          <a:effectLst/>
        </p:spPr>
        <p:txBody>
          <a:bodyPr wrap="square" lIns="0" tIns="0" rIns="0" bIns="0">
            <a:spAutoFit/>
          </a:bodyPr>
          <a:lstStyle/>
          <a:p>
            <a:pPr algn="ctr" eaLnBrk="0" hangingPunct="0">
              <a:defRPr/>
            </a:pPr>
            <a:r>
              <a:rPr lang="en-US" sz="1090" b="1" dirty="0" smtClean="0">
                <a:solidFill>
                  <a:srgbClr val="006600"/>
                </a:solidFill>
                <a:latin typeface=" Arial"/>
                <a:cs typeface="Arial" pitchFamily="34" charset="0"/>
              </a:rPr>
              <a:t>UNCLASSIFIED</a:t>
            </a:r>
            <a:endParaRPr lang="en-US" sz="1090" b="1" dirty="0">
              <a:solidFill>
                <a:srgbClr val="006600"/>
              </a:solidFill>
              <a:latin typeface=" Arial"/>
              <a:cs typeface="Arial" pitchFamily="34" charset="0"/>
            </a:endParaRPr>
          </a:p>
        </p:txBody>
      </p:sp>
    </p:spTree>
    <p:extLst>
      <p:ext uri="{BB962C8B-B14F-4D97-AF65-F5344CB8AC3E}">
        <p14:creationId xmlns:p14="http://schemas.microsoft.com/office/powerpoint/2010/main" val="24864571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6" r:id="rId3"/>
    <p:sldLayoutId id="2147483667" r:id="rId4"/>
  </p:sldLayoutIdLst>
  <p:timing>
    <p:tnLst>
      <p:par>
        <p:cTn id="1" dur="indefinite" restart="never" nodeType="tmRoot"/>
      </p:par>
    </p:tnLst>
  </p:timing>
  <p:hf hdr="0" ftr="0"/>
  <p:txStyles>
    <p:titleStyle>
      <a:lvl1pPr algn="ctr" defTabSz="1219215"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p:titleStyle>
    <p:bodyStyle>
      <a:lvl1pPr marL="304804" indent="-304804" algn="l" defTabSz="1219215" rtl="0" eaLnBrk="1" latinLnBrk="0" hangingPunct="1">
        <a:lnSpc>
          <a:spcPct val="90000"/>
        </a:lnSpc>
        <a:spcBef>
          <a:spcPts val="1333"/>
        </a:spcBef>
        <a:buFont typeface="Arial" panose="020B0604020202020204" pitchFamily="34" charset="0"/>
        <a:buChar char="•"/>
        <a:defRPr sz="3733" kern="1200">
          <a:solidFill>
            <a:schemeClr val="tx1"/>
          </a:solidFill>
          <a:latin typeface="Arial" panose="020B0604020202020204" pitchFamily="34" charset="0"/>
          <a:ea typeface="+mn-ea"/>
          <a:cs typeface="Arial" panose="020B0604020202020204" pitchFamily="34" charset="0"/>
        </a:defRPr>
      </a:lvl1pPr>
      <a:lvl2pPr marL="914411" indent="-304804" algn="l" defTabSz="1219215" rtl="0" eaLnBrk="1" latinLnBrk="0" hangingPunct="1">
        <a:lnSpc>
          <a:spcPct val="90000"/>
        </a:lnSpc>
        <a:spcBef>
          <a:spcPts val="667"/>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524019" indent="-304804" algn="l" defTabSz="1219215" rtl="0" eaLnBrk="1" latinLnBrk="0" hangingPunct="1">
        <a:lnSpc>
          <a:spcPct val="90000"/>
        </a:lnSpc>
        <a:spcBef>
          <a:spcPts val="667"/>
        </a:spcBef>
        <a:buFont typeface="Arial" panose="020B0604020202020204" pitchFamily="34" charset="0"/>
        <a:buChar char="•"/>
        <a:defRPr sz="2667" kern="1200">
          <a:solidFill>
            <a:schemeClr val="tx1"/>
          </a:solidFill>
          <a:latin typeface="Arial" panose="020B0604020202020204" pitchFamily="34" charset="0"/>
          <a:ea typeface="+mn-ea"/>
          <a:cs typeface="Arial" panose="020B0604020202020204" pitchFamily="34" charset="0"/>
        </a:defRPr>
      </a:lvl3pPr>
      <a:lvl4pPr marL="2133627" indent="-304804" algn="l" defTabSz="1219215" rtl="0" eaLnBrk="1" latinLnBrk="0" hangingPunct="1">
        <a:lnSpc>
          <a:spcPct val="90000"/>
        </a:lnSpc>
        <a:spcBef>
          <a:spcPts val="667"/>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743234" indent="-304804" algn="l" defTabSz="1219215" rtl="0" eaLnBrk="1" latinLnBrk="0" hangingPunct="1">
        <a:lnSpc>
          <a:spcPct val="90000"/>
        </a:lnSpc>
        <a:spcBef>
          <a:spcPts val="667"/>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3352842" indent="-304804" algn="l" defTabSz="1219215"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450" indent="-304804" algn="l" defTabSz="1219215"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2057" indent="-304804" algn="l" defTabSz="1219215"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665" indent="-304804" algn="l" defTabSz="1219215"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215" rtl="0" eaLnBrk="1" latinLnBrk="0" hangingPunct="1">
        <a:defRPr sz="2400" kern="1200">
          <a:solidFill>
            <a:schemeClr val="tx1"/>
          </a:solidFill>
          <a:latin typeface="+mn-lt"/>
          <a:ea typeface="+mn-ea"/>
          <a:cs typeface="+mn-cs"/>
        </a:defRPr>
      </a:lvl1pPr>
      <a:lvl2pPr marL="609608" algn="l" defTabSz="1219215" rtl="0" eaLnBrk="1" latinLnBrk="0" hangingPunct="1">
        <a:defRPr sz="2400" kern="1200">
          <a:solidFill>
            <a:schemeClr val="tx1"/>
          </a:solidFill>
          <a:latin typeface="+mn-lt"/>
          <a:ea typeface="+mn-ea"/>
          <a:cs typeface="+mn-cs"/>
        </a:defRPr>
      </a:lvl2pPr>
      <a:lvl3pPr marL="1219215" algn="l" defTabSz="1219215" rtl="0" eaLnBrk="1" latinLnBrk="0" hangingPunct="1">
        <a:defRPr sz="2400" kern="1200">
          <a:solidFill>
            <a:schemeClr val="tx1"/>
          </a:solidFill>
          <a:latin typeface="+mn-lt"/>
          <a:ea typeface="+mn-ea"/>
          <a:cs typeface="+mn-cs"/>
        </a:defRPr>
      </a:lvl3pPr>
      <a:lvl4pPr marL="1828823" algn="l" defTabSz="1219215" rtl="0" eaLnBrk="1" latinLnBrk="0" hangingPunct="1">
        <a:defRPr sz="2400" kern="1200">
          <a:solidFill>
            <a:schemeClr val="tx1"/>
          </a:solidFill>
          <a:latin typeface="+mn-lt"/>
          <a:ea typeface="+mn-ea"/>
          <a:cs typeface="+mn-cs"/>
        </a:defRPr>
      </a:lvl4pPr>
      <a:lvl5pPr marL="2438430" algn="l" defTabSz="1219215" rtl="0" eaLnBrk="1" latinLnBrk="0" hangingPunct="1">
        <a:defRPr sz="2400" kern="1200">
          <a:solidFill>
            <a:schemeClr val="tx1"/>
          </a:solidFill>
          <a:latin typeface="+mn-lt"/>
          <a:ea typeface="+mn-ea"/>
          <a:cs typeface="+mn-cs"/>
        </a:defRPr>
      </a:lvl5pPr>
      <a:lvl6pPr marL="3048038" algn="l" defTabSz="1219215" rtl="0" eaLnBrk="1" latinLnBrk="0" hangingPunct="1">
        <a:defRPr sz="2400" kern="1200">
          <a:solidFill>
            <a:schemeClr val="tx1"/>
          </a:solidFill>
          <a:latin typeface="+mn-lt"/>
          <a:ea typeface="+mn-ea"/>
          <a:cs typeface="+mn-cs"/>
        </a:defRPr>
      </a:lvl6pPr>
      <a:lvl7pPr marL="3657646" algn="l" defTabSz="1219215" rtl="0" eaLnBrk="1" latinLnBrk="0" hangingPunct="1">
        <a:defRPr sz="2400" kern="1200">
          <a:solidFill>
            <a:schemeClr val="tx1"/>
          </a:solidFill>
          <a:latin typeface="+mn-lt"/>
          <a:ea typeface="+mn-ea"/>
          <a:cs typeface="+mn-cs"/>
        </a:defRPr>
      </a:lvl7pPr>
      <a:lvl8pPr marL="4267253" algn="l" defTabSz="1219215" rtl="0" eaLnBrk="1" latinLnBrk="0" hangingPunct="1">
        <a:defRPr sz="2400" kern="1200">
          <a:solidFill>
            <a:schemeClr val="tx1"/>
          </a:solidFill>
          <a:latin typeface="+mn-lt"/>
          <a:ea typeface="+mn-ea"/>
          <a:cs typeface="+mn-cs"/>
        </a:defRPr>
      </a:lvl8pPr>
      <a:lvl9pPr marL="4876861" algn="l" defTabSz="121921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8.png"/><Relationship Id="rId11" Type="http://schemas.microsoft.com/office/2007/relationships/hdphoto" Target="../media/hdphoto3.wdp"/><Relationship Id="rId5" Type="http://schemas.openxmlformats.org/officeDocument/2006/relationships/image" Target="../media/image7.png"/><Relationship Id="rId10" Type="http://schemas.openxmlformats.org/officeDocument/2006/relationships/image" Target="../media/image11.png"/><Relationship Id="rId4" Type="http://schemas.openxmlformats.org/officeDocument/2006/relationships/image" Target="../media/image6.pn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4455266"/>
            <a:ext cx="12192000" cy="830997"/>
          </a:xfrm>
          <a:prstGeom prst="rect">
            <a:avLst/>
          </a:prstGeom>
          <a:gradFill flip="none" rotWithShape="1">
            <a:gsLst>
              <a:gs pos="82000">
                <a:schemeClr val="accent1">
                  <a:lumMod val="5000"/>
                  <a:lumOff val="95000"/>
                  <a:alpha val="0"/>
                </a:schemeClr>
              </a:gs>
              <a:gs pos="68000">
                <a:schemeClr val="bg1">
                  <a:lumMod val="95000"/>
                  <a:alpha val="14000"/>
                </a:schemeClr>
              </a:gs>
            </a:gsLst>
            <a:path path="shape">
              <a:fillToRect l="50000" t="50000" r="50000" b="50000"/>
            </a:path>
            <a:tileRect/>
          </a:gradFill>
          <a:effectLst>
            <a:outerShdw blurRad="50800" dist="38100" dir="8100000" algn="tr" rotWithShape="0">
              <a:schemeClr val="bg1">
                <a:alpha val="40000"/>
              </a:schemeClr>
            </a:outerShdw>
          </a:effectLst>
        </p:spPr>
        <p:txBody>
          <a:bodyPr wrap="square" rtlCol="0" anchor="ctr">
            <a:spAutoFit/>
          </a:bodyPr>
          <a:lstStyle/>
          <a:p>
            <a:pPr algn="ctr"/>
            <a:r>
              <a:rPr lang="en-US" sz="4800" b="1" dirty="0" smtClean="0">
                <a:latin typeface=" Arial"/>
              </a:rPr>
              <a:t>Pillar 6 Automation and Orchestration</a:t>
            </a:r>
            <a:endParaRPr lang="en-US" sz="4800" b="1" dirty="0">
              <a:latin typeface=" Arial"/>
            </a:endParaRPr>
          </a:p>
        </p:txBody>
      </p:sp>
      <p:sp>
        <p:nvSpPr>
          <p:cNvPr id="5" name="TextBox 4"/>
          <p:cNvSpPr txBox="1"/>
          <p:nvPr/>
        </p:nvSpPr>
        <p:spPr>
          <a:xfrm>
            <a:off x="0" y="7625744"/>
            <a:ext cx="12192000" cy="461665"/>
          </a:xfrm>
          <a:prstGeom prst="rect">
            <a:avLst/>
          </a:prstGeom>
          <a:noFill/>
          <a:effectLst>
            <a:outerShdw blurRad="50800" dist="38100" dir="8100000" algn="tr" rotWithShape="0">
              <a:schemeClr val="bg1">
                <a:alpha val="40000"/>
              </a:schemeClr>
            </a:outerShdw>
          </a:effectLst>
        </p:spPr>
        <p:txBody>
          <a:bodyPr wrap="square" rtlCol="0">
            <a:spAutoFit/>
          </a:bodyPr>
          <a:lstStyle/>
          <a:p>
            <a:pPr algn="ctr"/>
            <a:r>
              <a:rPr lang="en-US" sz="2400" b="1" dirty="0" smtClean="0">
                <a:effectLst>
                  <a:outerShdw blurRad="50800" dist="38100" dir="8100000" algn="tr" rotWithShape="0">
                    <a:schemeClr val="bg1">
                      <a:alpha val="40000"/>
                    </a:schemeClr>
                  </a:outerShdw>
                </a:effectLst>
                <a:latin typeface=" Arial"/>
              </a:rPr>
              <a:t>CW3 Ben Koontz</a:t>
            </a:r>
          </a:p>
        </p:txBody>
      </p:sp>
    </p:spTree>
    <p:extLst>
      <p:ext uri="{BB962C8B-B14F-4D97-AF65-F5344CB8AC3E}">
        <p14:creationId xmlns:p14="http://schemas.microsoft.com/office/powerpoint/2010/main" val="16411585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Automation and Orchestration Pillar</a:t>
            </a:r>
          </a:p>
        </p:txBody>
      </p:sp>
      <p:sp>
        <p:nvSpPr>
          <p:cNvPr id="3" name="Content Placeholder 2"/>
          <p:cNvSpPr>
            <a:spLocks noGrp="1"/>
          </p:cNvSpPr>
          <p:nvPr>
            <p:ph idx="1"/>
          </p:nvPr>
        </p:nvSpPr>
        <p:spPr>
          <a:xfrm>
            <a:off x="330202" y="1494366"/>
            <a:ext cx="11696698" cy="7164891"/>
          </a:xfrm>
        </p:spPr>
        <p:txBody>
          <a:bodyPr>
            <a:normAutofit/>
          </a:bodyPr>
          <a:lstStyle/>
          <a:p>
            <a:r>
              <a:rPr lang="en-US" sz="3200" dirty="0"/>
              <a:t>6.6 API Standardization        </a:t>
            </a:r>
            <a:endParaRPr lang="en-US" sz="3200" dirty="0" smtClean="0"/>
          </a:p>
          <a:p>
            <a:pPr lvl="1"/>
            <a:r>
              <a:rPr lang="en-US" sz="2800" dirty="0" smtClean="0"/>
              <a:t>6.6.1 Tool </a:t>
            </a:r>
            <a:r>
              <a:rPr lang="en-US" sz="2800" dirty="0"/>
              <a:t>Compliance </a:t>
            </a:r>
            <a:r>
              <a:rPr lang="en-US" sz="2800" dirty="0" smtClean="0"/>
              <a:t>Analysis (Target)</a:t>
            </a:r>
            <a:endParaRPr lang="en-US" sz="2800" dirty="0"/>
          </a:p>
          <a:p>
            <a:pPr lvl="1"/>
            <a:r>
              <a:rPr lang="en-US" sz="2800" dirty="0" smtClean="0"/>
              <a:t>6.6.2 Standardized </a:t>
            </a:r>
            <a:r>
              <a:rPr lang="en-US" sz="2800" dirty="0"/>
              <a:t>API Calls &amp; Schemas </a:t>
            </a:r>
            <a:r>
              <a:rPr lang="en-US" sz="2800" dirty="0" smtClean="0"/>
              <a:t>Pt1 (Target)</a:t>
            </a:r>
            <a:endParaRPr lang="en-US" sz="2800" dirty="0"/>
          </a:p>
          <a:p>
            <a:pPr lvl="1"/>
            <a:r>
              <a:rPr lang="en-US" sz="2800" dirty="0" smtClean="0"/>
              <a:t>6.6.3 Standardized </a:t>
            </a:r>
            <a:r>
              <a:rPr lang="en-US" sz="2800" dirty="0"/>
              <a:t>API Calls &amp; Schemas </a:t>
            </a:r>
            <a:r>
              <a:rPr lang="en-US" sz="2800" dirty="0" smtClean="0"/>
              <a:t>Pt2 (Target)</a:t>
            </a:r>
            <a:endParaRPr lang="en-US" sz="2800" dirty="0"/>
          </a:p>
          <a:p>
            <a:endParaRPr lang="en-US" dirty="0"/>
          </a:p>
          <a:p>
            <a:endParaRPr lang="en-US" dirty="0"/>
          </a:p>
        </p:txBody>
      </p:sp>
      <p:sp>
        <p:nvSpPr>
          <p:cNvPr id="5" name="Slide Number Placeholder 4"/>
          <p:cNvSpPr>
            <a:spLocks noGrp="1"/>
          </p:cNvSpPr>
          <p:nvPr>
            <p:ph type="sldNum" sz="quarter" idx="12"/>
          </p:nvPr>
        </p:nvSpPr>
        <p:spPr/>
        <p:txBody>
          <a:bodyPr/>
          <a:lstStyle/>
          <a:p>
            <a:fld id="{F63BD8E1-6BB0-4117-80B3-89186B8B9DB2}" type="slidenum">
              <a:rPr lang="en-US" smtClean="0"/>
              <a:t>10</a:t>
            </a:fld>
            <a:endParaRPr lang="en-US" dirty="0"/>
          </a:p>
        </p:txBody>
      </p:sp>
      <p:pic>
        <p:nvPicPr>
          <p:cNvPr id="6146" name="Picture 2" descr="WINECT | BMtec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643" y="3491865"/>
            <a:ext cx="5715000" cy="5457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05495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Automation and Orchestration Pillar</a:t>
            </a:r>
          </a:p>
        </p:txBody>
      </p:sp>
      <p:sp>
        <p:nvSpPr>
          <p:cNvPr id="3" name="Content Placeholder 2"/>
          <p:cNvSpPr>
            <a:spLocks noGrp="1"/>
          </p:cNvSpPr>
          <p:nvPr>
            <p:ph idx="1"/>
          </p:nvPr>
        </p:nvSpPr>
        <p:spPr>
          <a:xfrm>
            <a:off x="330202" y="1494366"/>
            <a:ext cx="11696698" cy="7164891"/>
          </a:xfrm>
        </p:spPr>
        <p:txBody>
          <a:bodyPr>
            <a:normAutofit/>
          </a:bodyPr>
          <a:lstStyle/>
          <a:p>
            <a:r>
              <a:rPr lang="en-US" sz="3200" dirty="0"/>
              <a:t>6.7 Security Operations Center (SOC) &amp; Incident Response (IR)         </a:t>
            </a:r>
            <a:endParaRPr lang="en-US" sz="3200" dirty="0" smtClean="0"/>
          </a:p>
          <a:p>
            <a:pPr lvl="1"/>
            <a:r>
              <a:rPr lang="en-US" sz="2800" dirty="0" smtClean="0"/>
              <a:t>6.7.1 Workflow </a:t>
            </a:r>
            <a:r>
              <a:rPr lang="en-US" sz="2800" dirty="0"/>
              <a:t>Enrichment </a:t>
            </a:r>
            <a:r>
              <a:rPr lang="en-US" sz="2800" dirty="0" smtClean="0"/>
              <a:t>Pt1 (Target)</a:t>
            </a:r>
            <a:endParaRPr lang="en-US" sz="2800" dirty="0"/>
          </a:p>
          <a:p>
            <a:pPr lvl="1"/>
            <a:r>
              <a:rPr lang="en-US" sz="2800" dirty="0" smtClean="0"/>
              <a:t>6.7.2 Workflow </a:t>
            </a:r>
            <a:r>
              <a:rPr lang="en-US" sz="2800" dirty="0"/>
              <a:t>Enrichment </a:t>
            </a:r>
            <a:r>
              <a:rPr lang="en-US" sz="2800" dirty="0" smtClean="0"/>
              <a:t>Pt2 (Target)</a:t>
            </a:r>
            <a:endParaRPr lang="en-US" sz="2800" dirty="0"/>
          </a:p>
          <a:p>
            <a:pPr lvl="1"/>
            <a:r>
              <a:rPr lang="en-US" sz="2800" dirty="0" smtClean="0"/>
              <a:t>6.7.3 Workflow </a:t>
            </a:r>
            <a:r>
              <a:rPr lang="en-US" sz="2800" dirty="0"/>
              <a:t>Enrichment </a:t>
            </a:r>
            <a:r>
              <a:rPr lang="en-US" sz="2800" dirty="0" smtClean="0"/>
              <a:t>Pt3 (Advanced)</a:t>
            </a:r>
            <a:endParaRPr lang="en-US" sz="2800" dirty="0"/>
          </a:p>
          <a:p>
            <a:pPr lvl="1"/>
            <a:r>
              <a:rPr lang="en-US" sz="2800" dirty="0" smtClean="0"/>
              <a:t>6.7.4 Automated Workflow (Advanced)</a:t>
            </a:r>
            <a:endParaRPr lang="en-US" sz="2800" dirty="0"/>
          </a:p>
          <a:p>
            <a:endParaRPr lang="en-US" dirty="0"/>
          </a:p>
          <a:p>
            <a:endParaRPr lang="en-US" dirty="0"/>
          </a:p>
        </p:txBody>
      </p:sp>
      <p:sp>
        <p:nvSpPr>
          <p:cNvPr id="5" name="Slide Number Placeholder 4"/>
          <p:cNvSpPr>
            <a:spLocks noGrp="1"/>
          </p:cNvSpPr>
          <p:nvPr>
            <p:ph type="sldNum" sz="quarter" idx="12"/>
          </p:nvPr>
        </p:nvSpPr>
        <p:spPr/>
        <p:txBody>
          <a:bodyPr/>
          <a:lstStyle/>
          <a:p>
            <a:fld id="{F63BD8E1-6BB0-4117-80B3-89186B8B9DB2}" type="slidenum">
              <a:rPr lang="en-US" smtClean="0"/>
              <a:t>11</a:t>
            </a:fld>
            <a:endParaRPr lang="en-US" dirty="0"/>
          </a:p>
        </p:txBody>
      </p:sp>
      <p:pic>
        <p:nvPicPr>
          <p:cNvPr id="6" name="Picture 5"/>
          <p:cNvPicPr>
            <a:picLocks noChangeAspect="1"/>
          </p:cNvPicPr>
          <p:nvPr/>
        </p:nvPicPr>
        <p:blipFill>
          <a:blip r:embed="rId3"/>
          <a:stretch>
            <a:fillRect/>
          </a:stretch>
        </p:blipFill>
        <p:spPr>
          <a:xfrm>
            <a:off x="247794" y="4626591"/>
            <a:ext cx="11696698" cy="3835021"/>
          </a:xfrm>
          <a:prstGeom prst="rect">
            <a:avLst/>
          </a:prstGeom>
        </p:spPr>
      </p:pic>
    </p:spTree>
    <p:extLst>
      <p:ext uri="{BB962C8B-B14F-4D97-AF65-F5344CB8AC3E}">
        <p14:creationId xmlns:p14="http://schemas.microsoft.com/office/powerpoint/2010/main" val="9826212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Conclusion</a:t>
            </a:r>
            <a:endParaRPr lang="en-US" sz="2800" dirty="0"/>
          </a:p>
        </p:txBody>
      </p:sp>
      <p:sp>
        <p:nvSpPr>
          <p:cNvPr id="3" name="Content Placeholder 2"/>
          <p:cNvSpPr>
            <a:spLocks noGrp="1"/>
          </p:cNvSpPr>
          <p:nvPr>
            <p:ph idx="1"/>
          </p:nvPr>
        </p:nvSpPr>
        <p:spPr>
          <a:xfrm>
            <a:off x="330202" y="1494366"/>
            <a:ext cx="11696698" cy="7164891"/>
          </a:xfrm>
        </p:spPr>
        <p:txBody>
          <a:bodyPr>
            <a:normAutofit/>
          </a:bodyPr>
          <a:lstStyle/>
          <a:p>
            <a:r>
              <a:rPr lang="en-US" sz="3000" dirty="0" smtClean="0"/>
              <a:t>Automation and Orchestration Pillar</a:t>
            </a:r>
          </a:p>
          <a:p>
            <a:r>
              <a:rPr lang="en-US" sz="3000" dirty="0" smtClean="0"/>
              <a:t>Key Components:</a:t>
            </a:r>
          </a:p>
          <a:p>
            <a:pPr lvl="1"/>
            <a:r>
              <a:rPr lang="en-US" sz="1934" dirty="0" smtClean="0"/>
              <a:t>Security Orchestration, Automation, and Response</a:t>
            </a:r>
          </a:p>
          <a:p>
            <a:pPr lvl="1"/>
            <a:r>
              <a:rPr lang="en-US" sz="1934" dirty="0" smtClean="0"/>
              <a:t>APIs</a:t>
            </a:r>
          </a:p>
          <a:p>
            <a:pPr lvl="1"/>
            <a:r>
              <a:rPr lang="en-US" sz="1934" dirty="0" smtClean="0"/>
              <a:t>Machine Learning</a:t>
            </a:r>
          </a:p>
          <a:p>
            <a:pPr lvl="1"/>
            <a:r>
              <a:rPr lang="en-US" sz="1934" dirty="0" smtClean="0"/>
              <a:t>Artificial Intelligence</a:t>
            </a:r>
          </a:p>
          <a:p>
            <a:pPr lvl="1"/>
            <a:r>
              <a:rPr lang="en-US" sz="1934" dirty="0" smtClean="0"/>
              <a:t>Workflows</a:t>
            </a:r>
          </a:p>
          <a:p>
            <a:pPr lvl="1"/>
            <a:r>
              <a:rPr lang="en-US" sz="1934" dirty="0" smtClean="0"/>
              <a:t>Security Operations Center and Incident Response</a:t>
            </a:r>
          </a:p>
          <a:p>
            <a:pPr lvl="1"/>
            <a:r>
              <a:rPr lang="en-US" sz="1934" dirty="0" smtClean="0"/>
              <a:t>Policy Decision Points</a:t>
            </a:r>
          </a:p>
          <a:p>
            <a:pPr lvl="1"/>
            <a:r>
              <a:rPr lang="en-US" sz="1934" dirty="0" smtClean="0"/>
              <a:t>Policy Orchestration</a:t>
            </a:r>
          </a:p>
          <a:p>
            <a:pPr lvl="1"/>
            <a:endParaRPr lang="en-US" sz="1934" dirty="0"/>
          </a:p>
          <a:p>
            <a:endParaRPr lang="en-US" sz="3200" dirty="0"/>
          </a:p>
          <a:p>
            <a:endParaRPr lang="en-US" dirty="0"/>
          </a:p>
          <a:p>
            <a:endParaRPr lang="en-US" dirty="0" smtClean="0"/>
          </a:p>
          <a:p>
            <a:endParaRPr lang="en-US" dirty="0"/>
          </a:p>
          <a:p>
            <a:endParaRPr lang="en-US" dirty="0"/>
          </a:p>
        </p:txBody>
      </p:sp>
      <p:sp>
        <p:nvSpPr>
          <p:cNvPr id="5" name="Slide Number Placeholder 4"/>
          <p:cNvSpPr>
            <a:spLocks noGrp="1"/>
          </p:cNvSpPr>
          <p:nvPr>
            <p:ph type="sldNum" sz="quarter" idx="12"/>
          </p:nvPr>
        </p:nvSpPr>
        <p:spPr/>
        <p:txBody>
          <a:bodyPr/>
          <a:lstStyle/>
          <a:p>
            <a:fld id="{F63BD8E1-6BB0-4117-80B3-89186B8B9DB2}" type="slidenum">
              <a:rPr lang="en-US" smtClean="0"/>
              <a:t>12</a:t>
            </a:fld>
            <a:endParaRPr lang="en-US" dirty="0"/>
          </a:p>
        </p:txBody>
      </p:sp>
    </p:spTree>
    <p:extLst>
      <p:ext uri="{BB962C8B-B14F-4D97-AF65-F5344CB8AC3E}">
        <p14:creationId xmlns:p14="http://schemas.microsoft.com/office/powerpoint/2010/main" val="17378573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Questions</a:t>
            </a:r>
            <a:endParaRPr lang="en-US" sz="2800" dirty="0"/>
          </a:p>
        </p:txBody>
      </p:sp>
      <p:sp>
        <p:nvSpPr>
          <p:cNvPr id="3" name="Content Placeholder 2"/>
          <p:cNvSpPr>
            <a:spLocks noGrp="1"/>
          </p:cNvSpPr>
          <p:nvPr>
            <p:ph idx="1"/>
          </p:nvPr>
        </p:nvSpPr>
        <p:spPr>
          <a:xfrm>
            <a:off x="330202" y="1494366"/>
            <a:ext cx="11696698" cy="7164891"/>
          </a:xfrm>
        </p:spPr>
        <p:txBody>
          <a:bodyPr>
            <a:normAutofit/>
          </a:bodyPr>
          <a:lstStyle/>
          <a:p>
            <a:r>
              <a:rPr lang="en-US" sz="3000" dirty="0" smtClean="0"/>
              <a:t>CW3 Ben Koontz; benjamin.r.koontz2.mil@army.mil</a:t>
            </a:r>
          </a:p>
          <a:p>
            <a:endParaRPr lang="en-US" sz="3000" dirty="0" smtClean="0"/>
          </a:p>
          <a:p>
            <a:endParaRPr lang="en-US" sz="3200" dirty="0"/>
          </a:p>
          <a:p>
            <a:endParaRPr lang="en-US" dirty="0"/>
          </a:p>
          <a:p>
            <a:endParaRPr lang="en-US" dirty="0" smtClean="0"/>
          </a:p>
          <a:p>
            <a:endParaRPr lang="en-US" dirty="0"/>
          </a:p>
          <a:p>
            <a:endParaRPr lang="en-US" dirty="0"/>
          </a:p>
        </p:txBody>
      </p:sp>
      <p:sp>
        <p:nvSpPr>
          <p:cNvPr id="5" name="Slide Number Placeholder 4"/>
          <p:cNvSpPr>
            <a:spLocks noGrp="1"/>
          </p:cNvSpPr>
          <p:nvPr>
            <p:ph type="sldNum" sz="quarter" idx="12"/>
          </p:nvPr>
        </p:nvSpPr>
        <p:spPr/>
        <p:txBody>
          <a:bodyPr/>
          <a:lstStyle/>
          <a:p>
            <a:fld id="{F63BD8E1-6BB0-4117-80B3-89186B8B9DB2}" type="slidenum">
              <a:rPr lang="en-US" smtClean="0"/>
              <a:t>13</a:t>
            </a:fld>
            <a:endParaRPr lang="en-US" dirty="0"/>
          </a:p>
        </p:txBody>
      </p:sp>
    </p:spTree>
    <p:extLst>
      <p:ext uri="{BB962C8B-B14F-4D97-AF65-F5344CB8AC3E}">
        <p14:creationId xmlns:p14="http://schemas.microsoft.com/office/powerpoint/2010/main" val="20780982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Course Objectives</a:t>
            </a:r>
            <a:endParaRPr lang="en-US" sz="2800" dirty="0"/>
          </a:p>
        </p:txBody>
      </p:sp>
      <p:sp>
        <p:nvSpPr>
          <p:cNvPr id="3" name="Content Placeholder 2"/>
          <p:cNvSpPr>
            <a:spLocks noGrp="1"/>
          </p:cNvSpPr>
          <p:nvPr>
            <p:ph idx="1"/>
          </p:nvPr>
        </p:nvSpPr>
        <p:spPr>
          <a:xfrm>
            <a:off x="330202" y="1494366"/>
            <a:ext cx="11696698" cy="7164891"/>
          </a:xfrm>
        </p:spPr>
        <p:txBody>
          <a:bodyPr>
            <a:normAutofit/>
          </a:bodyPr>
          <a:lstStyle/>
          <a:p>
            <a:r>
              <a:rPr lang="en-US" sz="3000" dirty="0" smtClean="0"/>
              <a:t>The student will be able to understand the Automation and Orchestration Pillar of Zero Trust </a:t>
            </a:r>
          </a:p>
          <a:p>
            <a:r>
              <a:rPr lang="en-US" sz="3000" dirty="0" smtClean="0"/>
              <a:t>The student will understand the 7 capabilities and 20 activities outlined in the Automation and Orchestration Pillar</a:t>
            </a:r>
          </a:p>
          <a:p>
            <a:endParaRPr lang="en-US" sz="3000" dirty="0" smtClean="0"/>
          </a:p>
          <a:p>
            <a:endParaRPr lang="en-US" sz="3200" dirty="0"/>
          </a:p>
          <a:p>
            <a:endParaRPr lang="en-US" dirty="0"/>
          </a:p>
          <a:p>
            <a:endParaRPr lang="en-US" dirty="0" smtClean="0"/>
          </a:p>
          <a:p>
            <a:endParaRPr lang="en-US" dirty="0"/>
          </a:p>
          <a:p>
            <a:endParaRPr lang="en-US" dirty="0"/>
          </a:p>
        </p:txBody>
      </p:sp>
      <p:sp>
        <p:nvSpPr>
          <p:cNvPr id="5" name="Slide Number Placeholder 4"/>
          <p:cNvSpPr>
            <a:spLocks noGrp="1"/>
          </p:cNvSpPr>
          <p:nvPr>
            <p:ph type="sldNum" sz="quarter" idx="12"/>
          </p:nvPr>
        </p:nvSpPr>
        <p:spPr/>
        <p:txBody>
          <a:bodyPr/>
          <a:lstStyle/>
          <a:p>
            <a:fld id="{F63BD8E1-6BB0-4117-80B3-89186B8B9DB2}" type="slidenum">
              <a:rPr lang="en-US" smtClean="0"/>
              <a:t>2</a:t>
            </a:fld>
            <a:endParaRPr lang="en-US" dirty="0"/>
          </a:p>
        </p:txBody>
      </p:sp>
    </p:spTree>
    <p:extLst>
      <p:ext uri="{BB962C8B-B14F-4D97-AF65-F5344CB8AC3E}">
        <p14:creationId xmlns:p14="http://schemas.microsoft.com/office/powerpoint/2010/main" val="6595931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Seven Pillars of Zero Trust</a:t>
            </a:r>
            <a:endParaRPr lang="en-US" sz="2800" dirty="0"/>
          </a:p>
        </p:txBody>
      </p:sp>
      <p:sp>
        <p:nvSpPr>
          <p:cNvPr id="3" name="Content Placeholder 2"/>
          <p:cNvSpPr>
            <a:spLocks noGrp="1"/>
          </p:cNvSpPr>
          <p:nvPr>
            <p:ph idx="1"/>
          </p:nvPr>
        </p:nvSpPr>
        <p:spPr>
          <a:xfrm>
            <a:off x="330202" y="1494366"/>
            <a:ext cx="11696698" cy="7164891"/>
          </a:xfrm>
        </p:spPr>
        <p:txBody>
          <a:bodyPr>
            <a:normAutofit/>
          </a:bodyPr>
          <a:lstStyle/>
          <a:p>
            <a:r>
              <a:rPr lang="en-US" sz="3000" dirty="0" smtClean="0"/>
              <a:t>User</a:t>
            </a:r>
          </a:p>
          <a:p>
            <a:r>
              <a:rPr lang="en-US" sz="3000" dirty="0" smtClean="0"/>
              <a:t>Device</a:t>
            </a:r>
          </a:p>
          <a:p>
            <a:r>
              <a:rPr lang="en-US" sz="3000" dirty="0" smtClean="0"/>
              <a:t>Applications and Workload</a:t>
            </a:r>
          </a:p>
          <a:p>
            <a:r>
              <a:rPr lang="en-US" sz="3000" dirty="0" smtClean="0"/>
              <a:t>Data</a:t>
            </a:r>
          </a:p>
          <a:p>
            <a:r>
              <a:rPr lang="en-US" sz="3000" dirty="0"/>
              <a:t>Network and </a:t>
            </a:r>
            <a:r>
              <a:rPr lang="en-US" sz="3000" dirty="0" smtClean="0"/>
              <a:t>Environment</a:t>
            </a:r>
          </a:p>
          <a:p>
            <a:r>
              <a:rPr lang="en-US" sz="3000" b="1" dirty="0">
                <a:solidFill>
                  <a:srgbClr val="0070C0"/>
                </a:solidFill>
              </a:rPr>
              <a:t>Automation and </a:t>
            </a:r>
            <a:r>
              <a:rPr lang="en-US" sz="3000" b="1" dirty="0" smtClean="0">
                <a:solidFill>
                  <a:srgbClr val="0070C0"/>
                </a:solidFill>
              </a:rPr>
              <a:t>Orchestration</a:t>
            </a:r>
          </a:p>
          <a:p>
            <a:r>
              <a:rPr lang="en-US" sz="3000" dirty="0" smtClean="0"/>
              <a:t>Visibility and Analytics</a:t>
            </a:r>
          </a:p>
          <a:p>
            <a:endParaRPr lang="en-US" sz="3000" dirty="0" smtClean="0"/>
          </a:p>
          <a:p>
            <a:endParaRPr lang="en-US" sz="3200" dirty="0"/>
          </a:p>
          <a:p>
            <a:endParaRPr lang="en-US" dirty="0"/>
          </a:p>
          <a:p>
            <a:endParaRPr lang="en-US" dirty="0" smtClean="0"/>
          </a:p>
          <a:p>
            <a:endParaRPr lang="en-US" dirty="0"/>
          </a:p>
          <a:p>
            <a:endParaRPr lang="en-US" dirty="0"/>
          </a:p>
        </p:txBody>
      </p:sp>
      <p:sp>
        <p:nvSpPr>
          <p:cNvPr id="5" name="Slide Number Placeholder 4"/>
          <p:cNvSpPr>
            <a:spLocks noGrp="1"/>
          </p:cNvSpPr>
          <p:nvPr>
            <p:ph type="sldNum" sz="quarter" idx="12"/>
          </p:nvPr>
        </p:nvSpPr>
        <p:spPr/>
        <p:txBody>
          <a:bodyPr/>
          <a:lstStyle/>
          <a:p>
            <a:fld id="{F63BD8E1-6BB0-4117-80B3-89186B8B9DB2}" type="slidenum">
              <a:rPr lang="en-US" smtClean="0"/>
              <a:t>3</a:t>
            </a:fld>
            <a:endParaRPr lang="en-US" dirty="0"/>
          </a:p>
        </p:txBody>
      </p:sp>
      <p:pic>
        <p:nvPicPr>
          <p:cNvPr id="4" name="Picture 3"/>
          <p:cNvPicPr>
            <a:picLocks noChangeAspect="1"/>
          </p:cNvPicPr>
          <p:nvPr/>
        </p:nvPicPr>
        <p:blipFill>
          <a:blip r:embed="rId3"/>
          <a:stretch>
            <a:fillRect/>
          </a:stretch>
        </p:blipFill>
        <p:spPr>
          <a:xfrm>
            <a:off x="6178551" y="1494366"/>
            <a:ext cx="5058481" cy="4315427"/>
          </a:xfrm>
          <a:prstGeom prst="rect">
            <a:avLst/>
          </a:prstGeom>
        </p:spPr>
      </p:pic>
      <p:sp>
        <p:nvSpPr>
          <p:cNvPr id="6" name="TextBox 5"/>
          <p:cNvSpPr txBox="1"/>
          <p:nvPr/>
        </p:nvSpPr>
        <p:spPr>
          <a:xfrm>
            <a:off x="7058923" y="5769737"/>
            <a:ext cx="3575274" cy="369332"/>
          </a:xfrm>
          <a:prstGeom prst="rect">
            <a:avLst/>
          </a:prstGeom>
          <a:noFill/>
        </p:spPr>
        <p:txBody>
          <a:bodyPr wrap="none" rtlCol="0">
            <a:spAutoFit/>
          </a:bodyPr>
          <a:lstStyle/>
          <a:p>
            <a:r>
              <a:rPr lang="en-US" dirty="0" err="1" smtClean="0"/>
              <a:t>DoD</a:t>
            </a:r>
            <a:r>
              <a:rPr lang="en-US" dirty="0" smtClean="0"/>
              <a:t> ZT Reference Architecture v 2.0</a:t>
            </a:r>
            <a:endParaRPr lang="en-US" dirty="0"/>
          </a:p>
        </p:txBody>
      </p:sp>
      <p:sp>
        <p:nvSpPr>
          <p:cNvPr id="8" name="Hexagon 7"/>
          <p:cNvSpPr/>
          <p:nvPr/>
        </p:nvSpPr>
        <p:spPr>
          <a:xfrm>
            <a:off x="8227435" y="1947370"/>
            <a:ext cx="1238249" cy="1123121"/>
          </a:xfrm>
          <a:prstGeom prst="hexagon">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25597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lide Number Placeholder 23">
            <a:extLst>
              <a:ext uri="{FF2B5EF4-FFF2-40B4-BE49-F238E27FC236}">
                <a16:creationId xmlns:a16="http://schemas.microsoft.com/office/drawing/2014/main" xmlns="" id="{8DD0CEFC-421B-4A9E-9E94-79084D049753}"/>
              </a:ext>
            </a:extLst>
          </p:cNvPr>
          <p:cNvSpPr>
            <a:spLocks noGrp="1"/>
          </p:cNvSpPr>
          <p:nvPr>
            <p:ph type="sldNum" sz="quarter" idx="12"/>
          </p:nvPr>
        </p:nvSpPr>
        <p:spPr/>
        <p:txBody>
          <a:bodyPr/>
          <a:lstStyle/>
          <a:p>
            <a:fld id="{8CD5C797-E406-4197-91A7-D613A460A726}" type="slidenum">
              <a:rPr lang="en-US" smtClean="0"/>
              <a:t>4</a:t>
            </a:fld>
            <a:endParaRPr lang="en-US"/>
          </a:p>
        </p:txBody>
      </p:sp>
      <p:sp>
        <p:nvSpPr>
          <p:cNvPr id="196" name="object 21"/>
          <p:cNvSpPr txBox="1">
            <a:spLocks/>
          </p:cNvSpPr>
          <p:nvPr/>
        </p:nvSpPr>
        <p:spPr>
          <a:xfrm>
            <a:off x="1376783" y="172439"/>
            <a:ext cx="9438433" cy="540331"/>
          </a:xfrm>
          <a:prstGeom prst="rect">
            <a:avLst/>
          </a:prstGeom>
        </p:spPr>
        <p:txBody>
          <a:bodyPr vert="horz" wrap="square" lIns="0" tIns="52505" rIns="0" bIns="0" rtlCol="0" anchor="ctr">
            <a:spAutoFit/>
          </a:bodyPr>
          <a:lstStyle>
            <a:lvl1pPr>
              <a:defRPr sz="2400" b="1" i="0">
                <a:solidFill>
                  <a:schemeClr val="tx1"/>
                </a:solidFill>
                <a:latin typeface="Arial"/>
                <a:ea typeface="+mj-ea"/>
                <a:cs typeface="Arial"/>
              </a:defRPr>
            </a:lvl1pPr>
          </a:lstStyle>
          <a:p>
            <a:pPr algn="ctr" eaLnBrk="0" fontAlgn="base" hangingPunct="0">
              <a:lnSpc>
                <a:spcPts val="3807"/>
              </a:lnSpc>
              <a:spcBef>
                <a:spcPct val="0"/>
              </a:spcBef>
              <a:spcAft>
                <a:spcPct val="0"/>
              </a:spcAft>
            </a:pPr>
            <a:r>
              <a:rPr lang="en-US" sz="2800" dirty="0" smtClean="0"/>
              <a:t>Sample Zero Trust Access Flow</a:t>
            </a:r>
            <a:endParaRPr lang="en-US" b="0" i="1" kern="0" dirty="0">
              <a:solidFill>
                <a:prstClr val="black"/>
              </a:solidFill>
            </a:endParaRPr>
          </a:p>
        </p:txBody>
      </p:sp>
      <p:grpSp>
        <p:nvGrpSpPr>
          <p:cNvPr id="20" name="Group 19"/>
          <p:cNvGrpSpPr/>
          <p:nvPr/>
        </p:nvGrpSpPr>
        <p:grpSpPr>
          <a:xfrm>
            <a:off x="13576" y="1275518"/>
            <a:ext cx="12760728" cy="6148864"/>
            <a:chOff x="2841342" y="1261708"/>
            <a:chExt cx="9626787" cy="4394306"/>
          </a:xfrm>
        </p:grpSpPr>
        <p:sp>
          <p:nvSpPr>
            <p:cNvPr id="139" name="Rectangle 138">
              <a:extLst>
                <a:ext uri="{FF2B5EF4-FFF2-40B4-BE49-F238E27FC236}">
                  <a16:creationId xmlns:a16="http://schemas.microsoft.com/office/drawing/2014/main" xmlns="" id="{472CC038-2C71-4F78-8959-CB139A4F43AE}"/>
                </a:ext>
              </a:extLst>
            </p:cNvPr>
            <p:cNvSpPr/>
            <p:nvPr/>
          </p:nvSpPr>
          <p:spPr>
            <a:xfrm>
              <a:off x="2841342" y="1261708"/>
              <a:ext cx="9186235" cy="4394306"/>
            </a:xfrm>
            <a:prstGeom prst="rect">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a:spLocks noChangeAspect="1"/>
            </p:cNvSpPr>
            <p:nvPr/>
          </p:nvSpPr>
          <p:spPr>
            <a:xfrm>
              <a:off x="5411397" y="4869989"/>
              <a:ext cx="4543175" cy="718652"/>
            </a:xfrm>
            <a:prstGeom prst="ellipse">
              <a:avLst/>
            </a:prstGeom>
            <a:solidFill>
              <a:srgbClr val="DBDBDB">
                <a:alpha val="60000"/>
              </a:srgbClr>
            </a:solidFill>
            <a:ln w="25400">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defTabSz="685800"/>
              <a:endParaRPr lang="en-US" sz="1350">
                <a:solidFill>
                  <a:prstClr val="black"/>
                </a:solidFill>
                <a:latin typeface="Calibri" panose="020F0502020204030204"/>
              </a:endParaRPr>
            </a:p>
          </p:txBody>
        </p:sp>
        <p:grpSp>
          <p:nvGrpSpPr>
            <p:cNvPr id="4" name="Group 3"/>
            <p:cNvGrpSpPr/>
            <p:nvPr/>
          </p:nvGrpSpPr>
          <p:grpSpPr>
            <a:xfrm>
              <a:off x="5354474" y="2770025"/>
              <a:ext cx="1276122" cy="274320"/>
              <a:chOff x="2174726" y="1967964"/>
              <a:chExt cx="1276122" cy="274320"/>
            </a:xfrm>
          </p:grpSpPr>
          <p:sp>
            <p:nvSpPr>
              <p:cNvPr id="16" name="TextBox 15"/>
              <p:cNvSpPr txBox="1"/>
              <p:nvPr/>
            </p:nvSpPr>
            <p:spPr>
              <a:xfrm>
                <a:off x="2288179" y="2005496"/>
                <a:ext cx="1162669" cy="230832"/>
              </a:xfrm>
              <a:prstGeom prst="rect">
                <a:avLst/>
              </a:prstGeom>
              <a:noFill/>
            </p:spPr>
            <p:txBody>
              <a:bodyPr wrap="square" rtlCol="0">
                <a:spAutoFit/>
              </a:bodyPr>
              <a:lstStyle/>
              <a:p>
                <a:pPr algn="ctr" defTabSz="685800"/>
                <a:r>
                  <a:rPr lang="en-US" sz="900" cap="all" dirty="0">
                    <a:latin typeface="Franklin Gothic Book" panose="020B0503020102020204" pitchFamily="34" charset="0"/>
                    <a:cs typeface="Arial" panose="020B0604020202020204" pitchFamily="34" charset="0"/>
                  </a:rPr>
                  <a:t>authenticate</a:t>
                </a:r>
              </a:p>
            </p:txBody>
          </p:sp>
          <p:grpSp>
            <p:nvGrpSpPr>
              <p:cNvPr id="17" name="Group 16"/>
              <p:cNvGrpSpPr/>
              <p:nvPr/>
            </p:nvGrpSpPr>
            <p:grpSpPr>
              <a:xfrm>
                <a:off x="2174726" y="1967964"/>
                <a:ext cx="274320" cy="274320"/>
                <a:chOff x="1460321" y="4847482"/>
                <a:chExt cx="324248" cy="324248"/>
              </a:xfrm>
            </p:grpSpPr>
            <p:sp>
              <p:nvSpPr>
                <p:cNvPr id="18" name="Oval 17"/>
                <p:cNvSpPr/>
                <p:nvPr/>
              </p:nvSpPr>
              <p:spPr>
                <a:xfrm>
                  <a:off x="1460321" y="4847482"/>
                  <a:ext cx="324248" cy="32424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schemeClr val="tx1"/>
                    </a:solidFill>
                    <a:latin typeface="Calibri" panose="020F0502020204030204"/>
                  </a:endParaRPr>
                </a:p>
              </p:txBody>
            </p:sp>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31939" y="4895544"/>
                  <a:ext cx="181012" cy="228125"/>
                </a:xfrm>
                <a:prstGeom prst="rect">
                  <a:avLst/>
                </a:prstGeom>
              </p:spPr>
            </p:pic>
          </p:grpSp>
        </p:grpSp>
        <p:grpSp>
          <p:nvGrpSpPr>
            <p:cNvPr id="2" name="Group 1"/>
            <p:cNvGrpSpPr/>
            <p:nvPr/>
          </p:nvGrpSpPr>
          <p:grpSpPr>
            <a:xfrm>
              <a:off x="4269762" y="3534754"/>
              <a:ext cx="411480" cy="411480"/>
              <a:chOff x="768728" y="4081382"/>
              <a:chExt cx="411480" cy="411480"/>
            </a:xfrm>
          </p:grpSpPr>
          <p:sp>
            <p:nvSpPr>
              <p:cNvPr id="28" name="Oval 27"/>
              <p:cNvSpPr/>
              <p:nvPr/>
            </p:nvSpPr>
            <p:spPr>
              <a:xfrm>
                <a:off x="768728" y="4081382"/>
                <a:ext cx="411480" cy="411480"/>
              </a:xfrm>
              <a:prstGeom prst="ellipse">
                <a:avLst/>
              </a:prstGeom>
              <a:solidFill>
                <a:srgbClr val="0070C0"/>
              </a:solidFill>
              <a:ln>
                <a:noFill/>
              </a:ln>
              <a:effectLst>
                <a:innerShdw blurRad="1143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2400">
                  <a:solidFill>
                    <a:prstClr val="white"/>
                  </a:solidFill>
                  <a:latin typeface="Calibri" panose="020F0502020204030204"/>
                </a:endParaRPr>
              </a:p>
            </p:txBody>
          </p:sp>
          <p:pic>
            <p:nvPicPr>
              <p:cNvPr id="29" name="Picture 28">
                <a:extLst>
                  <a:ext uri="{FF2B5EF4-FFF2-40B4-BE49-F238E27FC236}">
                    <a16:creationId xmlns:a16="http://schemas.microsoft.com/office/drawing/2014/main" xmlns="" id="{A76C5A4D-6C28-CF44-ABB8-95C753258F7D}"/>
                  </a:ext>
                </a:extLst>
              </p:cNvPr>
              <p:cNvPicPr>
                <a:picLocks noChangeAspect="1"/>
              </p:cNvPicPr>
              <p:nvPr/>
            </p:nvPicPr>
            <p:blipFill>
              <a:blip r:embed="rId4"/>
              <a:stretch>
                <a:fillRect/>
              </a:stretch>
            </p:blipFill>
            <p:spPr>
              <a:xfrm>
                <a:off x="791784" y="4104038"/>
                <a:ext cx="365368" cy="366167"/>
              </a:xfrm>
              <a:prstGeom prst="rect">
                <a:avLst/>
              </a:prstGeom>
            </p:spPr>
          </p:pic>
        </p:grpSp>
        <p:grpSp>
          <p:nvGrpSpPr>
            <p:cNvPr id="6" name="Group 5"/>
            <p:cNvGrpSpPr/>
            <p:nvPr/>
          </p:nvGrpSpPr>
          <p:grpSpPr>
            <a:xfrm>
              <a:off x="6825873" y="2994235"/>
              <a:ext cx="1158125" cy="734383"/>
              <a:chOff x="3508849" y="2057400"/>
              <a:chExt cx="1158125" cy="734383"/>
            </a:xfrm>
          </p:grpSpPr>
          <p:grpSp>
            <p:nvGrpSpPr>
              <p:cNvPr id="5" name="Group 4"/>
              <p:cNvGrpSpPr/>
              <p:nvPr/>
            </p:nvGrpSpPr>
            <p:grpSpPr>
              <a:xfrm>
                <a:off x="3657600" y="2057400"/>
                <a:ext cx="698687" cy="524920"/>
                <a:chOff x="4823290" y="4731460"/>
                <a:chExt cx="698687" cy="524920"/>
              </a:xfrm>
            </p:grpSpPr>
            <p:sp>
              <p:nvSpPr>
                <p:cNvPr id="31" name="Rectangle 30"/>
                <p:cNvSpPr/>
                <p:nvPr/>
              </p:nvSpPr>
              <p:spPr>
                <a:xfrm>
                  <a:off x="5058806" y="4757772"/>
                  <a:ext cx="448129" cy="2993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schemeClr val="tx1"/>
                    </a:solidFill>
                    <a:latin typeface="Calibri" panose="020F0502020204030204"/>
                  </a:endParaRPr>
                </a:p>
              </p:txBody>
            </p:sp>
            <p:pic>
              <p:nvPicPr>
                <p:cNvPr id="32" name="Picture 3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46528" y="4731460"/>
                  <a:ext cx="475449" cy="443447"/>
                </a:xfrm>
                <a:prstGeom prst="rect">
                  <a:avLst/>
                </a:prstGeom>
              </p:spPr>
            </p:pic>
            <p:sp>
              <p:nvSpPr>
                <p:cNvPr id="34" name="Oval 33"/>
                <p:cNvSpPr/>
                <p:nvPr/>
              </p:nvSpPr>
              <p:spPr>
                <a:xfrm>
                  <a:off x="4823290" y="4844900"/>
                  <a:ext cx="411480" cy="411480"/>
                </a:xfrm>
                <a:prstGeom prst="ellipse">
                  <a:avLst/>
                </a:prstGeom>
                <a:solidFill>
                  <a:srgbClr val="0070C0"/>
                </a:solidFill>
                <a:ln>
                  <a:solidFill>
                    <a:schemeClr val="accent1"/>
                  </a:solidFill>
                </a:ln>
                <a:effectLst>
                  <a:innerShdw blurRad="1143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2400">
                    <a:solidFill>
                      <a:schemeClr val="tx1"/>
                    </a:solidFill>
                    <a:latin typeface="Calibri" panose="020F0502020204030204"/>
                  </a:endParaRPr>
                </a:p>
              </p:txBody>
            </p:sp>
            <p:pic>
              <p:nvPicPr>
                <p:cNvPr id="35" name="Picture 34">
                  <a:extLst>
                    <a:ext uri="{FF2B5EF4-FFF2-40B4-BE49-F238E27FC236}">
                      <a16:creationId xmlns:a16="http://schemas.microsoft.com/office/drawing/2014/main" xmlns="" id="{A76C5A4D-6C28-CF44-ABB8-95C753258F7D}"/>
                    </a:ext>
                  </a:extLst>
                </p:cNvPr>
                <p:cNvPicPr>
                  <a:picLocks noChangeAspect="1"/>
                </p:cNvPicPr>
                <p:nvPr/>
              </p:nvPicPr>
              <p:blipFill>
                <a:blip r:embed="rId4"/>
                <a:stretch>
                  <a:fillRect/>
                </a:stretch>
              </p:blipFill>
              <p:spPr>
                <a:xfrm>
                  <a:off x="4846103" y="4875623"/>
                  <a:ext cx="365368" cy="366167"/>
                </a:xfrm>
                <a:prstGeom prst="rect">
                  <a:avLst/>
                </a:prstGeom>
              </p:spPr>
            </p:pic>
          </p:grpSp>
          <p:sp>
            <p:nvSpPr>
              <p:cNvPr id="57" name="TextBox 56"/>
              <p:cNvSpPr txBox="1"/>
              <p:nvPr/>
            </p:nvSpPr>
            <p:spPr>
              <a:xfrm>
                <a:off x="3508849" y="2560951"/>
                <a:ext cx="1158125" cy="230832"/>
              </a:xfrm>
              <a:prstGeom prst="rect">
                <a:avLst/>
              </a:prstGeom>
              <a:noFill/>
            </p:spPr>
            <p:txBody>
              <a:bodyPr wrap="square" rtlCol="0">
                <a:spAutoFit/>
              </a:bodyPr>
              <a:lstStyle/>
              <a:p>
                <a:pPr algn="ctr" defTabSz="685800"/>
                <a:r>
                  <a:rPr lang="en-US" sz="900" cap="all" dirty="0">
                    <a:latin typeface="Franklin Gothic Book" panose="020B0503020102020204" pitchFamily="34" charset="0"/>
                    <a:cs typeface="Arial" panose="020B0604020202020204" pitchFamily="34" charset="0"/>
                  </a:rPr>
                  <a:t>[user, device]</a:t>
                </a:r>
              </a:p>
            </p:txBody>
          </p:sp>
        </p:grpSp>
        <p:cxnSp>
          <p:nvCxnSpPr>
            <p:cNvPr id="2049" name="Straight Connector 2048"/>
            <p:cNvCxnSpPr>
              <a:endCxn id="18" idx="2"/>
            </p:cNvCxnSpPr>
            <p:nvPr/>
          </p:nvCxnSpPr>
          <p:spPr>
            <a:xfrm flipV="1">
              <a:off x="4767568" y="2907185"/>
              <a:ext cx="586906" cy="518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053" name="Group 2052"/>
            <p:cNvGrpSpPr/>
            <p:nvPr/>
          </p:nvGrpSpPr>
          <p:grpSpPr>
            <a:xfrm>
              <a:off x="8438811" y="2808203"/>
              <a:ext cx="894498" cy="859069"/>
              <a:chOff x="5638799" y="1676399"/>
              <a:chExt cx="894498" cy="859069"/>
            </a:xfrm>
          </p:grpSpPr>
          <p:sp>
            <p:nvSpPr>
              <p:cNvPr id="2051" name="Rectangle 2050"/>
              <p:cNvSpPr/>
              <p:nvPr/>
            </p:nvSpPr>
            <p:spPr>
              <a:xfrm>
                <a:off x="5638800" y="1676399"/>
                <a:ext cx="894496" cy="859069"/>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52" name="Group 2051"/>
              <p:cNvGrpSpPr/>
              <p:nvPr/>
            </p:nvGrpSpPr>
            <p:grpSpPr>
              <a:xfrm>
                <a:off x="5785634" y="1770138"/>
                <a:ext cx="600827" cy="274320"/>
                <a:chOff x="6736052" y="2681739"/>
                <a:chExt cx="600827" cy="274320"/>
              </a:xfrm>
            </p:grpSpPr>
            <p:grpSp>
              <p:nvGrpSpPr>
                <p:cNvPr id="61" name="Group 60"/>
                <p:cNvGrpSpPr/>
                <p:nvPr/>
              </p:nvGrpSpPr>
              <p:grpSpPr>
                <a:xfrm>
                  <a:off x="7062559" y="2681739"/>
                  <a:ext cx="274320" cy="274320"/>
                  <a:chOff x="1940642" y="2004664"/>
                  <a:chExt cx="365760" cy="365760"/>
                </a:xfrm>
              </p:grpSpPr>
              <p:sp>
                <p:nvSpPr>
                  <p:cNvPr id="62" name="Oval 61"/>
                  <p:cNvSpPr/>
                  <p:nvPr/>
                </p:nvSpPr>
                <p:spPr>
                  <a:xfrm>
                    <a:off x="1940642" y="2004664"/>
                    <a:ext cx="365760" cy="36576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pic>
                <p:nvPicPr>
                  <p:cNvPr id="63" name="Picture 6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36416" y="2082126"/>
                    <a:ext cx="174214" cy="210835"/>
                  </a:xfrm>
                  <a:prstGeom prst="rect">
                    <a:avLst/>
                  </a:prstGeom>
                </p:spPr>
              </p:pic>
            </p:grpSp>
            <p:grpSp>
              <p:nvGrpSpPr>
                <p:cNvPr id="64" name="Group 63"/>
                <p:cNvGrpSpPr/>
                <p:nvPr/>
              </p:nvGrpSpPr>
              <p:grpSpPr>
                <a:xfrm>
                  <a:off x="6736052" y="2681739"/>
                  <a:ext cx="274320" cy="274320"/>
                  <a:chOff x="1460321" y="4847482"/>
                  <a:chExt cx="324248" cy="324248"/>
                </a:xfrm>
              </p:grpSpPr>
              <p:sp>
                <p:nvSpPr>
                  <p:cNvPr id="65" name="Oval 64"/>
                  <p:cNvSpPr/>
                  <p:nvPr/>
                </p:nvSpPr>
                <p:spPr>
                  <a:xfrm>
                    <a:off x="1460321" y="4847482"/>
                    <a:ext cx="324248" cy="32424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pic>
                <p:nvPicPr>
                  <p:cNvPr id="66" name="Picture 6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31939" y="4895544"/>
                    <a:ext cx="181012" cy="228125"/>
                  </a:xfrm>
                  <a:prstGeom prst="rect">
                    <a:avLst/>
                  </a:prstGeom>
                </p:spPr>
              </p:pic>
            </p:grpSp>
          </p:grpSp>
          <p:sp>
            <p:nvSpPr>
              <p:cNvPr id="69" name="TextBox 68"/>
              <p:cNvSpPr txBox="1"/>
              <p:nvPr/>
            </p:nvSpPr>
            <p:spPr>
              <a:xfrm>
                <a:off x="5638799" y="2056685"/>
                <a:ext cx="894498" cy="412413"/>
              </a:xfrm>
              <a:prstGeom prst="rect">
                <a:avLst/>
              </a:prstGeom>
              <a:noFill/>
            </p:spPr>
            <p:txBody>
              <a:bodyPr wrap="square" rtlCol="0">
                <a:spAutoFit/>
              </a:bodyPr>
              <a:lstStyle/>
              <a:p>
                <a:pPr algn="ctr" defTabSz="685800"/>
                <a:r>
                  <a:rPr lang="en-US" sz="1050" b="1" cap="all" dirty="0">
                    <a:latin typeface="Franklin Gothic Book" panose="020B0503020102020204" pitchFamily="34" charset="0"/>
                    <a:cs typeface="Arial" panose="020B0604020202020204" pitchFamily="34" charset="0"/>
                  </a:rPr>
                  <a:t>Policy Enforcement Point</a:t>
                </a:r>
              </a:p>
            </p:txBody>
          </p:sp>
        </p:grpSp>
        <p:grpSp>
          <p:nvGrpSpPr>
            <p:cNvPr id="2055" name="Group 2054"/>
            <p:cNvGrpSpPr/>
            <p:nvPr/>
          </p:nvGrpSpPr>
          <p:grpSpPr>
            <a:xfrm>
              <a:off x="9811388" y="3373065"/>
              <a:ext cx="1348626" cy="629438"/>
              <a:chOff x="7556764" y="2545035"/>
              <a:chExt cx="1348626" cy="629438"/>
            </a:xfrm>
          </p:grpSpPr>
          <p:sp>
            <p:nvSpPr>
              <p:cNvPr id="2054" name="Rectangle 2053"/>
              <p:cNvSpPr/>
              <p:nvPr/>
            </p:nvSpPr>
            <p:spPr>
              <a:xfrm>
                <a:off x="7909129" y="2545035"/>
                <a:ext cx="643896" cy="6096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a:blip r:embed="rId7" cstate="print">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val="0"/>
                  </a:ext>
                </a:extLst>
              </a:blip>
              <a:stretch>
                <a:fillRect/>
              </a:stretch>
            </p:blipFill>
            <p:spPr>
              <a:xfrm>
                <a:off x="8059627" y="2620579"/>
                <a:ext cx="342900" cy="342900"/>
              </a:xfrm>
              <a:prstGeom prst="rect">
                <a:avLst/>
              </a:prstGeom>
            </p:spPr>
          </p:pic>
          <p:sp>
            <p:nvSpPr>
              <p:cNvPr id="72" name="TextBox 71"/>
              <p:cNvSpPr txBox="1"/>
              <p:nvPr/>
            </p:nvSpPr>
            <p:spPr>
              <a:xfrm>
                <a:off x="7556764" y="2943641"/>
                <a:ext cx="1348626" cy="230832"/>
              </a:xfrm>
              <a:prstGeom prst="rect">
                <a:avLst/>
              </a:prstGeom>
              <a:noFill/>
            </p:spPr>
            <p:txBody>
              <a:bodyPr wrap="square" rtlCol="0">
                <a:spAutoFit/>
              </a:bodyPr>
              <a:lstStyle/>
              <a:p>
                <a:pPr algn="ctr" defTabSz="685800"/>
                <a:r>
                  <a:rPr lang="en-US" sz="900" b="1" cap="all" dirty="0">
                    <a:latin typeface="Franklin Gothic Book" panose="020B0503020102020204" pitchFamily="34" charset="0"/>
                    <a:cs typeface="Arial" panose="020B0604020202020204" pitchFamily="34" charset="0"/>
                  </a:rPr>
                  <a:t>data</a:t>
                </a:r>
              </a:p>
            </p:txBody>
          </p:sp>
        </p:grpSp>
        <p:sp>
          <p:nvSpPr>
            <p:cNvPr id="73" name="TextBox 72"/>
            <p:cNvSpPr txBox="1"/>
            <p:nvPr/>
          </p:nvSpPr>
          <p:spPr>
            <a:xfrm>
              <a:off x="4415611" y="4363065"/>
              <a:ext cx="1348626" cy="230832"/>
            </a:xfrm>
            <a:prstGeom prst="rect">
              <a:avLst/>
            </a:prstGeom>
            <a:noFill/>
          </p:spPr>
          <p:txBody>
            <a:bodyPr wrap="square" rtlCol="0">
              <a:spAutoFit/>
            </a:bodyPr>
            <a:lstStyle/>
            <a:p>
              <a:pPr algn="ctr" defTabSz="685800"/>
              <a:r>
                <a:rPr lang="en-US" sz="900" cap="all" dirty="0">
                  <a:latin typeface="Franklin Gothic Book" panose="020B0503020102020204" pitchFamily="34" charset="0"/>
                  <a:cs typeface="Arial" panose="020B0604020202020204" pitchFamily="34" charset="0"/>
                </a:rPr>
                <a:t>Logs</a:t>
              </a:r>
            </a:p>
          </p:txBody>
        </p:sp>
        <p:pic>
          <p:nvPicPr>
            <p:cNvPr id="75" name="Picture 74"/>
            <p:cNvPicPr>
              <a:picLocks noChangeAspect="1"/>
            </p:cNvPicPr>
            <p:nvPr/>
          </p:nvPicPr>
          <p:blipFill>
            <a:blip r:embed="rId9"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7402297" y="4975436"/>
              <a:ext cx="323258" cy="363983"/>
            </a:xfrm>
            <a:prstGeom prst="rect">
              <a:avLst/>
            </a:prstGeom>
          </p:spPr>
        </p:pic>
        <p:cxnSp>
          <p:nvCxnSpPr>
            <p:cNvPr id="78" name="Straight Connector 77"/>
            <p:cNvCxnSpPr>
              <a:stCxn id="29" idx="3"/>
              <a:endCxn id="55" idx="2"/>
            </p:cNvCxnSpPr>
            <p:nvPr/>
          </p:nvCxnSpPr>
          <p:spPr>
            <a:xfrm flipV="1">
              <a:off x="4658186" y="3739669"/>
              <a:ext cx="696288" cy="82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flipV="1">
              <a:off x="6459147" y="3470886"/>
              <a:ext cx="560102" cy="19941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6459145" y="2907185"/>
              <a:ext cx="537622" cy="26880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7925996" y="3237736"/>
              <a:ext cx="3429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a:cxnSpLocks/>
              <a:stCxn id="193" idx="7"/>
            </p:cNvCxnSpPr>
            <p:nvPr/>
          </p:nvCxnSpPr>
          <p:spPr>
            <a:xfrm flipV="1">
              <a:off x="9660399" y="2808204"/>
              <a:ext cx="517506" cy="33733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a:stCxn id="193" idx="5"/>
              <a:endCxn id="2054" idx="1"/>
            </p:cNvCxnSpPr>
            <p:nvPr/>
          </p:nvCxnSpPr>
          <p:spPr>
            <a:xfrm>
              <a:off x="9660399" y="3357216"/>
              <a:ext cx="503354" cy="32064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7" name="Rectangle 86"/>
            <p:cNvSpPr/>
            <p:nvPr/>
          </p:nvSpPr>
          <p:spPr>
            <a:xfrm>
              <a:off x="10163753" y="2401280"/>
              <a:ext cx="643896" cy="6096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8" name="Picture 87"/>
            <p:cNvPicPr>
              <a:picLocks noChangeAspect="1"/>
            </p:cNvPicPr>
            <p:nvPr/>
          </p:nvPicPr>
          <p:blipFill>
            <a:blip r:embed="rId7" cstate="print">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val="0"/>
                </a:ext>
              </a:extLst>
            </a:blip>
            <a:stretch>
              <a:fillRect/>
            </a:stretch>
          </p:blipFill>
          <p:spPr>
            <a:xfrm>
              <a:off x="10314251" y="2476824"/>
              <a:ext cx="342900" cy="342900"/>
            </a:xfrm>
            <a:prstGeom prst="rect">
              <a:avLst/>
            </a:prstGeom>
          </p:spPr>
        </p:pic>
        <p:sp>
          <p:nvSpPr>
            <p:cNvPr id="89" name="TextBox 88"/>
            <p:cNvSpPr txBox="1"/>
            <p:nvPr/>
          </p:nvSpPr>
          <p:spPr>
            <a:xfrm>
              <a:off x="9811388" y="2799886"/>
              <a:ext cx="1348626" cy="230832"/>
            </a:xfrm>
            <a:prstGeom prst="rect">
              <a:avLst/>
            </a:prstGeom>
            <a:noFill/>
          </p:spPr>
          <p:txBody>
            <a:bodyPr wrap="square" rtlCol="0">
              <a:spAutoFit/>
            </a:bodyPr>
            <a:lstStyle/>
            <a:p>
              <a:pPr algn="ctr" defTabSz="685800"/>
              <a:r>
                <a:rPr lang="en-US" sz="900" b="1" cap="all" dirty="0">
                  <a:latin typeface="Franklin Gothic Book" panose="020B0503020102020204" pitchFamily="34" charset="0"/>
                  <a:cs typeface="Arial" panose="020B0604020202020204" pitchFamily="34" charset="0"/>
                </a:rPr>
                <a:t>Services</a:t>
              </a:r>
            </a:p>
          </p:txBody>
        </p:sp>
        <p:sp>
          <p:nvSpPr>
            <p:cNvPr id="90" name="TextBox 89"/>
            <p:cNvSpPr txBox="1"/>
            <p:nvPr/>
          </p:nvSpPr>
          <p:spPr>
            <a:xfrm>
              <a:off x="5401921" y="4309442"/>
              <a:ext cx="1348626" cy="230832"/>
            </a:xfrm>
            <a:prstGeom prst="rect">
              <a:avLst/>
            </a:prstGeom>
            <a:noFill/>
          </p:spPr>
          <p:txBody>
            <a:bodyPr wrap="square" rtlCol="0">
              <a:spAutoFit/>
            </a:bodyPr>
            <a:lstStyle/>
            <a:p>
              <a:pPr algn="ctr" defTabSz="685800"/>
              <a:r>
                <a:rPr lang="en-US" sz="900" cap="all" dirty="0">
                  <a:latin typeface="Franklin Gothic Book" panose="020B0503020102020204" pitchFamily="34" charset="0"/>
                  <a:cs typeface="Arial" panose="020B0604020202020204" pitchFamily="34" charset="0"/>
                </a:rPr>
                <a:t>Logs</a:t>
              </a:r>
            </a:p>
          </p:txBody>
        </p:sp>
        <p:sp>
          <p:nvSpPr>
            <p:cNvPr id="91" name="TextBox 90"/>
            <p:cNvSpPr txBox="1"/>
            <p:nvPr/>
          </p:nvSpPr>
          <p:spPr>
            <a:xfrm>
              <a:off x="6404299" y="4367867"/>
              <a:ext cx="1348626" cy="230832"/>
            </a:xfrm>
            <a:prstGeom prst="rect">
              <a:avLst/>
            </a:prstGeom>
            <a:noFill/>
          </p:spPr>
          <p:txBody>
            <a:bodyPr wrap="square" rtlCol="0">
              <a:spAutoFit/>
            </a:bodyPr>
            <a:lstStyle/>
            <a:p>
              <a:pPr algn="ctr" defTabSz="685800"/>
              <a:r>
                <a:rPr lang="en-US" sz="900" cap="all" dirty="0">
                  <a:latin typeface="Franklin Gothic Book" panose="020B0503020102020204" pitchFamily="34" charset="0"/>
                  <a:cs typeface="Arial" panose="020B0604020202020204" pitchFamily="34" charset="0"/>
                </a:rPr>
                <a:t>Logs</a:t>
              </a:r>
            </a:p>
          </p:txBody>
        </p:sp>
        <p:sp>
          <p:nvSpPr>
            <p:cNvPr id="92" name="TextBox 91"/>
            <p:cNvSpPr txBox="1"/>
            <p:nvPr/>
          </p:nvSpPr>
          <p:spPr>
            <a:xfrm>
              <a:off x="7925996" y="4371375"/>
              <a:ext cx="1348626" cy="230832"/>
            </a:xfrm>
            <a:prstGeom prst="rect">
              <a:avLst/>
            </a:prstGeom>
            <a:noFill/>
          </p:spPr>
          <p:txBody>
            <a:bodyPr wrap="square" rtlCol="0">
              <a:spAutoFit/>
            </a:bodyPr>
            <a:lstStyle/>
            <a:p>
              <a:pPr algn="ctr" defTabSz="685800"/>
              <a:r>
                <a:rPr lang="en-US" sz="900" cap="all" dirty="0">
                  <a:latin typeface="Franklin Gothic Book" panose="020B0503020102020204" pitchFamily="34" charset="0"/>
                  <a:cs typeface="Arial" panose="020B0604020202020204" pitchFamily="34" charset="0"/>
                </a:rPr>
                <a:t>Logs</a:t>
              </a:r>
            </a:p>
          </p:txBody>
        </p:sp>
        <p:sp>
          <p:nvSpPr>
            <p:cNvPr id="93" name="TextBox 92"/>
            <p:cNvSpPr txBox="1"/>
            <p:nvPr/>
          </p:nvSpPr>
          <p:spPr>
            <a:xfrm>
              <a:off x="9229541" y="4374145"/>
              <a:ext cx="1348626" cy="230832"/>
            </a:xfrm>
            <a:prstGeom prst="rect">
              <a:avLst/>
            </a:prstGeom>
            <a:noFill/>
          </p:spPr>
          <p:txBody>
            <a:bodyPr wrap="square" rtlCol="0">
              <a:spAutoFit/>
            </a:bodyPr>
            <a:lstStyle/>
            <a:p>
              <a:pPr algn="ctr" defTabSz="685800"/>
              <a:r>
                <a:rPr lang="en-US" sz="900" cap="all" dirty="0">
                  <a:latin typeface="Franklin Gothic Book" panose="020B0503020102020204" pitchFamily="34" charset="0"/>
                  <a:cs typeface="Arial" panose="020B0604020202020204" pitchFamily="34" charset="0"/>
                </a:rPr>
                <a:t>Logs</a:t>
              </a:r>
            </a:p>
          </p:txBody>
        </p:sp>
        <p:cxnSp>
          <p:nvCxnSpPr>
            <p:cNvPr id="94" name="Straight Connector 93"/>
            <p:cNvCxnSpPr>
              <a:endCxn id="73" idx="0"/>
            </p:cNvCxnSpPr>
            <p:nvPr/>
          </p:nvCxnSpPr>
          <p:spPr>
            <a:xfrm>
              <a:off x="4618776" y="3876624"/>
              <a:ext cx="471148" cy="48644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4764495" y="3118165"/>
              <a:ext cx="1170981" cy="122766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7098385" y="3867640"/>
              <a:ext cx="0" cy="38676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a:cxnSpLocks/>
            </p:cNvCxnSpPr>
            <p:nvPr/>
          </p:nvCxnSpPr>
          <p:spPr>
            <a:xfrm flipH="1">
              <a:off x="8631429" y="3903884"/>
              <a:ext cx="140117" cy="46749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a:stCxn id="155" idx="1"/>
            </p:cNvCxnSpPr>
            <p:nvPr/>
          </p:nvCxnSpPr>
          <p:spPr>
            <a:xfrm flipH="1">
              <a:off x="9944142" y="4098591"/>
              <a:ext cx="199980" cy="24126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12" name="TextBox 111"/>
            <p:cNvSpPr txBox="1"/>
            <p:nvPr/>
          </p:nvSpPr>
          <p:spPr>
            <a:xfrm>
              <a:off x="6688734" y="5350135"/>
              <a:ext cx="1348626" cy="181462"/>
            </a:xfrm>
            <a:prstGeom prst="rect">
              <a:avLst/>
            </a:prstGeom>
            <a:noFill/>
          </p:spPr>
          <p:txBody>
            <a:bodyPr wrap="square" rtlCol="0">
              <a:spAutoFit/>
            </a:bodyPr>
            <a:lstStyle/>
            <a:p>
              <a:pPr algn="ctr" defTabSz="685800"/>
              <a:r>
                <a:rPr lang="en-US" sz="1050" b="1" cap="all" dirty="0" smtClean="0">
                  <a:latin typeface="Franklin Gothic Book" panose="020B0503020102020204" pitchFamily="34" charset="0"/>
                  <a:cs typeface="Arial" panose="020B0604020202020204" pitchFamily="34" charset="0"/>
                </a:rPr>
                <a:t>Visibility &amp; </a:t>
              </a:r>
              <a:r>
                <a:rPr lang="en-US" sz="1050" b="1" cap="all" dirty="0">
                  <a:latin typeface="Franklin Gothic Book" panose="020B0503020102020204" pitchFamily="34" charset="0"/>
                  <a:cs typeface="Arial" panose="020B0604020202020204" pitchFamily="34" charset="0"/>
                </a:rPr>
                <a:t>Analytics</a:t>
              </a:r>
            </a:p>
          </p:txBody>
        </p:sp>
        <p:pic>
          <p:nvPicPr>
            <p:cNvPr id="13" name="Picture 12"/>
            <p:cNvPicPr>
              <a:picLocks noChangeAspect="1"/>
            </p:cNvPicPr>
            <p:nvPr/>
          </p:nvPicPr>
          <p:blipFill>
            <a:blip r:embed="rId10" cstate="print">
              <a:extLst>
                <a:ext uri="{BEBA8EAE-BF5A-486C-A8C5-ECC9F3942E4B}">
                  <a14:imgProps xmlns:a14="http://schemas.microsoft.com/office/drawing/2010/main">
                    <a14:imgLayer r:embed="rId11">
                      <a14:imgEffect>
                        <a14:saturation sat="0"/>
                      </a14:imgEffect>
                    </a14:imgLayer>
                  </a14:imgProps>
                </a:ext>
                <a:ext uri="{28A0092B-C50C-407E-A947-70E740481C1C}">
                  <a14:useLocalDpi xmlns:a14="http://schemas.microsoft.com/office/drawing/2010/main" val="0"/>
                </a:ext>
              </a:extLst>
            </a:blip>
            <a:stretch>
              <a:fillRect/>
            </a:stretch>
          </p:blipFill>
          <p:spPr>
            <a:xfrm>
              <a:off x="10464749" y="2516108"/>
              <a:ext cx="342900" cy="342900"/>
            </a:xfrm>
            <a:prstGeom prst="rect">
              <a:avLst/>
            </a:prstGeom>
          </p:spPr>
        </p:pic>
        <p:sp>
          <p:nvSpPr>
            <p:cNvPr id="115" name="TextBox 114"/>
            <p:cNvSpPr txBox="1"/>
            <p:nvPr/>
          </p:nvSpPr>
          <p:spPr>
            <a:xfrm>
              <a:off x="3915334" y="2330955"/>
              <a:ext cx="598249" cy="184666"/>
            </a:xfrm>
            <a:prstGeom prst="rect">
              <a:avLst/>
            </a:prstGeom>
            <a:noFill/>
          </p:spPr>
          <p:txBody>
            <a:bodyPr wrap="square" lIns="0" tIns="0" rIns="0" bIns="0" rtlCol="0">
              <a:spAutoFit/>
            </a:bodyPr>
            <a:lstStyle/>
            <a:p>
              <a:pPr defTabSz="685800"/>
              <a:r>
                <a:rPr lang="en-US" sz="1200" b="1" dirty="0">
                  <a:latin typeface="Franklin Gothic Book" panose="020B0503020102020204" pitchFamily="34" charset="0"/>
                  <a:cs typeface="Arial" panose="020B0604020202020204" pitchFamily="34" charset="0"/>
                </a:rPr>
                <a:t>Devices</a:t>
              </a:r>
            </a:p>
          </p:txBody>
        </p:sp>
        <p:sp>
          <p:nvSpPr>
            <p:cNvPr id="116" name="TextBox 115"/>
            <p:cNvSpPr txBox="1"/>
            <p:nvPr/>
          </p:nvSpPr>
          <p:spPr>
            <a:xfrm>
              <a:off x="7413139" y="2937640"/>
              <a:ext cx="1348626" cy="230832"/>
            </a:xfrm>
            <a:prstGeom prst="rect">
              <a:avLst/>
            </a:prstGeom>
            <a:noFill/>
          </p:spPr>
          <p:txBody>
            <a:bodyPr wrap="square" rtlCol="0">
              <a:spAutoFit/>
            </a:bodyPr>
            <a:lstStyle/>
            <a:p>
              <a:pPr algn="ctr" defTabSz="685800"/>
              <a:r>
                <a:rPr lang="en-US" sz="900" cap="all" dirty="0">
                  <a:latin typeface="Franklin Gothic Book" panose="020B0503020102020204" pitchFamily="34" charset="0"/>
                  <a:cs typeface="Arial" panose="020B0604020202020204" pitchFamily="34" charset="0"/>
                </a:rPr>
                <a:t>request</a:t>
              </a:r>
            </a:p>
          </p:txBody>
        </p:sp>
        <p:sp>
          <p:nvSpPr>
            <p:cNvPr id="124" name="Rounded Rectangle 123"/>
            <p:cNvSpPr/>
            <p:nvPr/>
          </p:nvSpPr>
          <p:spPr>
            <a:xfrm>
              <a:off x="7972156" y="4944102"/>
              <a:ext cx="1091433" cy="536355"/>
            </a:xfrm>
            <a:prstGeom prst="round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TextBox 124"/>
            <p:cNvSpPr txBox="1"/>
            <p:nvPr/>
          </p:nvSpPr>
          <p:spPr>
            <a:xfrm>
              <a:off x="7854049" y="4991081"/>
              <a:ext cx="1348626" cy="461903"/>
            </a:xfrm>
            <a:prstGeom prst="rect">
              <a:avLst/>
            </a:prstGeom>
            <a:noFill/>
          </p:spPr>
          <p:txBody>
            <a:bodyPr wrap="square" rtlCol="0">
              <a:spAutoFit/>
            </a:bodyPr>
            <a:lstStyle/>
            <a:p>
              <a:pPr algn="ctr" defTabSz="685800"/>
              <a:r>
                <a:rPr lang="en-US" sz="900" cap="all" dirty="0" smtClean="0">
                  <a:latin typeface="Franklin Gothic Book" panose="020B0503020102020204" pitchFamily="34" charset="0"/>
                  <a:cs typeface="Arial" panose="020B0604020202020204" pitchFamily="34" charset="0"/>
                </a:rPr>
                <a:t>SIEM</a:t>
              </a:r>
            </a:p>
            <a:p>
              <a:pPr algn="ctr" defTabSz="685800"/>
              <a:r>
                <a:rPr lang="en-US" sz="900" cap="all" dirty="0" smtClean="0">
                  <a:latin typeface="Franklin Gothic Book" panose="020B0503020102020204" pitchFamily="34" charset="0"/>
                  <a:cs typeface="Arial" panose="020B0604020202020204" pitchFamily="34" charset="0"/>
                </a:rPr>
                <a:t>Behavior analytics</a:t>
              </a:r>
            </a:p>
            <a:p>
              <a:pPr algn="ctr" defTabSz="685800"/>
              <a:r>
                <a:rPr lang="en-US" sz="900" cap="all" dirty="0" smtClean="0">
                  <a:latin typeface="Franklin Gothic Book" panose="020B0503020102020204" pitchFamily="34" charset="0"/>
                  <a:cs typeface="Arial" panose="020B0604020202020204" pitchFamily="34" charset="0"/>
                </a:rPr>
                <a:t>Threat analytics</a:t>
              </a:r>
            </a:p>
            <a:p>
              <a:pPr algn="ctr" defTabSz="685800"/>
              <a:r>
                <a:rPr lang="en-US" sz="900" cap="all" dirty="0" smtClean="0">
                  <a:latin typeface="Franklin Gothic Book" panose="020B0503020102020204" pitchFamily="34" charset="0"/>
                  <a:cs typeface="Arial" panose="020B0604020202020204" pitchFamily="34" charset="0"/>
                </a:rPr>
                <a:t>Threat intelligence</a:t>
              </a:r>
              <a:endParaRPr lang="en-US" sz="900" cap="all" dirty="0">
                <a:latin typeface="Franklin Gothic Book" panose="020B0503020102020204" pitchFamily="34" charset="0"/>
                <a:cs typeface="Arial" panose="020B0604020202020204" pitchFamily="34" charset="0"/>
              </a:endParaRPr>
            </a:p>
          </p:txBody>
        </p:sp>
        <p:sp>
          <p:nvSpPr>
            <p:cNvPr id="113" name="Rounded Rectangle 102">
              <a:extLst>
                <a:ext uri="{FF2B5EF4-FFF2-40B4-BE49-F238E27FC236}">
                  <a16:creationId xmlns:a16="http://schemas.microsoft.com/office/drawing/2014/main" xmlns="" id="{259E3616-989E-48DD-A6AC-314FA99C37FB}"/>
                </a:ext>
              </a:extLst>
            </p:cNvPr>
            <p:cNvSpPr/>
            <p:nvPr/>
          </p:nvSpPr>
          <p:spPr>
            <a:xfrm>
              <a:off x="8684914" y="3683446"/>
              <a:ext cx="975485" cy="410588"/>
            </a:xfrm>
            <a:prstGeom prst="round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TextBox 128">
              <a:extLst>
                <a:ext uri="{FF2B5EF4-FFF2-40B4-BE49-F238E27FC236}">
                  <a16:creationId xmlns:a16="http://schemas.microsoft.com/office/drawing/2014/main" xmlns="" id="{D8901281-04C9-44C7-88D5-62722C4B5E0F}"/>
                </a:ext>
              </a:extLst>
            </p:cNvPr>
            <p:cNvSpPr txBox="1"/>
            <p:nvPr/>
          </p:nvSpPr>
          <p:spPr>
            <a:xfrm>
              <a:off x="8605044" y="3680669"/>
              <a:ext cx="1094780" cy="263944"/>
            </a:xfrm>
            <a:prstGeom prst="rect">
              <a:avLst/>
            </a:prstGeom>
            <a:noFill/>
          </p:spPr>
          <p:txBody>
            <a:bodyPr wrap="square" rtlCol="0">
              <a:spAutoFit/>
            </a:bodyPr>
            <a:lstStyle/>
            <a:p>
              <a:pPr algn="ctr" defTabSz="685800"/>
              <a:r>
                <a:rPr lang="en-US" sz="900" cap="all" dirty="0" smtClean="0">
                  <a:latin typeface="Franklin Gothic Book" panose="020B0503020102020204" pitchFamily="34" charset="0"/>
                  <a:cs typeface="Arial" panose="020B0604020202020204" pitchFamily="34" charset="0"/>
                </a:rPr>
                <a:t>Micro Segmentation</a:t>
              </a:r>
            </a:p>
            <a:p>
              <a:pPr algn="ctr" defTabSz="685800"/>
              <a:r>
                <a:rPr lang="en-US" sz="900" cap="all" dirty="0" smtClean="0">
                  <a:latin typeface="Franklin Gothic Book" panose="020B0503020102020204" pitchFamily="34" charset="0"/>
                  <a:cs typeface="Arial" panose="020B0604020202020204" pitchFamily="34" charset="0"/>
                </a:rPr>
                <a:t>Macro Segmentation</a:t>
              </a:r>
              <a:endParaRPr lang="en-US" sz="900" cap="all" dirty="0">
                <a:latin typeface="Franklin Gothic Book" panose="020B0503020102020204" pitchFamily="34" charset="0"/>
                <a:cs typeface="Arial" panose="020B0604020202020204" pitchFamily="34" charset="0"/>
              </a:endParaRPr>
            </a:p>
          </p:txBody>
        </p:sp>
        <p:grpSp>
          <p:nvGrpSpPr>
            <p:cNvPr id="153" name="Group 152">
              <a:extLst>
                <a:ext uri="{FF2B5EF4-FFF2-40B4-BE49-F238E27FC236}">
                  <a16:creationId xmlns:a16="http://schemas.microsoft.com/office/drawing/2014/main" xmlns="" id="{0A1D263F-DC47-42EF-B2D8-194E19B66E10}"/>
                </a:ext>
              </a:extLst>
            </p:cNvPr>
            <p:cNvGrpSpPr/>
            <p:nvPr/>
          </p:nvGrpSpPr>
          <p:grpSpPr>
            <a:xfrm>
              <a:off x="10144122" y="3826647"/>
              <a:ext cx="2324007" cy="502895"/>
              <a:chOff x="6958762" y="489743"/>
              <a:chExt cx="1431304" cy="502895"/>
            </a:xfrm>
          </p:grpSpPr>
          <p:sp>
            <p:nvSpPr>
              <p:cNvPr id="154" name="Rounded Rectangle 6">
                <a:extLst>
                  <a:ext uri="{FF2B5EF4-FFF2-40B4-BE49-F238E27FC236}">
                    <a16:creationId xmlns:a16="http://schemas.microsoft.com/office/drawing/2014/main" xmlns="" id="{5FB4033C-385B-4D29-8179-895778F45D16}"/>
                  </a:ext>
                </a:extLst>
              </p:cNvPr>
              <p:cNvSpPr/>
              <p:nvPr/>
            </p:nvSpPr>
            <p:spPr>
              <a:xfrm>
                <a:off x="7334130" y="489743"/>
                <a:ext cx="680568" cy="479079"/>
              </a:xfrm>
              <a:prstGeom prst="round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TextBox 154">
                <a:extLst>
                  <a:ext uri="{FF2B5EF4-FFF2-40B4-BE49-F238E27FC236}">
                    <a16:creationId xmlns:a16="http://schemas.microsoft.com/office/drawing/2014/main" xmlns="" id="{5A5A63D9-1A12-4E17-8586-67FE0D677A5A}"/>
                  </a:ext>
                </a:extLst>
              </p:cNvPr>
              <p:cNvSpPr txBox="1"/>
              <p:nvPr/>
            </p:nvSpPr>
            <p:spPr>
              <a:xfrm>
                <a:off x="6958762" y="530736"/>
                <a:ext cx="1431304" cy="461902"/>
              </a:xfrm>
              <a:prstGeom prst="rect">
                <a:avLst/>
              </a:prstGeom>
              <a:noFill/>
            </p:spPr>
            <p:txBody>
              <a:bodyPr wrap="square" rtlCol="0">
                <a:spAutoFit/>
              </a:bodyPr>
              <a:lstStyle/>
              <a:p>
                <a:pPr algn="ctr" defTabSz="685800"/>
                <a:r>
                  <a:rPr lang="en-US" sz="900" cap="all" dirty="0" smtClean="0">
                    <a:latin typeface="Franklin Gothic Book" panose="020B0503020102020204" pitchFamily="34" charset="0"/>
                    <a:cs typeface="Arial" panose="020B0604020202020204" pitchFamily="34" charset="0"/>
                  </a:rPr>
                  <a:t>DLP</a:t>
                </a:r>
              </a:p>
              <a:p>
                <a:pPr algn="ctr" defTabSz="685800"/>
                <a:r>
                  <a:rPr lang="en-US" sz="900" cap="all" dirty="0" smtClean="0">
                    <a:latin typeface="Franklin Gothic Book" panose="020B0503020102020204" pitchFamily="34" charset="0"/>
                    <a:cs typeface="Arial" panose="020B0604020202020204" pitchFamily="34" charset="0"/>
                  </a:rPr>
                  <a:t>DRM</a:t>
                </a:r>
              </a:p>
              <a:p>
                <a:pPr algn="ctr" defTabSz="685800"/>
                <a:r>
                  <a:rPr lang="en-US" sz="900" cap="all" dirty="0" smtClean="0">
                    <a:latin typeface="Franklin Gothic Book" panose="020B0503020102020204" pitchFamily="34" charset="0"/>
                    <a:cs typeface="Arial" panose="020B0604020202020204" pitchFamily="34" charset="0"/>
                  </a:rPr>
                  <a:t>DATA ACLs</a:t>
                </a:r>
              </a:p>
              <a:p>
                <a:pPr algn="ctr" defTabSz="685800"/>
                <a:r>
                  <a:rPr lang="en-US" sz="900" cap="all" dirty="0" smtClean="0">
                    <a:latin typeface="Franklin Gothic Book" panose="020B0503020102020204" pitchFamily="34" charset="0"/>
                    <a:cs typeface="Arial" panose="020B0604020202020204" pitchFamily="34" charset="0"/>
                  </a:rPr>
                  <a:t>Data Tags and Labels</a:t>
                </a:r>
                <a:endParaRPr lang="en-US" sz="900" cap="all" dirty="0">
                  <a:latin typeface="Franklin Gothic Book" panose="020B0503020102020204" pitchFamily="34" charset="0"/>
                  <a:cs typeface="Arial" panose="020B0604020202020204" pitchFamily="34" charset="0"/>
                </a:endParaRPr>
              </a:p>
            </p:txBody>
          </p:sp>
        </p:grpSp>
        <p:sp>
          <p:nvSpPr>
            <p:cNvPr id="138" name="Rounded Rectangle 137"/>
            <p:cNvSpPr/>
            <p:nvPr/>
          </p:nvSpPr>
          <p:spPr>
            <a:xfrm>
              <a:off x="3924929" y="4351254"/>
              <a:ext cx="976302" cy="735325"/>
            </a:xfrm>
            <a:prstGeom prst="round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rPr>
                <a:t>MFA</a:t>
              </a:r>
            </a:p>
            <a:p>
              <a:pPr algn="ctr"/>
              <a:r>
                <a:rPr lang="en-US" sz="1100" dirty="0" smtClean="0">
                  <a:solidFill>
                    <a:schemeClr val="tx1"/>
                  </a:solidFill>
                </a:rPr>
                <a:t>PAM</a:t>
              </a:r>
            </a:p>
            <a:p>
              <a:pPr algn="ctr"/>
              <a:r>
                <a:rPr lang="en-US" sz="1100" dirty="0" smtClean="0">
                  <a:solidFill>
                    <a:schemeClr val="tx1"/>
                  </a:solidFill>
                </a:rPr>
                <a:t>ICAM</a:t>
              </a:r>
            </a:p>
            <a:p>
              <a:pPr algn="ctr"/>
              <a:r>
                <a:rPr lang="en-US" sz="1100" dirty="0" smtClean="0">
                  <a:solidFill>
                    <a:schemeClr val="tx1"/>
                  </a:solidFill>
                </a:rPr>
                <a:t>User ACLs</a:t>
              </a:r>
            </a:p>
            <a:p>
              <a:pPr algn="ctr"/>
              <a:r>
                <a:rPr lang="en-US" sz="1100" dirty="0" smtClean="0">
                  <a:solidFill>
                    <a:schemeClr val="tx1"/>
                  </a:solidFill>
                </a:rPr>
                <a:t>User Attributes</a:t>
              </a:r>
            </a:p>
          </p:txBody>
        </p:sp>
        <p:sp>
          <p:nvSpPr>
            <p:cNvPr id="167" name="TextBox 166"/>
            <p:cNvSpPr txBox="1"/>
            <p:nvPr/>
          </p:nvSpPr>
          <p:spPr>
            <a:xfrm>
              <a:off x="4238549" y="4081581"/>
              <a:ext cx="1224233" cy="184666"/>
            </a:xfrm>
            <a:prstGeom prst="rect">
              <a:avLst/>
            </a:prstGeom>
            <a:noFill/>
          </p:spPr>
          <p:txBody>
            <a:bodyPr wrap="square" lIns="0" tIns="0" rIns="0" bIns="0" rtlCol="0">
              <a:spAutoFit/>
            </a:bodyPr>
            <a:lstStyle/>
            <a:p>
              <a:pPr defTabSz="685800"/>
              <a:r>
                <a:rPr lang="en-US" sz="1200" b="1" dirty="0">
                  <a:latin typeface="Franklin Gothic Book" panose="020B0503020102020204" pitchFamily="34" charset="0"/>
                  <a:cs typeface="Arial" panose="020B0604020202020204" pitchFamily="34" charset="0"/>
                </a:rPr>
                <a:t>Users</a:t>
              </a:r>
            </a:p>
          </p:txBody>
        </p:sp>
        <p:grpSp>
          <p:nvGrpSpPr>
            <p:cNvPr id="51" name="Group 50"/>
            <p:cNvGrpSpPr/>
            <p:nvPr/>
          </p:nvGrpSpPr>
          <p:grpSpPr>
            <a:xfrm>
              <a:off x="5354474" y="3602509"/>
              <a:ext cx="1276122" cy="274320"/>
              <a:chOff x="2174726" y="1967964"/>
              <a:chExt cx="1276122" cy="274320"/>
            </a:xfrm>
          </p:grpSpPr>
          <p:grpSp>
            <p:nvGrpSpPr>
              <p:cNvPr id="54" name="Group 53"/>
              <p:cNvGrpSpPr/>
              <p:nvPr/>
            </p:nvGrpSpPr>
            <p:grpSpPr>
              <a:xfrm>
                <a:off x="2174726" y="1967964"/>
                <a:ext cx="274320" cy="274320"/>
                <a:chOff x="1460321" y="4847482"/>
                <a:chExt cx="324248" cy="324248"/>
              </a:xfrm>
            </p:grpSpPr>
            <p:sp>
              <p:nvSpPr>
                <p:cNvPr id="55" name="Oval 54"/>
                <p:cNvSpPr/>
                <p:nvPr/>
              </p:nvSpPr>
              <p:spPr>
                <a:xfrm>
                  <a:off x="1460321" y="4847482"/>
                  <a:ext cx="324248" cy="32424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schemeClr val="tx1"/>
                    </a:solidFill>
                    <a:latin typeface="Calibri" panose="020F0502020204030204"/>
                  </a:endParaRPr>
                </a:p>
              </p:txBody>
            </p:sp>
            <p:pic>
              <p:nvPicPr>
                <p:cNvPr id="56" name="Picture 5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31939" y="4895544"/>
                  <a:ext cx="181012" cy="228125"/>
                </a:xfrm>
                <a:prstGeom prst="rect">
                  <a:avLst/>
                </a:prstGeom>
              </p:spPr>
            </p:pic>
          </p:grpSp>
          <p:sp>
            <p:nvSpPr>
              <p:cNvPr id="52" name="TextBox 51"/>
              <p:cNvSpPr txBox="1"/>
              <p:nvPr/>
            </p:nvSpPr>
            <p:spPr>
              <a:xfrm>
                <a:off x="2288179" y="2005496"/>
                <a:ext cx="1162669" cy="230832"/>
              </a:xfrm>
              <a:prstGeom prst="rect">
                <a:avLst/>
              </a:prstGeom>
              <a:noFill/>
            </p:spPr>
            <p:txBody>
              <a:bodyPr wrap="square" rtlCol="0">
                <a:spAutoFit/>
              </a:bodyPr>
              <a:lstStyle/>
              <a:p>
                <a:pPr algn="ctr" defTabSz="685800"/>
                <a:r>
                  <a:rPr lang="en-US" sz="900" cap="all" dirty="0">
                    <a:latin typeface="Franklin Gothic Book" panose="020B0503020102020204" pitchFamily="34" charset="0"/>
                    <a:cs typeface="Arial" panose="020B0604020202020204" pitchFamily="34" charset="0"/>
                  </a:rPr>
                  <a:t>authenticate</a:t>
                </a:r>
              </a:p>
            </p:txBody>
          </p:sp>
        </p:grpSp>
        <p:sp>
          <p:nvSpPr>
            <p:cNvPr id="172" name="TextBox 171"/>
            <p:cNvSpPr txBox="1"/>
            <p:nvPr/>
          </p:nvSpPr>
          <p:spPr>
            <a:xfrm>
              <a:off x="8775095" y="4146733"/>
              <a:ext cx="1224233" cy="369332"/>
            </a:xfrm>
            <a:prstGeom prst="rect">
              <a:avLst/>
            </a:prstGeom>
            <a:noFill/>
          </p:spPr>
          <p:txBody>
            <a:bodyPr wrap="square" lIns="0" tIns="0" rIns="0" bIns="0" rtlCol="0">
              <a:spAutoFit/>
            </a:bodyPr>
            <a:lstStyle/>
            <a:p>
              <a:pPr defTabSz="685800"/>
              <a:r>
                <a:rPr lang="en-US" sz="1200" b="1" dirty="0">
                  <a:latin typeface="Franklin Gothic Book" panose="020B0503020102020204" pitchFamily="34" charset="0"/>
                  <a:cs typeface="Arial" panose="020B0604020202020204" pitchFamily="34" charset="0"/>
                </a:rPr>
                <a:t>Network &amp; Environment</a:t>
              </a:r>
            </a:p>
          </p:txBody>
        </p:sp>
        <p:grpSp>
          <p:nvGrpSpPr>
            <p:cNvPr id="173" name="Group 172"/>
            <p:cNvGrpSpPr/>
            <p:nvPr/>
          </p:nvGrpSpPr>
          <p:grpSpPr>
            <a:xfrm>
              <a:off x="7179702" y="1429387"/>
              <a:ext cx="534511" cy="448427"/>
              <a:chOff x="937509" y="1901027"/>
              <a:chExt cx="534511" cy="448427"/>
            </a:xfrm>
          </p:grpSpPr>
          <p:sp>
            <p:nvSpPr>
              <p:cNvPr id="174" name="Rectangle 173"/>
              <p:cNvSpPr/>
              <p:nvPr/>
            </p:nvSpPr>
            <p:spPr>
              <a:xfrm>
                <a:off x="949787" y="1927339"/>
                <a:ext cx="448129" cy="2993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pic>
            <p:nvPicPr>
              <p:cNvPr id="175" name="Picture 17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7509" y="1901027"/>
                <a:ext cx="475449" cy="443447"/>
              </a:xfrm>
              <a:prstGeom prst="rect">
                <a:avLst/>
              </a:prstGeom>
            </p:spPr>
          </p:pic>
          <p:grpSp>
            <p:nvGrpSpPr>
              <p:cNvPr id="176" name="Group 175"/>
              <p:cNvGrpSpPr/>
              <p:nvPr/>
            </p:nvGrpSpPr>
            <p:grpSpPr>
              <a:xfrm>
                <a:off x="1334871" y="2148302"/>
                <a:ext cx="137149" cy="201152"/>
                <a:chOff x="9613902" y="7375170"/>
                <a:chExt cx="182865" cy="268202"/>
              </a:xfrm>
            </p:grpSpPr>
            <p:sp>
              <p:nvSpPr>
                <p:cNvPr id="177" name="Rectangle 176"/>
                <p:cNvSpPr/>
                <p:nvPr/>
              </p:nvSpPr>
              <p:spPr>
                <a:xfrm>
                  <a:off x="9638348" y="7400508"/>
                  <a:ext cx="140134" cy="1999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pic>
              <p:nvPicPr>
                <p:cNvPr id="178" name="Picture 17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613902" y="7375170"/>
                  <a:ext cx="182865" cy="268202"/>
                </a:xfrm>
                <a:prstGeom prst="rect">
                  <a:avLst/>
                </a:prstGeom>
              </p:spPr>
            </p:pic>
          </p:grpSp>
        </p:grpSp>
        <p:cxnSp>
          <p:nvCxnSpPr>
            <p:cNvPr id="179" name="Straight Connector 178"/>
            <p:cNvCxnSpPr>
              <a:cxnSpLocks/>
              <a:endCxn id="175" idx="1"/>
            </p:cNvCxnSpPr>
            <p:nvPr/>
          </p:nvCxnSpPr>
          <p:spPr>
            <a:xfrm flipV="1">
              <a:off x="4700963" y="1651111"/>
              <a:ext cx="2478739" cy="124342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a:stCxn id="175" idx="3"/>
              <a:endCxn id="87" idx="0"/>
            </p:cNvCxnSpPr>
            <p:nvPr/>
          </p:nvCxnSpPr>
          <p:spPr>
            <a:xfrm>
              <a:off x="7655151" y="1651111"/>
              <a:ext cx="2830550" cy="75016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81" name="Rounded Rectangle 180"/>
            <p:cNvSpPr/>
            <p:nvPr/>
          </p:nvSpPr>
          <p:spPr>
            <a:xfrm>
              <a:off x="6880723" y="1982747"/>
              <a:ext cx="1091433" cy="391288"/>
            </a:xfrm>
            <a:prstGeom prst="round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p:cNvSpPr txBox="1"/>
            <p:nvPr/>
          </p:nvSpPr>
          <p:spPr>
            <a:xfrm>
              <a:off x="6759727" y="1995185"/>
              <a:ext cx="1348626" cy="362923"/>
            </a:xfrm>
            <a:prstGeom prst="rect">
              <a:avLst/>
            </a:prstGeom>
            <a:noFill/>
          </p:spPr>
          <p:txBody>
            <a:bodyPr wrap="square" rtlCol="0">
              <a:spAutoFit/>
            </a:bodyPr>
            <a:lstStyle/>
            <a:p>
              <a:pPr algn="ctr" defTabSz="685800"/>
              <a:r>
                <a:rPr lang="en-US" sz="900" cap="all" dirty="0" smtClean="0">
                  <a:latin typeface="Franklin Gothic Book" panose="020B0503020102020204" pitchFamily="34" charset="0"/>
                  <a:cs typeface="Arial" panose="020B0604020202020204" pitchFamily="34" charset="0"/>
                </a:rPr>
                <a:t>Vulnerability Mgmt</a:t>
              </a:r>
            </a:p>
            <a:p>
              <a:pPr algn="ctr" defTabSz="685800"/>
              <a:r>
                <a:rPr lang="en-US" sz="900" cap="all" dirty="0" smtClean="0">
                  <a:latin typeface="Franklin Gothic Book" panose="020B0503020102020204" pitchFamily="34" charset="0"/>
                  <a:cs typeface="Arial" panose="020B0604020202020204" pitchFamily="34" charset="0"/>
                </a:rPr>
                <a:t>Resource Authorization</a:t>
              </a:r>
            </a:p>
            <a:p>
              <a:pPr algn="ctr" defTabSz="685800"/>
              <a:r>
                <a:rPr lang="en-US" sz="900" cap="all" dirty="0" smtClean="0">
                  <a:latin typeface="Franklin Gothic Book" panose="020B0503020102020204" pitchFamily="34" charset="0"/>
                  <a:cs typeface="Arial" panose="020B0604020202020204" pitchFamily="34" charset="0"/>
                </a:rPr>
                <a:t>DevSecops</a:t>
              </a:r>
              <a:endParaRPr lang="en-US" sz="900" cap="all" dirty="0">
                <a:latin typeface="Franklin Gothic Book" panose="020B0503020102020204" pitchFamily="34" charset="0"/>
                <a:cs typeface="Arial" panose="020B0604020202020204" pitchFamily="34" charset="0"/>
              </a:endParaRPr>
            </a:p>
          </p:txBody>
        </p:sp>
        <p:sp>
          <p:nvSpPr>
            <p:cNvPr id="187" name="TextBox 186"/>
            <p:cNvSpPr txBox="1"/>
            <p:nvPr/>
          </p:nvSpPr>
          <p:spPr>
            <a:xfrm>
              <a:off x="6866041" y="2491813"/>
              <a:ext cx="1224233" cy="131972"/>
            </a:xfrm>
            <a:prstGeom prst="rect">
              <a:avLst/>
            </a:prstGeom>
            <a:noFill/>
          </p:spPr>
          <p:txBody>
            <a:bodyPr wrap="square" lIns="0" tIns="0" rIns="0" bIns="0" rtlCol="0">
              <a:spAutoFit/>
            </a:bodyPr>
            <a:lstStyle/>
            <a:p>
              <a:pPr defTabSz="685800"/>
              <a:r>
                <a:rPr lang="en-US" sz="1200" b="1" dirty="0" smtClean="0">
                  <a:latin typeface="Franklin Gothic Book" panose="020B0503020102020204" pitchFamily="34" charset="0"/>
                  <a:cs typeface="Arial" panose="020B0604020202020204" pitchFamily="34" charset="0"/>
                </a:rPr>
                <a:t>Applications </a:t>
              </a:r>
              <a:r>
                <a:rPr lang="en-US" sz="1200" b="1" dirty="0">
                  <a:latin typeface="Franklin Gothic Book" panose="020B0503020102020204" pitchFamily="34" charset="0"/>
                  <a:cs typeface="Arial" panose="020B0604020202020204" pitchFamily="34" charset="0"/>
                </a:rPr>
                <a:t>&amp; Workload</a:t>
              </a:r>
            </a:p>
          </p:txBody>
        </p:sp>
        <p:sp>
          <p:nvSpPr>
            <p:cNvPr id="188" name="TextBox 187"/>
            <p:cNvSpPr txBox="1"/>
            <p:nvPr/>
          </p:nvSpPr>
          <p:spPr>
            <a:xfrm>
              <a:off x="7205402" y="3915009"/>
              <a:ext cx="1224233" cy="263944"/>
            </a:xfrm>
            <a:prstGeom prst="rect">
              <a:avLst/>
            </a:prstGeom>
            <a:noFill/>
          </p:spPr>
          <p:txBody>
            <a:bodyPr wrap="square" lIns="0" tIns="0" rIns="0" bIns="0" rtlCol="0">
              <a:spAutoFit/>
            </a:bodyPr>
            <a:lstStyle/>
            <a:p>
              <a:pPr defTabSz="685800"/>
              <a:r>
                <a:rPr lang="en-US" sz="1200" b="1" dirty="0" smtClean="0">
                  <a:latin typeface="Franklin Gothic Book" panose="020B0503020102020204" pitchFamily="34" charset="0"/>
                  <a:cs typeface="Arial" panose="020B0604020202020204" pitchFamily="34" charset="0"/>
                </a:rPr>
                <a:t>Automation &amp; Orchestration</a:t>
              </a:r>
              <a:endParaRPr lang="en-US" sz="1200" b="1" dirty="0">
                <a:latin typeface="Franklin Gothic Book" panose="020B0503020102020204" pitchFamily="34" charset="0"/>
                <a:cs typeface="Arial" panose="020B0604020202020204" pitchFamily="34" charset="0"/>
              </a:endParaRPr>
            </a:p>
          </p:txBody>
        </p:sp>
        <p:sp>
          <p:nvSpPr>
            <p:cNvPr id="189" name="Rounded Rectangle 188"/>
            <p:cNvSpPr/>
            <p:nvPr/>
          </p:nvSpPr>
          <p:spPr>
            <a:xfrm>
              <a:off x="6116602" y="3847178"/>
              <a:ext cx="955144" cy="565204"/>
            </a:xfrm>
            <a:prstGeom prst="round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 name="Straight Arrow Connector 36"/>
            <p:cNvCxnSpPr/>
            <p:nvPr/>
          </p:nvCxnSpPr>
          <p:spPr>
            <a:xfrm>
              <a:off x="5194734" y="4562521"/>
              <a:ext cx="467977" cy="50308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6034163" y="4540274"/>
              <a:ext cx="353702" cy="40625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7098385" y="4602207"/>
              <a:ext cx="0" cy="26778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92" idx="2"/>
            </p:cNvCxnSpPr>
            <p:nvPr/>
          </p:nvCxnSpPr>
          <p:spPr>
            <a:xfrm flipH="1">
              <a:off x="8539936" y="4602207"/>
              <a:ext cx="60373" cy="28840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H="1">
              <a:off x="9565216" y="4639270"/>
              <a:ext cx="159208" cy="40178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flipV="1">
              <a:off x="7854049" y="3688931"/>
              <a:ext cx="584763" cy="116760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9" name="Oval 48"/>
            <p:cNvSpPr/>
            <p:nvPr/>
          </p:nvSpPr>
          <p:spPr>
            <a:xfrm>
              <a:off x="3652530" y="2258731"/>
              <a:ext cx="269218" cy="299357"/>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191" name="Oval 190"/>
            <p:cNvSpPr/>
            <p:nvPr/>
          </p:nvSpPr>
          <p:spPr>
            <a:xfrm>
              <a:off x="3974125" y="4027767"/>
              <a:ext cx="269218" cy="299357"/>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192" name="Oval 191"/>
            <p:cNvSpPr/>
            <p:nvPr/>
          </p:nvSpPr>
          <p:spPr>
            <a:xfrm>
              <a:off x="8213475" y="3270441"/>
              <a:ext cx="269218" cy="299357"/>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193" name="Oval 192"/>
            <p:cNvSpPr/>
            <p:nvPr/>
          </p:nvSpPr>
          <p:spPr>
            <a:xfrm>
              <a:off x="9430607" y="3101699"/>
              <a:ext cx="269218" cy="299357"/>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123" name="Oval 122"/>
            <p:cNvSpPr/>
            <p:nvPr/>
          </p:nvSpPr>
          <p:spPr>
            <a:xfrm>
              <a:off x="7598770" y="4521122"/>
              <a:ext cx="269218" cy="299357"/>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grpSp>
          <p:nvGrpSpPr>
            <p:cNvPr id="8" name="Group 7"/>
            <p:cNvGrpSpPr/>
            <p:nvPr/>
          </p:nvGrpSpPr>
          <p:grpSpPr>
            <a:xfrm>
              <a:off x="4352825" y="2128539"/>
              <a:ext cx="1483545" cy="491675"/>
              <a:chOff x="7304752" y="489744"/>
              <a:chExt cx="464649" cy="669213"/>
            </a:xfrm>
          </p:grpSpPr>
          <p:sp>
            <p:nvSpPr>
              <p:cNvPr id="7" name="Rounded Rectangle 6"/>
              <p:cNvSpPr/>
              <p:nvPr/>
            </p:nvSpPr>
            <p:spPr>
              <a:xfrm>
                <a:off x="7334130" y="489744"/>
                <a:ext cx="408230" cy="669213"/>
              </a:xfrm>
              <a:prstGeom prst="round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endParaRPr>
              </a:p>
            </p:txBody>
          </p:sp>
          <p:sp>
            <p:nvSpPr>
              <p:cNvPr id="86" name="TextBox 85"/>
              <p:cNvSpPr txBox="1"/>
              <p:nvPr/>
            </p:nvSpPr>
            <p:spPr>
              <a:xfrm>
                <a:off x="7304752" y="500231"/>
                <a:ext cx="464649" cy="493970"/>
              </a:xfrm>
              <a:prstGeom prst="rect">
                <a:avLst/>
              </a:prstGeom>
              <a:noFill/>
            </p:spPr>
            <p:txBody>
              <a:bodyPr wrap="square" rtlCol="0">
                <a:spAutoFit/>
              </a:bodyPr>
              <a:lstStyle/>
              <a:p>
                <a:pPr algn="ctr" defTabSz="685800"/>
                <a:r>
                  <a:rPr lang="en-US" sz="900" cap="all" dirty="0" smtClean="0">
                    <a:latin typeface="Franklin Gothic Book" panose="020B0503020102020204" pitchFamily="34" charset="0"/>
                    <a:cs typeface="Arial" panose="020B0604020202020204" pitchFamily="34" charset="0"/>
                  </a:rPr>
                  <a:t>EDR./XDR</a:t>
                </a:r>
              </a:p>
              <a:p>
                <a:pPr algn="ctr" defTabSz="685800"/>
                <a:r>
                  <a:rPr lang="en-US" sz="900" cap="all" dirty="0" smtClean="0">
                    <a:latin typeface="Franklin Gothic Book" panose="020B0503020102020204" pitchFamily="34" charset="0"/>
                    <a:cs typeface="Arial" panose="020B0604020202020204" pitchFamily="34" charset="0"/>
                  </a:rPr>
                  <a:t>Comply to connect</a:t>
                </a:r>
              </a:p>
              <a:p>
                <a:pPr algn="ctr" defTabSz="685800"/>
                <a:r>
                  <a:rPr lang="en-US" sz="900" cap="all" dirty="0" smtClean="0">
                    <a:latin typeface="Franklin Gothic Book" panose="020B0503020102020204" pitchFamily="34" charset="0"/>
                    <a:cs typeface="Arial" panose="020B0604020202020204" pitchFamily="34" charset="0"/>
                  </a:rPr>
                  <a:t>Device inventory</a:t>
                </a:r>
                <a:endParaRPr lang="en-US" sz="900" cap="all" dirty="0">
                  <a:latin typeface="Franklin Gothic Book" panose="020B0503020102020204" pitchFamily="34" charset="0"/>
                  <a:cs typeface="Arial" panose="020B0604020202020204" pitchFamily="34" charset="0"/>
                </a:endParaRPr>
              </a:p>
            </p:txBody>
          </p:sp>
        </p:grpSp>
        <p:grpSp>
          <p:nvGrpSpPr>
            <p:cNvPr id="3" name="Group 2"/>
            <p:cNvGrpSpPr/>
            <p:nvPr/>
          </p:nvGrpSpPr>
          <p:grpSpPr>
            <a:xfrm>
              <a:off x="4215306" y="2685463"/>
              <a:ext cx="534511" cy="448427"/>
              <a:chOff x="937509" y="1901027"/>
              <a:chExt cx="534511" cy="448427"/>
            </a:xfrm>
          </p:grpSpPr>
          <p:sp>
            <p:nvSpPr>
              <p:cNvPr id="22" name="Rectangle 21"/>
              <p:cNvSpPr/>
              <p:nvPr/>
            </p:nvSpPr>
            <p:spPr>
              <a:xfrm>
                <a:off x="949787" y="1927339"/>
                <a:ext cx="448129" cy="2993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pic>
            <p:nvPicPr>
              <p:cNvPr id="23" name="Picture 2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7509" y="1901027"/>
                <a:ext cx="475449" cy="443447"/>
              </a:xfrm>
              <a:prstGeom prst="rect">
                <a:avLst/>
              </a:prstGeom>
            </p:spPr>
          </p:pic>
          <p:grpSp>
            <p:nvGrpSpPr>
              <p:cNvPr id="25" name="Group 24"/>
              <p:cNvGrpSpPr/>
              <p:nvPr/>
            </p:nvGrpSpPr>
            <p:grpSpPr>
              <a:xfrm>
                <a:off x="1334871" y="2148302"/>
                <a:ext cx="137149" cy="201152"/>
                <a:chOff x="9613902" y="7375170"/>
                <a:chExt cx="182865" cy="268202"/>
              </a:xfrm>
            </p:grpSpPr>
            <p:sp>
              <p:nvSpPr>
                <p:cNvPr id="26" name="Rectangle 25"/>
                <p:cNvSpPr/>
                <p:nvPr/>
              </p:nvSpPr>
              <p:spPr>
                <a:xfrm>
                  <a:off x="9638348" y="7400508"/>
                  <a:ext cx="140134" cy="1999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pic>
              <p:nvPicPr>
                <p:cNvPr id="27" name="Picture 26"/>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613902" y="7375170"/>
                  <a:ext cx="182865" cy="268202"/>
                </a:xfrm>
                <a:prstGeom prst="rect">
                  <a:avLst/>
                </a:prstGeom>
              </p:spPr>
            </p:pic>
          </p:grpSp>
        </p:grpSp>
        <p:sp>
          <p:nvSpPr>
            <p:cNvPr id="197" name="TextBox 196"/>
            <p:cNvSpPr txBox="1"/>
            <p:nvPr/>
          </p:nvSpPr>
          <p:spPr>
            <a:xfrm>
              <a:off x="5934095" y="3865636"/>
              <a:ext cx="1348626" cy="461903"/>
            </a:xfrm>
            <a:prstGeom prst="rect">
              <a:avLst/>
            </a:prstGeom>
            <a:noFill/>
          </p:spPr>
          <p:txBody>
            <a:bodyPr wrap="square" rtlCol="0">
              <a:spAutoFit/>
            </a:bodyPr>
            <a:lstStyle/>
            <a:p>
              <a:pPr algn="ctr" defTabSz="685800"/>
              <a:r>
                <a:rPr lang="en-US" sz="900" cap="all" dirty="0" smtClean="0">
                  <a:latin typeface="Franklin Gothic Book" panose="020B0503020102020204" pitchFamily="34" charset="0"/>
                  <a:cs typeface="Arial" panose="020B0604020202020204" pitchFamily="34" charset="0"/>
                </a:rPr>
                <a:t>SOAR</a:t>
              </a:r>
            </a:p>
            <a:p>
              <a:pPr algn="ctr" defTabSz="685800"/>
              <a:r>
                <a:rPr lang="en-US" sz="900" cap="all" dirty="0" smtClean="0">
                  <a:latin typeface="Franklin Gothic Book" panose="020B0503020102020204" pitchFamily="34" charset="0"/>
                  <a:cs typeface="Arial" panose="020B0604020202020204" pitchFamily="34" charset="0"/>
                </a:rPr>
                <a:t>Machine Learning</a:t>
              </a:r>
            </a:p>
            <a:p>
              <a:pPr algn="ctr" defTabSz="685800"/>
              <a:r>
                <a:rPr lang="en-US" sz="900" cap="all" dirty="0" smtClean="0">
                  <a:latin typeface="Franklin Gothic Book" panose="020B0503020102020204" pitchFamily="34" charset="0"/>
                  <a:cs typeface="Arial" panose="020B0604020202020204" pitchFamily="34" charset="0"/>
                </a:rPr>
                <a:t>Artificial intelligence</a:t>
              </a:r>
            </a:p>
            <a:p>
              <a:pPr algn="ctr" defTabSz="685800"/>
              <a:r>
                <a:rPr lang="en-US" sz="900" cap="all" dirty="0" smtClean="0">
                  <a:latin typeface="Franklin Gothic Book" panose="020B0503020102020204" pitchFamily="34" charset="0"/>
                  <a:cs typeface="Arial" panose="020B0604020202020204" pitchFamily="34" charset="0"/>
                </a:rPr>
                <a:t>Policy Orchestration</a:t>
              </a:r>
              <a:endParaRPr lang="en-US" sz="900" cap="all" dirty="0">
                <a:latin typeface="Franklin Gothic Book" panose="020B0503020102020204" pitchFamily="34" charset="0"/>
                <a:cs typeface="Arial" panose="020B0604020202020204" pitchFamily="34" charset="0"/>
              </a:endParaRPr>
            </a:p>
          </p:txBody>
        </p:sp>
      </p:grpSp>
      <p:sp>
        <p:nvSpPr>
          <p:cNvPr id="270" name="TextBox 269"/>
          <p:cNvSpPr txBox="1"/>
          <p:nvPr/>
        </p:nvSpPr>
        <p:spPr>
          <a:xfrm>
            <a:off x="13576" y="7687063"/>
            <a:ext cx="2782855" cy="1169551"/>
          </a:xfrm>
          <a:prstGeom prst="rect">
            <a:avLst/>
          </a:prstGeom>
          <a:noFill/>
          <a:ln w="15875">
            <a:solidFill>
              <a:schemeClr val="tx1"/>
            </a:solidFill>
          </a:ln>
        </p:spPr>
        <p:txBody>
          <a:bodyPr wrap="square" rtlCol="0">
            <a:spAutoFit/>
          </a:bodyPr>
          <a:lstStyle/>
          <a:p>
            <a:pPr marL="342900" indent="-342900">
              <a:buAutoNum type="arabicParenR"/>
            </a:pPr>
            <a:r>
              <a:rPr lang="en-US" sz="1400" b="1" dirty="0">
                <a:solidFill>
                  <a:srgbClr val="7030A0"/>
                </a:solidFill>
              </a:rPr>
              <a:t>Device Authenticates</a:t>
            </a:r>
          </a:p>
          <a:p>
            <a:pPr marL="342900" indent="-342900">
              <a:buAutoNum type="arabicParenR"/>
            </a:pPr>
            <a:r>
              <a:rPr lang="en-US" sz="1400" b="1" dirty="0">
                <a:solidFill>
                  <a:srgbClr val="7030A0"/>
                </a:solidFill>
              </a:rPr>
              <a:t>User Authenticates</a:t>
            </a:r>
          </a:p>
          <a:p>
            <a:pPr marL="342900" indent="-342900">
              <a:buAutoNum type="arabicParenR"/>
            </a:pPr>
            <a:r>
              <a:rPr lang="en-US" sz="1400" b="1" dirty="0">
                <a:solidFill>
                  <a:srgbClr val="7030A0"/>
                </a:solidFill>
              </a:rPr>
              <a:t>Access Decision at PEP</a:t>
            </a:r>
          </a:p>
          <a:p>
            <a:pPr marL="342900" indent="-342900">
              <a:buAutoNum type="arabicParenR"/>
            </a:pPr>
            <a:r>
              <a:rPr lang="en-US" sz="1400" b="1" dirty="0">
                <a:solidFill>
                  <a:srgbClr val="7030A0"/>
                </a:solidFill>
              </a:rPr>
              <a:t>Access to Data and Services</a:t>
            </a:r>
          </a:p>
          <a:p>
            <a:pPr marL="342900" indent="-342900">
              <a:buAutoNum type="arabicParenR"/>
            </a:pPr>
            <a:r>
              <a:rPr lang="en-US" sz="1400" b="1" dirty="0">
                <a:solidFill>
                  <a:srgbClr val="7030A0"/>
                </a:solidFill>
              </a:rPr>
              <a:t>Security Analytics Decision</a:t>
            </a:r>
          </a:p>
        </p:txBody>
      </p:sp>
      <p:sp>
        <p:nvSpPr>
          <p:cNvPr id="21" name="5-Point Star 20"/>
          <p:cNvSpPr/>
          <p:nvPr/>
        </p:nvSpPr>
        <p:spPr>
          <a:xfrm>
            <a:off x="5707412" y="5337285"/>
            <a:ext cx="605772" cy="563054"/>
          </a:xfrm>
          <a:prstGeom prst="star5">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22945437"/>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Automation and Orchestration Pillar</a:t>
            </a:r>
            <a:endParaRPr lang="en-US" sz="2800" dirty="0"/>
          </a:p>
        </p:txBody>
      </p:sp>
      <p:sp>
        <p:nvSpPr>
          <p:cNvPr id="3" name="Content Placeholder 2"/>
          <p:cNvSpPr>
            <a:spLocks noGrp="1"/>
          </p:cNvSpPr>
          <p:nvPr>
            <p:ph idx="1"/>
          </p:nvPr>
        </p:nvSpPr>
        <p:spPr>
          <a:xfrm>
            <a:off x="330202" y="1494366"/>
            <a:ext cx="11696698" cy="7164891"/>
          </a:xfrm>
        </p:spPr>
        <p:txBody>
          <a:bodyPr>
            <a:normAutofit/>
          </a:bodyPr>
          <a:lstStyle/>
          <a:p>
            <a:r>
              <a:rPr lang="en-US" sz="3200" dirty="0"/>
              <a:t>6.1 Policy Decision Point (PDP) &amp; Policy Orchestration   </a:t>
            </a:r>
            <a:endParaRPr lang="en-US" sz="3200" dirty="0" smtClean="0"/>
          </a:p>
          <a:p>
            <a:pPr lvl="1"/>
            <a:r>
              <a:rPr lang="en-US" sz="2800" dirty="0" smtClean="0"/>
              <a:t>6.1.1 Policy </a:t>
            </a:r>
            <a:r>
              <a:rPr lang="en-US" sz="2800" dirty="0"/>
              <a:t>Inventory &amp; </a:t>
            </a:r>
            <a:r>
              <a:rPr lang="en-US" sz="2800" dirty="0" smtClean="0"/>
              <a:t>Development (Target)</a:t>
            </a:r>
            <a:endParaRPr lang="en-US" sz="2800" dirty="0"/>
          </a:p>
          <a:p>
            <a:pPr lvl="1"/>
            <a:r>
              <a:rPr lang="en-US" sz="2800" dirty="0" smtClean="0"/>
              <a:t>6.1.2 Organization </a:t>
            </a:r>
            <a:r>
              <a:rPr lang="en-US" sz="2800" dirty="0"/>
              <a:t>Access </a:t>
            </a:r>
            <a:r>
              <a:rPr lang="en-US" sz="2800" dirty="0" smtClean="0"/>
              <a:t>Profile (Target)</a:t>
            </a:r>
            <a:endParaRPr lang="en-US" sz="2800" dirty="0"/>
          </a:p>
          <a:p>
            <a:pPr lvl="1"/>
            <a:r>
              <a:rPr lang="en-US" sz="2800" dirty="0" smtClean="0"/>
              <a:t>6.1.3 Enterprise </a:t>
            </a:r>
            <a:r>
              <a:rPr lang="en-US" sz="2800" dirty="0"/>
              <a:t>Security Profile </a:t>
            </a:r>
            <a:r>
              <a:rPr lang="en-US" sz="2800" dirty="0" smtClean="0"/>
              <a:t>Pt1 (Target)</a:t>
            </a:r>
            <a:endParaRPr lang="en-US" sz="2800" dirty="0"/>
          </a:p>
          <a:p>
            <a:pPr lvl="1"/>
            <a:r>
              <a:rPr lang="en-US" sz="2800" dirty="0" smtClean="0"/>
              <a:t>6.1.4 Enterprise </a:t>
            </a:r>
            <a:r>
              <a:rPr lang="en-US" sz="2800" dirty="0"/>
              <a:t>Security Profile </a:t>
            </a:r>
            <a:r>
              <a:rPr lang="en-US" sz="2800" dirty="0" smtClean="0"/>
              <a:t>Pt2 (Advanced)</a:t>
            </a:r>
            <a:endParaRPr lang="en-US" sz="2800" dirty="0"/>
          </a:p>
          <a:p>
            <a:endParaRPr lang="en-US" dirty="0" smtClean="0"/>
          </a:p>
          <a:p>
            <a:endParaRPr lang="en-US" dirty="0"/>
          </a:p>
          <a:p>
            <a:endParaRPr lang="en-US" dirty="0"/>
          </a:p>
        </p:txBody>
      </p:sp>
      <p:sp>
        <p:nvSpPr>
          <p:cNvPr id="5" name="Slide Number Placeholder 4"/>
          <p:cNvSpPr>
            <a:spLocks noGrp="1"/>
          </p:cNvSpPr>
          <p:nvPr>
            <p:ph type="sldNum" sz="quarter" idx="12"/>
          </p:nvPr>
        </p:nvSpPr>
        <p:spPr/>
        <p:txBody>
          <a:bodyPr/>
          <a:lstStyle/>
          <a:p>
            <a:fld id="{F63BD8E1-6BB0-4117-80B3-89186B8B9DB2}" type="slidenum">
              <a:rPr lang="en-US" smtClean="0"/>
              <a:t>5</a:t>
            </a:fld>
            <a:endParaRPr lang="en-US" dirty="0"/>
          </a:p>
        </p:txBody>
      </p:sp>
      <p:pic>
        <p:nvPicPr>
          <p:cNvPr id="1026" name="Picture 2" descr="Ldapwiki: Policy Based Management Syste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6537" y="4380955"/>
            <a:ext cx="9749289" cy="39851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47281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Automation and Orchestration Pillar</a:t>
            </a:r>
          </a:p>
        </p:txBody>
      </p:sp>
      <p:sp>
        <p:nvSpPr>
          <p:cNvPr id="3" name="Content Placeholder 2"/>
          <p:cNvSpPr>
            <a:spLocks noGrp="1"/>
          </p:cNvSpPr>
          <p:nvPr>
            <p:ph idx="1"/>
          </p:nvPr>
        </p:nvSpPr>
        <p:spPr>
          <a:xfrm>
            <a:off x="330202" y="1494366"/>
            <a:ext cx="11696698" cy="7164891"/>
          </a:xfrm>
        </p:spPr>
        <p:txBody>
          <a:bodyPr>
            <a:normAutofit/>
          </a:bodyPr>
          <a:lstStyle/>
          <a:p>
            <a:r>
              <a:rPr lang="en-US" sz="3200" dirty="0"/>
              <a:t>6.2 Critical Process Automation    </a:t>
            </a:r>
            <a:endParaRPr lang="en-US" sz="3200" dirty="0" smtClean="0"/>
          </a:p>
          <a:p>
            <a:pPr lvl="1"/>
            <a:r>
              <a:rPr lang="en-US" sz="2400" dirty="0" smtClean="0"/>
              <a:t>6.2.1 Task </a:t>
            </a:r>
            <a:r>
              <a:rPr lang="en-US" sz="2400" dirty="0"/>
              <a:t>Automation </a:t>
            </a:r>
            <a:r>
              <a:rPr lang="en-US" sz="2400" dirty="0" smtClean="0"/>
              <a:t>Analysis (Target)</a:t>
            </a:r>
            <a:endParaRPr lang="en-US" sz="2400" dirty="0"/>
          </a:p>
          <a:p>
            <a:pPr lvl="1"/>
            <a:r>
              <a:rPr lang="en-US" sz="2400" dirty="0" smtClean="0"/>
              <a:t>6.2.2 Enterprise </a:t>
            </a:r>
            <a:r>
              <a:rPr lang="en-US" sz="2400" dirty="0"/>
              <a:t>Integration &amp; Workflow Provisioning </a:t>
            </a:r>
            <a:r>
              <a:rPr lang="en-US" sz="2400" dirty="0" smtClean="0"/>
              <a:t>Pt1 (Target)</a:t>
            </a:r>
            <a:endParaRPr lang="en-US" sz="2400" dirty="0"/>
          </a:p>
          <a:p>
            <a:pPr lvl="1"/>
            <a:r>
              <a:rPr lang="en-US" sz="2400" dirty="0" smtClean="0"/>
              <a:t>6.2.3 Enterprise </a:t>
            </a:r>
            <a:r>
              <a:rPr lang="en-US" sz="2400" dirty="0"/>
              <a:t>Integration &amp; Workflow Provisioning </a:t>
            </a:r>
            <a:r>
              <a:rPr lang="en-US" sz="2400" dirty="0" smtClean="0"/>
              <a:t>Pt2 (Advanced)</a:t>
            </a:r>
            <a:endParaRPr lang="en-US" sz="2400" dirty="0"/>
          </a:p>
          <a:p>
            <a:endParaRPr lang="en-US" dirty="0" smtClean="0"/>
          </a:p>
          <a:p>
            <a:endParaRPr lang="en-US" dirty="0"/>
          </a:p>
          <a:p>
            <a:endParaRPr lang="en-US" dirty="0"/>
          </a:p>
        </p:txBody>
      </p:sp>
      <p:sp>
        <p:nvSpPr>
          <p:cNvPr id="5" name="Slide Number Placeholder 4"/>
          <p:cNvSpPr>
            <a:spLocks noGrp="1"/>
          </p:cNvSpPr>
          <p:nvPr>
            <p:ph type="sldNum" sz="quarter" idx="12"/>
          </p:nvPr>
        </p:nvSpPr>
        <p:spPr/>
        <p:txBody>
          <a:bodyPr/>
          <a:lstStyle/>
          <a:p>
            <a:fld id="{F63BD8E1-6BB0-4117-80B3-89186B8B9DB2}" type="slidenum">
              <a:rPr lang="en-US" smtClean="0"/>
              <a:t>6</a:t>
            </a:fld>
            <a:endParaRPr lang="en-US" dirty="0"/>
          </a:p>
        </p:txBody>
      </p:sp>
      <p:pic>
        <p:nvPicPr>
          <p:cNvPr id="2050" name="Picture 2" descr="Business Process Automation Infomatrix In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554" y="4085150"/>
            <a:ext cx="10085705" cy="3085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27740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Automation and Orchestration Pillar</a:t>
            </a:r>
          </a:p>
        </p:txBody>
      </p:sp>
      <p:sp>
        <p:nvSpPr>
          <p:cNvPr id="3" name="Content Placeholder 2"/>
          <p:cNvSpPr>
            <a:spLocks noGrp="1"/>
          </p:cNvSpPr>
          <p:nvPr>
            <p:ph idx="1"/>
          </p:nvPr>
        </p:nvSpPr>
        <p:spPr>
          <a:xfrm>
            <a:off x="330202" y="1494366"/>
            <a:ext cx="11696698" cy="7164891"/>
          </a:xfrm>
        </p:spPr>
        <p:txBody>
          <a:bodyPr>
            <a:normAutofit/>
          </a:bodyPr>
          <a:lstStyle/>
          <a:p>
            <a:r>
              <a:rPr lang="en-US" sz="3200" dirty="0"/>
              <a:t>6.3 Machine Learning     </a:t>
            </a:r>
            <a:endParaRPr lang="en-US" sz="3200" dirty="0" smtClean="0"/>
          </a:p>
          <a:p>
            <a:pPr lvl="1"/>
            <a:r>
              <a:rPr lang="en-US" sz="2800" dirty="0" smtClean="0"/>
              <a:t>6.3.1 Implement </a:t>
            </a:r>
            <a:r>
              <a:rPr lang="en-US" sz="2800" dirty="0"/>
              <a:t>Data Tagging &amp; Classification ML </a:t>
            </a:r>
            <a:r>
              <a:rPr lang="en-US" sz="2800" dirty="0" smtClean="0"/>
              <a:t>Tools (Target) </a:t>
            </a:r>
            <a:endParaRPr lang="en-US" dirty="0" smtClean="0"/>
          </a:p>
          <a:p>
            <a:endParaRPr lang="en-US" dirty="0"/>
          </a:p>
          <a:p>
            <a:endParaRPr lang="en-US" dirty="0"/>
          </a:p>
        </p:txBody>
      </p:sp>
      <p:sp>
        <p:nvSpPr>
          <p:cNvPr id="5" name="Slide Number Placeholder 4"/>
          <p:cNvSpPr>
            <a:spLocks noGrp="1"/>
          </p:cNvSpPr>
          <p:nvPr>
            <p:ph type="sldNum" sz="quarter" idx="12"/>
          </p:nvPr>
        </p:nvSpPr>
        <p:spPr/>
        <p:txBody>
          <a:bodyPr/>
          <a:lstStyle/>
          <a:p>
            <a:fld id="{F63BD8E1-6BB0-4117-80B3-89186B8B9DB2}" type="slidenum">
              <a:rPr lang="en-US" smtClean="0"/>
              <a:t>7</a:t>
            </a:fld>
            <a:endParaRPr lang="en-US" dirty="0"/>
          </a:p>
        </p:txBody>
      </p:sp>
      <p:pic>
        <p:nvPicPr>
          <p:cNvPr id="3074" name="Picture 2" descr="What is machine learning? Understanding types &amp; applicati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9551" y="3103656"/>
            <a:ext cx="6858000" cy="4400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58882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Automation and Orchestration Pillar</a:t>
            </a:r>
          </a:p>
        </p:txBody>
      </p:sp>
      <p:sp>
        <p:nvSpPr>
          <p:cNvPr id="3" name="Content Placeholder 2"/>
          <p:cNvSpPr>
            <a:spLocks noGrp="1"/>
          </p:cNvSpPr>
          <p:nvPr>
            <p:ph idx="1"/>
          </p:nvPr>
        </p:nvSpPr>
        <p:spPr>
          <a:xfrm>
            <a:off x="330202" y="1494366"/>
            <a:ext cx="11696698" cy="7164891"/>
          </a:xfrm>
        </p:spPr>
        <p:txBody>
          <a:bodyPr>
            <a:normAutofit/>
          </a:bodyPr>
          <a:lstStyle/>
          <a:p>
            <a:r>
              <a:rPr lang="en-US" sz="3200" dirty="0"/>
              <a:t>6.4 Artificial Intelligence      </a:t>
            </a:r>
            <a:endParaRPr lang="en-US" sz="3200" dirty="0" smtClean="0"/>
          </a:p>
          <a:p>
            <a:pPr lvl="1"/>
            <a:r>
              <a:rPr lang="en-US" sz="2800" dirty="0" smtClean="0"/>
              <a:t>6.4.1 Implement </a:t>
            </a:r>
            <a:r>
              <a:rPr lang="en-US" sz="2800" dirty="0"/>
              <a:t>AI automation </a:t>
            </a:r>
            <a:r>
              <a:rPr lang="en-US" sz="2800" dirty="0" smtClean="0"/>
              <a:t>tools (Advanced)</a:t>
            </a:r>
            <a:endParaRPr lang="en-US" sz="2800" dirty="0"/>
          </a:p>
          <a:p>
            <a:pPr lvl="1"/>
            <a:r>
              <a:rPr lang="en-US" sz="2800" dirty="0" smtClean="0"/>
              <a:t>6.4.2 AI </a:t>
            </a:r>
            <a:r>
              <a:rPr lang="en-US" sz="2800" dirty="0"/>
              <a:t>Driven by Analytics decides A&amp;O </a:t>
            </a:r>
            <a:r>
              <a:rPr lang="en-US" sz="2800" dirty="0" smtClean="0"/>
              <a:t>modifications (Advanced)</a:t>
            </a:r>
            <a:endParaRPr lang="en-US" sz="2800" dirty="0"/>
          </a:p>
          <a:p>
            <a:endParaRPr lang="en-US" dirty="0"/>
          </a:p>
          <a:p>
            <a:endParaRPr lang="en-US" dirty="0"/>
          </a:p>
        </p:txBody>
      </p:sp>
      <p:sp>
        <p:nvSpPr>
          <p:cNvPr id="5" name="Slide Number Placeholder 4"/>
          <p:cNvSpPr>
            <a:spLocks noGrp="1"/>
          </p:cNvSpPr>
          <p:nvPr>
            <p:ph type="sldNum" sz="quarter" idx="12"/>
          </p:nvPr>
        </p:nvSpPr>
        <p:spPr/>
        <p:txBody>
          <a:bodyPr/>
          <a:lstStyle/>
          <a:p>
            <a:fld id="{F63BD8E1-6BB0-4117-80B3-89186B8B9DB2}" type="slidenum">
              <a:rPr lang="en-US" smtClean="0"/>
              <a:t>8</a:t>
            </a:fld>
            <a:endParaRPr lang="en-US" dirty="0"/>
          </a:p>
        </p:txBody>
      </p:sp>
      <p:pic>
        <p:nvPicPr>
          <p:cNvPr id="4098" name="Picture 2" descr="What is Artificial Intelligence? (AI) - AI Time Journal - Artificial  Intelligence, Automation, Work and Busine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693" y="3299537"/>
            <a:ext cx="12026900" cy="5359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75483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Automation and Orchestration Pillar</a:t>
            </a:r>
          </a:p>
        </p:txBody>
      </p:sp>
      <p:sp>
        <p:nvSpPr>
          <p:cNvPr id="3" name="Content Placeholder 2"/>
          <p:cNvSpPr>
            <a:spLocks noGrp="1"/>
          </p:cNvSpPr>
          <p:nvPr>
            <p:ph idx="1"/>
          </p:nvPr>
        </p:nvSpPr>
        <p:spPr>
          <a:xfrm>
            <a:off x="330202" y="1494366"/>
            <a:ext cx="11696698" cy="7164891"/>
          </a:xfrm>
        </p:spPr>
        <p:txBody>
          <a:bodyPr>
            <a:normAutofit/>
          </a:bodyPr>
          <a:lstStyle/>
          <a:p>
            <a:r>
              <a:rPr lang="en-US" sz="3200" dirty="0"/>
              <a:t>6.5 Security Orchestration, Automation &amp; Response (SOAR)       </a:t>
            </a:r>
            <a:endParaRPr lang="en-US" sz="3200" dirty="0" smtClean="0"/>
          </a:p>
          <a:p>
            <a:pPr lvl="1"/>
            <a:r>
              <a:rPr lang="en-US" sz="2800" dirty="0" smtClean="0"/>
              <a:t>6.5.1 Response </a:t>
            </a:r>
            <a:r>
              <a:rPr lang="en-US" sz="2800" dirty="0"/>
              <a:t>Automation </a:t>
            </a:r>
            <a:r>
              <a:rPr lang="en-US" sz="2800" dirty="0" smtClean="0"/>
              <a:t>Analysis (Target)</a:t>
            </a:r>
            <a:endParaRPr lang="en-US" sz="2800" dirty="0"/>
          </a:p>
          <a:p>
            <a:pPr lvl="1"/>
            <a:r>
              <a:rPr lang="en-US" sz="2800" dirty="0" smtClean="0"/>
              <a:t>6.5.2 Implement </a:t>
            </a:r>
            <a:r>
              <a:rPr lang="en-US" sz="2800" dirty="0"/>
              <a:t>SOAR </a:t>
            </a:r>
            <a:r>
              <a:rPr lang="en-US" sz="2800" dirty="0" smtClean="0"/>
              <a:t>Tools (Target)</a:t>
            </a:r>
            <a:endParaRPr lang="en-US" sz="2800" dirty="0"/>
          </a:p>
          <a:p>
            <a:pPr lvl="1"/>
            <a:r>
              <a:rPr lang="en-US" sz="2800" dirty="0" smtClean="0"/>
              <a:t>6.5.3 Implement Playbooks (Advanced)</a:t>
            </a:r>
            <a:endParaRPr lang="en-US" sz="2800" dirty="0"/>
          </a:p>
          <a:p>
            <a:endParaRPr lang="en-US" dirty="0"/>
          </a:p>
          <a:p>
            <a:endParaRPr lang="en-US" dirty="0"/>
          </a:p>
        </p:txBody>
      </p:sp>
      <p:sp>
        <p:nvSpPr>
          <p:cNvPr id="5" name="Slide Number Placeholder 4"/>
          <p:cNvSpPr>
            <a:spLocks noGrp="1"/>
          </p:cNvSpPr>
          <p:nvPr>
            <p:ph type="sldNum" sz="quarter" idx="12"/>
          </p:nvPr>
        </p:nvSpPr>
        <p:spPr/>
        <p:txBody>
          <a:bodyPr/>
          <a:lstStyle/>
          <a:p>
            <a:fld id="{F63BD8E1-6BB0-4117-80B3-89186B8B9DB2}" type="slidenum">
              <a:rPr lang="en-US" smtClean="0"/>
              <a:t>9</a:t>
            </a:fld>
            <a:endParaRPr lang="en-US" dirty="0"/>
          </a:p>
        </p:txBody>
      </p:sp>
      <p:pic>
        <p:nvPicPr>
          <p:cNvPr id="5122" name="Picture 2" descr="Security Orchestration, Automation, and Response (SOAR) - Cybra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9101" y="3725839"/>
            <a:ext cx="6438900" cy="50409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396789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CCB3E68F-E56D-45C3-9301-51FB3CE72DC7}" vid="{6D44E1CB-C64E-462F-960F-AC52CB531D0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C6191265F3EF9459067493ADA5C06AB" ma:contentTypeVersion="4" ma:contentTypeDescription="Create a new document." ma:contentTypeScope="" ma:versionID="c2c47a69577272b2e68a1f5f5eb3daf0">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0EF77BB-740C-4D71-854F-5511108A3C6D}">
  <ds:schemaRefs>
    <ds:schemaRef ds:uri="http://schemas.openxmlformats.org/package/2006/metadata/core-properties"/>
    <ds:schemaRef ds:uri="http://purl.org/dc/terms/"/>
    <ds:schemaRef ds:uri="http://schemas.microsoft.com/office/infopath/2007/PartnerControls"/>
    <ds:schemaRef ds:uri="http://schemas.microsoft.com/office/2006/documentManagement/types"/>
    <ds:schemaRef ds:uri="http://schemas.microsoft.com/office/2006/metadata/properties"/>
    <ds:schemaRef ds:uri="http://purl.org/dc/elements/1.1/"/>
    <ds:schemaRef ds:uri="http://www.w3.org/XML/1998/namespace"/>
    <ds:schemaRef ds:uri="http://purl.org/dc/dcmitype/"/>
  </ds:schemaRefs>
</ds:datastoreItem>
</file>

<file path=customXml/itemProps2.xml><?xml version="1.0" encoding="utf-8"?>
<ds:datastoreItem xmlns:ds="http://schemas.openxmlformats.org/officeDocument/2006/customXml" ds:itemID="{BE65E0A9-5DE7-4BF8-82A5-0C7464169CE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34367B5D-E036-4CE0-A71C-2E1F70F8E5C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Template>
  <TotalTime>7150</TotalTime>
  <Words>1547</Words>
  <Application>Microsoft Office PowerPoint</Application>
  <PresentationFormat>Custom</PresentationFormat>
  <Paragraphs>219</Paragraphs>
  <Slides>13</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 Arial</vt:lpstr>
      <vt:lpstr>Arial</vt:lpstr>
      <vt:lpstr>Calibri</vt:lpstr>
      <vt:lpstr>Franklin Gothic Book</vt:lpstr>
      <vt:lpstr>Office Theme</vt:lpstr>
      <vt:lpstr>PowerPoint Presentation</vt:lpstr>
      <vt:lpstr>Course Objectives</vt:lpstr>
      <vt:lpstr>Seven Pillars of Zero Trust</vt:lpstr>
      <vt:lpstr>PowerPoint Presentation</vt:lpstr>
      <vt:lpstr>Automation and Orchestration Pillar</vt:lpstr>
      <vt:lpstr>Automation and Orchestration Pillar</vt:lpstr>
      <vt:lpstr>Automation and Orchestration Pillar</vt:lpstr>
      <vt:lpstr>Automation and Orchestration Pillar</vt:lpstr>
      <vt:lpstr>Automation and Orchestration Pillar</vt:lpstr>
      <vt:lpstr>Automation and Orchestration Pillar</vt:lpstr>
      <vt:lpstr>Automation and Orchestration Pillar</vt:lpstr>
      <vt:lpstr>Conclusion</vt:lpstr>
      <vt:lpstr>Questions</vt:lpstr>
    </vt:vector>
  </TitlesOfParts>
  <Company>United States Army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CoE Slide Template 27 May 2019 v4</dc:title>
  <dc:creator>DoD Admin</dc:creator>
  <cp:lastModifiedBy>benjamin.koontz1@outlook.com</cp:lastModifiedBy>
  <cp:revision>146</cp:revision>
  <cp:lastPrinted>2019-01-25T17:36:58Z</cp:lastPrinted>
  <dcterms:created xsi:type="dcterms:W3CDTF">2018-10-01T19:23:43Z</dcterms:created>
  <dcterms:modified xsi:type="dcterms:W3CDTF">2023-05-09T17:59:27Z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0x010100BC6191265F3EF9459067493ADA5C06AB</vt:lpwstr>
  </property>
</Properties>
</file>