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5"/>
  </p:notesMasterIdLst>
  <p:handoutMasterIdLst>
    <p:handoutMasterId r:id="rId16"/>
  </p:handoutMasterIdLst>
  <p:sldIdLst>
    <p:sldId id="256" r:id="rId5"/>
    <p:sldId id="257" r:id="rId6"/>
    <p:sldId id="258" r:id="rId7"/>
    <p:sldId id="259" r:id="rId8"/>
    <p:sldId id="260" r:id="rId9"/>
    <p:sldId id="261" r:id="rId10"/>
    <p:sldId id="262" r:id="rId11"/>
    <p:sldId id="263" r:id="rId12"/>
    <p:sldId id="264" r:id="rId13"/>
    <p:sldId id="265" r:id="rId14"/>
  </p:sldIdLst>
  <p:sldSz cx="12192000" cy="9144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666633"/>
    <a:srgbClr val="9966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16" autoAdjust="0"/>
    <p:restoredTop sz="70616" autoAdjust="0"/>
  </p:normalViewPr>
  <p:slideViewPr>
    <p:cSldViewPr snapToGrid="0">
      <p:cViewPr varScale="1">
        <p:scale>
          <a:sx n="61" d="100"/>
          <a:sy n="61" d="100"/>
        </p:scale>
        <p:origin x="3858" y="84"/>
      </p:cViewPr>
      <p:guideLst/>
    </p:cSldViewPr>
  </p:slideViewPr>
  <p:notesTextViewPr>
    <p:cViewPr>
      <p:scale>
        <a:sx n="3" d="2"/>
        <a:sy n="3" d="2"/>
      </p:scale>
      <p:origin x="0" y="0"/>
    </p:cViewPr>
  </p:notesTextViewPr>
  <p:notesViewPr>
    <p:cSldViewPr snapToGrid="0">
      <p:cViewPr varScale="1">
        <p:scale>
          <a:sx n="86" d="100"/>
          <a:sy n="86" d="100"/>
        </p:scale>
        <p:origin x="382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2AFCF2E-B99C-4301-A787-CD6EC50F0F6D}" type="datetimeFigureOut">
              <a:rPr lang="en-US" smtClean="0"/>
              <a:t>5/9/2023</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4F5280A-D5E8-428F-9123-48B7EDC6E662}" type="slidenum">
              <a:rPr lang="en-US" smtClean="0"/>
              <a:t>‹#›</a:t>
            </a:fld>
            <a:endParaRPr lang="en-US" dirty="0"/>
          </a:p>
        </p:txBody>
      </p:sp>
    </p:spTree>
    <p:extLst>
      <p:ext uri="{BB962C8B-B14F-4D97-AF65-F5344CB8AC3E}">
        <p14:creationId xmlns:p14="http://schemas.microsoft.com/office/powerpoint/2010/main" val="2154946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1D9C5EB-ABF6-430C-9051-7C05CA087374}" type="datetimeFigureOut">
              <a:rPr lang="en-US" smtClean="0"/>
              <a:t>5/9/2023</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0047063-B5B4-4778-8F64-5AEB405AC477}" type="slidenum">
              <a:rPr lang="en-US" smtClean="0"/>
              <a:t>‹#›</a:t>
            </a:fld>
            <a:endParaRPr lang="en-US" dirty="0"/>
          </a:p>
        </p:txBody>
      </p:sp>
    </p:spTree>
    <p:extLst>
      <p:ext uri="{BB962C8B-B14F-4D97-AF65-F5344CB8AC3E}">
        <p14:creationId xmlns:p14="http://schemas.microsoft.com/office/powerpoint/2010/main" val="1786885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my name is CW3 Ben Koontz</a:t>
            </a:r>
            <a:r>
              <a:rPr lang="en-US" baseline="0" dirty="0" smtClean="0"/>
              <a:t> and I will be covering the topic, Zero Trust, Pillar 5 Network and Environment.</a:t>
            </a:r>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1</a:t>
            </a:fld>
            <a:endParaRPr lang="en-US" dirty="0"/>
          </a:p>
        </p:txBody>
      </p:sp>
    </p:spTree>
    <p:extLst>
      <p:ext uri="{BB962C8B-B14F-4D97-AF65-F5344CB8AC3E}">
        <p14:creationId xmlns:p14="http://schemas.microsoft.com/office/powerpoint/2010/main" val="4007707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feel free to e-mail me or contact</a:t>
            </a:r>
            <a:r>
              <a:rPr lang="en-US" baseline="0" dirty="0" smtClean="0"/>
              <a:t> me on Office 365 Teams for any questions on the presentation or Zero Trust </a:t>
            </a:r>
            <a:r>
              <a:rPr lang="en-US" baseline="0" smtClean="0"/>
              <a:t>in general.</a:t>
            </a:r>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10</a:t>
            </a:fld>
            <a:endParaRPr lang="en-US" dirty="0"/>
          </a:p>
        </p:txBody>
      </p:sp>
    </p:spTree>
    <p:extLst>
      <p:ext uri="{BB962C8B-B14F-4D97-AF65-F5344CB8AC3E}">
        <p14:creationId xmlns:p14="http://schemas.microsoft.com/office/powerpoint/2010/main" val="2705468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course objectives</a:t>
            </a:r>
            <a:r>
              <a:rPr lang="en-US" baseline="0" dirty="0" smtClean="0"/>
              <a:t> are as follows:</a:t>
            </a:r>
          </a:p>
          <a:p>
            <a:endParaRPr lang="en-US" baseline="0" dirty="0" smtClean="0"/>
          </a:p>
          <a:p>
            <a:r>
              <a:rPr lang="en-US" sz="1200" dirty="0" smtClean="0"/>
              <a:t>The student will be able to understand the Network and Environment Pillar of Zero Trust </a:t>
            </a:r>
          </a:p>
          <a:p>
            <a:r>
              <a:rPr lang="en-US" sz="1200" dirty="0" smtClean="0"/>
              <a:t>The student will understand the 4 capabilities and 13 activities outlined in the Network and Environment Pillar</a:t>
            </a:r>
          </a:p>
        </p:txBody>
      </p:sp>
      <p:sp>
        <p:nvSpPr>
          <p:cNvPr id="4" name="Slide Number Placeholder 3"/>
          <p:cNvSpPr>
            <a:spLocks noGrp="1"/>
          </p:cNvSpPr>
          <p:nvPr>
            <p:ph type="sldNum" sz="quarter" idx="10"/>
          </p:nvPr>
        </p:nvSpPr>
        <p:spPr/>
        <p:txBody>
          <a:bodyPr/>
          <a:lstStyle/>
          <a:p>
            <a:fld id="{20047063-B5B4-4778-8F64-5AEB405AC477}" type="slidenum">
              <a:rPr lang="en-US" smtClean="0"/>
              <a:t>2</a:t>
            </a:fld>
            <a:endParaRPr lang="en-US" dirty="0"/>
          </a:p>
        </p:txBody>
      </p:sp>
    </p:spTree>
    <p:extLst>
      <p:ext uri="{BB962C8B-B14F-4D97-AF65-F5344CB8AC3E}">
        <p14:creationId xmlns:p14="http://schemas.microsoft.com/office/powerpoint/2010/main" val="2754721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Zero Trust seven pillars are protection pillars that work together to effectively secure the data</a:t>
            </a:r>
            <a:r>
              <a:rPr lang="en-US" baseline="0" dirty="0" smtClean="0"/>
              <a:t> pillar.  These pillars are in alignment with industry but may have different names.  </a:t>
            </a:r>
          </a:p>
          <a:p>
            <a:endParaRPr lang="en-US" baseline="0" dirty="0" smtClean="0"/>
          </a:p>
          <a:p>
            <a:r>
              <a:rPr lang="en-US" baseline="0" dirty="0" smtClean="0"/>
              <a:t>The fifth pillar is the Network and Environment pillar that consists of segmenting, isolating and controlling the environment with granular access and policy restrictions.    </a:t>
            </a:r>
          </a:p>
        </p:txBody>
      </p:sp>
      <p:sp>
        <p:nvSpPr>
          <p:cNvPr id="4" name="Slide Number Placeholder 3"/>
          <p:cNvSpPr>
            <a:spLocks noGrp="1"/>
          </p:cNvSpPr>
          <p:nvPr>
            <p:ph type="sldNum" sz="quarter" idx="10"/>
          </p:nvPr>
        </p:nvSpPr>
        <p:spPr/>
        <p:txBody>
          <a:bodyPr/>
          <a:lstStyle/>
          <a:p>
            <a:fld id="{20047063-B5B4-4778-8F64-5AEB405AC477}" type="slidenum">
              <a:rPr lang="en-US" smtClean="0"/>
              <a:t>3</a:t>
            </a:fld>
            <a:endParaRPr lang="en-US" dirty="0"/>
          </a:p>
        </p:txBody>
      </p:sp>
    </p:spTree>
    <p:extLst>
      <p:ext uri="{BB962C8B-B14F-4D97-AF65-F5344CB8AC3E}">
        <p14:creationId xmlns:p14="http://schemas.microsoft.com/office/powerpoint/2010/main" val="1941776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sz="900" dirty="0" smtClean="0"/>
              <a:t>The network and environment pillar</a:t>
            </a:r>
            <a:r>
              <a:rPr lang="en-US" sz="900" baseline="0" dirty="0" smtClean="0"/>
              <a:t> has a primary focus of engineering the network in a manner to support zero trust and to enable micro and macro segmentation.</a:t>
            </a:r>
          </a:p>
          <a:p>
            <a:pPr marL="0" indent="0">
              <a:buNone/>
            </a:pPr>
            <a:endParaRPr lang="en-US" sz="900" baseline="0" dirty="0" smtClean="0"/>
          </a:p>
          <a:p>
            <a:pPr marL="0" indent="0">
              <a:buNone/>
            </a:pPr>
            <a:r>
              <a:rPr lang="en-US" sz="900" baseline="0" dirty="0" smtClean="0"/>
              <a:t>In our access flow, the network and environment pillar is used in conjunction with policy enforcement points in order to protect all flows within a network to prevent lateral movement and to develop strong enforcement points with dynamic policies and integrations between different zero trust pillars for added security.</a:t>
            </a:r>
            <a:endParaRPr lang="en-US" sz="900" dirty="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97353E-4C7A-4E07-93B7-EFFC9C280C7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6205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capability is data flow mapping which has two associated activities.</a:t>
            </a:r>
          </a:p>
          <a:p>
            <a:endParaRPr lang="en-US" dirty="0" smtClean="0"/>
          </a:p>
          <a:p>
            <a:r>
              <a:rPr lang="en-US" dirty="0" smtClean="0"/>
              <a:t>Define</a:t>
            </a:r>
            <a:r>
              <a:rPr lang="en-US" baseline="0" dirty="0" smtClean="0"/>
              <a:t> Granular Control Access Rules and Policies Pt1 has the following requirements: </a:t>
            </a:r>
            <a:r>
              <a:rPr lang="en-US" sz="1200" b="0" i="0" u="none" strike="noStrike" kern="1200" dirty="0" smtClean="0">
                <a:solidFill>
                  <a:schemeClr val="tx1"/>
                </a:solidFill>
                <a:effectLst/>
                <a:latin typeface="+mn-lt"/>
                <a:ea typeface="+mn-ea"/>
                <a:cs typeface="+mn-cs"/>
              </a:rPr>
              <a:t>Provide Technical Standards; Develop Concept of Operations; Identify Communities of Interest.</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Define</a:t>
            </a:r>
            <a:r>
              <a:rPr lang="en-US" baseline="0" dirty="0" smtClean="0"/>
              <a:t> Granular Control Access Rules and Policies Pt2 has the following requirements: </a:t>
            </a:r>
            <a:r>
              <a:rPr lang="nn-NO" sz="1200" b="0" i="0" u="none" strike="noStrike" kern="1200" dirty="0" smtClean="0">
                <a:solidFill>
                  <a:schemeClr val="tx1"/>
                </a:solidFill>
                <a:effectLst/>
                <a:latin typeface="+mn-lt"/>
                <a:ea typeface="+mn-ea"/>
                <a:cs typeface="+mn-cs"/>
              </a:rPr>
              <a:t>Define Data Tagging Filters for API Infrastructure.</a:t>
            </a:r>
            <a:endParaRPr lang="en-US" dirty="0" smtClean="0"/>
          </a:p>
          <a:p>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5</a:t>
            </a:fld>
            <a:endParaRPr lang="en-US" dirty="0"/>
          </a:p>
        </p:txBody>
      </p:sp>
    </p:spTree>
    <p:extLst>
      <p:ext uri="{BB962C8B-B14F-4D97-AF65-F5344CB8AC3E}">
        <p14:creationId xmlns:p14="http://schemas.microsoft.com/office/powerpoint/2010/main" val="2570039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capability</a:t>
            </a:r>
            <a:r>
              <a:rPr lang="en-US" baseline="0" dirty="0" smtClean="0"/>
              <a:t> is software defined networking and has five associated activities.</a:t>
            </a:r>
          </a:p>
          <a:p>
            <a:endParaRPr lang="en-US" baseline="0" dirty="0" smtClean="0"/>
          </a:p>
          <a:p>
            <a:r>
              <a:rPr lang="en-US" baseline="0" dirty="0" smtClean="0"/>
              <a:t>Define SDN APIs has the following requirements: </a:t>
            </a:r>
            <a:r>
              <a:rPr lang="en-US" sz="1200" b="0" i="0" u="none" strike="noStrike" kern="1200" dirty="0" smtClean="0">
                <a:solidFill>
                  <a:schemeClr val="tx1"/>
                </a:solidFill>
                <a:effectLst/>
                <a:latin typeface="+mn-lt"/>
                <a:ea typeface="+mn-ea"/>
                <a:cs typeface="+mn-cs"/>
              </a:rPr>
              <a:t>SDN APIs are standardized and implemented; APIs are functional for </a:t>
            </a:r>
            <a:r>
              <a:rPr lang="en-US" sz="1200" b="0" i="0" u="none" strike="noStrike" kern="1200" dirty="0" err="1" smtClean="0">
                <a:solidFill>
                  <a:schemeClr val="tx1"/>
                </a:solidFill>
                <a:effectLst/>
                <a:latin typeface="+mn-lt"/>
                <a:ea typeface="+mn-ea"/>
                <a:cs typeface="+mn-cs"/>
              </a:rPr>
              <a:t>AuthN</a:t>
            </a:r>
            <a:r>
              <a:rPr lang="en-US" sz="1200" b="0" i="0" u="none" strike="noStrike" kern="1200" dirty="0" smtClean="0">
                <a:solidFill>
                  <a:schemeClr val="tx1"/>
                </a:solidFill>
                <a:effectLst/>
                <a:latin typeface="+mn-lt"/>
                <a:ea typeface="+mn-ea"/>
                <a:cs typeface="+mn-cs"/>
              </a:rPr>
              <a:t> Decision Point, App Delivery Control Proxy and Segmentation Gateways.</a:t>
            </a:r>
            <a:endParaRPr lang="en-US" baseline="0" dirty="0" smtClean="0"/>
          </a:p>
          <a:p>
            <a:endParaRPr lang="en-US" baseline="0" dirty="0" smtClean="0"/>
          </a:p>
          <a:p>
            <a:r>
              <a:rPr lang="en-US" baseline="0" dirty="0" smtClean="0"/>
              <a:t>Implement SDN Programmable Infrastructure has the following requirements: </a:t>
            </a:r>
            <a:r>
              <a:rPr lang="en-US" sz="1200" b="0" i="0" u="none" strike="noStrike" kern="1200" dirty="0" smtClean="0">
                <a:solidFill>
                  <a:schemeClr val="tx1"/>
                </a:solidFill>
                <a:effectLst/>
                <a:latin typeface="+mn-lt"/>
                <a:ea typeface="+mn-ea"/>
                <a:cs typeface="+mn-cs"/>
              </a:rPr>
              <a:t>Implemented Application Delivery Control Proxy; Established SIEM Logging Activities; Implemented User Activity Monitoring (UAM); Integrated with Authentication Decision Point; Implemented Segmentation Gateways.</a:t>
            </a:r>
            <a:endParaRPr lang="en-US" baseline="0" dirty="0" smtClean="0"/>
          </a:p>
          <a:p>
            <a:endParaRPr lang="en-US" baseline="0" dirty="0" smtClean="0"/>
          </a:p>
          <a:p>
            <a:r>
              <a:rPr lang="en-US" baseline="0" dirty="0" smtClean="0"/>
              <a:t>Segment Flows into Control, Management, and Data Planes has the following requirements: </a:t>
            </a:r>
            <a:r>
              <a:rPr lang="en-US" sz="1200" b="0" i="0" u="none" strike="noStrike" kern="1200" dirty="0" smtClean="0">
                <a:solidFill>
                  <a:schemeClr val="tx1"/>
                </a:solidFill>
                <a:effectLst/>
                <a:latin typeface="+mn-lt"/>
                <a:ea typeface="+mn-ea"/>
                <a:cs typeface="+mn-cs"/>
              </a:rPr>
              <a:t>IPv6 Segmentation; Enable Automated </a:t>
            </a:r>
            <a:r>
              <a:rPr lang="en-US" sz="1200" b="0" i="0" u="none" strike="noStrike" kern="1200" dirty="0" err="1" smtClean="0">
                <a:solidFill>
                  <a:schemeClr val="tx1"/>
                </a:solidFill>
                <a:effectLst/>
                <a:latin typeface="+mn-lt"/>
                <a:ea typeface="+mn-ea"/>
                <a:cs typeface="+mn-cs"/>
              </a:rPr>
              <a:t>NetOps</a:t>
            </a:r>
            <a:r>
              <a:rPr lang="en-US" sz="1200" b="0" i="0" u="none" strike="noStrike" kern="1200" dirty="0" smtClean="0">
                <a:solidFill>
                  <a:schemeClr val="tx1"/>
                </a:solidFill>
                <a:effectLst/>
                <a:latin typeface="+mn-lt"/>
                <a:ea typeface="+mn-ea"/>
                <a:cs typeface="+mn-cs"/>
              </a:rPr>
              <a:t> Information Reporting; Ensure Configuration Control Across Enterprise; Integrated with SOAR.</a:t>
            </a:r>
            <a:endParaRPr lang="en-US" baseline="0" dirty="0" smtClean="0"/>
          </a:p>
          <a:p>
            <a:endParaRPr lang="en-US" baseline="0" dirty="0" smtClean="0"/>
          </a:p>
          <a:p>
            <a:r>
              <a:rPr lang="en-US" baseline="0" dirty="0" smtClean="0"/>
              <a:t>Network Asset Discovery and Optimization has the following requirements: </a:t>
            </a:r>
            <a:r>
              <a:rPr lang="en-US" sz="1200" b="0" i="0" u="none" strike="noStrike" kern="1200" dirty="0" smtClean="0">
                <a:solidFill>
                  <a:schemeClr val="tx1"/>
                </a:solidFill>
                <a:effectLst/>
                <a:latin typeface="+mn-lt"/>
                <a:ea typeface="+mn-ea"/>
                <a:cs typeface="+mn-cs"/>
              </a:rPr>
              <a:t>Technical Refreshment/Technology Evolution; Provide Optimization/Performance Controls.</a:t>
            </a:r>
            <a:endParaRPr lang="en-US" baseline="0" dirty="0" smtClean="0"/>
          </a:p>
          <a:p>
            <a:endParaRPr lang="en-US" baseline="0" dirty="0" smtClean="0"/>
          </a:p>
          <a:p>
            <a:r>
              <a:rPr lang="en-US" baseline="0" dirty="0" smtClean="0"/>
              <a:t>Real-Time Access Decisions has the following requirements: </a:t>
            </a:r>
            <a:r>
              <a:rPr lang="en-US" sz="1200" b="0" i="0" u="none" strike="noStrike" kern="1200" dirty="0" smtClean="0">
                <a:solidFill>
                  <a:schemeClr val="tx1"/>
                </a:solidFill>
                <a:effectLst/>
                <a:latin typeface="+mn-lt"/>
                <a:ea typeface="+mn-ea"/>
                <a:cs typeface="+mn-cs"/>
              </a:rPr>
              <a:t>Analyze SIEM Logs with Analytics Engine to Provide Real-Time Policy Access Decisions; Support Sending Captured Packets, Data/Network Flows, and other Specific Logs for Analytics; Segment End-to-End Transport Network Flows; Audit Security Policies for Consistency across Enterprise; Protect Data-in-Transit During Coalition Information Sharing.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6</a:t>
            </a:fld>
            <a:endParaRPr lang="en-US" dirty="0"/>
          </a:p>
        </p:txBody>
      </p:sp>
    </p:spTree>
    <p:extLst>
      <p:ext uri="{BB962C8B-B14F-4D97-AF65-F5344CB8AC3E}">
        <p14:creationId xmlns:p14="http://schemas.microsoft.com/office/powerpoint/2010/main" val="3434311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 capability is Macro Segmentation</a:t>
            </a:r>
            <a:r>
              <a:rPr lang="en-US" baseline="0" dirty="0" smtClean="0"/>
              <a:t> which has two associated activities.</a:t>
            </a:r>
          </a:p>
          <a:p>
            <a:endParaRPr lang="en-US" baseline="0" dirty="0" smtClean="0"/>
          </a:p>
          <a:p>
            <a:r>
              <a:rPr lang="en-US" baseline="0" dirty="0" smtClean="0"/>
              <a:t>Datacenter </a:t>
            </a:r>
            <a:r>
              <a:rPr lang="en-US" baseline="0" dirty="0" err="1" smtClean="0"/>
              <a:t>Macrosegmentation</a:t>
            </a:r>
            <a:r>
              <a:rPr lang="en-US" baseline="0" dirty="0" smtClean="0"/>
              <a:t> has the following requirements: </a:t>
            </a:r>
            <a:r>
              <a:rPr lang="en-US" sz="1200" b="0" i="0" u="none" strike="noStrike" kern="1200" dirty="0" smtClean="0">
                <a:solidFill>
                  <a:schemeClr val="tx1"/>
                </a:solidFill>
                <a:effectLst/>
                <a:latin typeface="+mn-lt"/>
                <a:ea typeface="+mn-ea"/>
                <a:cs typeface="+mn-cs"/>
              </a:rPr>
              <a:t>Log Actions to SIEM; Establish Proxy/Enforcement Checks of Device Attributes, Behavior, and other Data; Analyze Activities with Analytics Engine.</a:t>
            </a:r>
            <a:endParaRPr lang="en-US" baseline="0" dirty="0" smtClean="0"/>
          </a:p>
          <a:p>
            <a:endParaRPr lang="en-US" baseline="0" dirty="0" smtClean="0"/>
          </a:p>
          <a:p>
            <a:r>
              <a:rPr lang="en-US" baseline="0" dirty="0" smtClean="0"/>
              <a:t>(Base/Camp/Post/Station) B/C/P/S </a:t>
            </a:r>
            <a:r>
              <a:rPr lang="en-US" baseline="0" dirty="0" err="1" smtClean="0"/>
              <a:t>Macrosegmentation</a:t>
            </a:r>
            <a:r>
              <a:rPr lang="en-US" baseline="0" dirty="0" smtClean="0"/>
              <a:t> has the following requirements: </a:t>
            </a:r>
            <a:r>
              <a:rPr lang="en-US" sz="1200" b="0" i="0" u="none" strike="noStrike" kern="1200" dirty="0" smtClean="0">
                <a:solidFill>
                  <a:schemeClr val="tx1"/>
                </a:solidFill>
                <a:effectLst/>
                <a:latin typeface="+mn-lt"/>
                <a:ea typeface="+mn-ea"/>
                <a:cs typeface="+mn-cs"/>
              </a:rPr>
              <a:t>Establish Proxy/Enforcement Checks of Device Attributes, Behavior, and other Data; Log Actions to SIEM; Analyze Activities with Analytics Engine; Leverage SOAR to Provide RT Policy Access Decisions.</a:t>
            </a:r>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7</a:t>
            </a:fld>
            <a:endParaRPr lang="en-US" dirty="0"/>
          </a:p>
        </p:txBody>
      </p:sp>
    </p:spTree>
    <p:extLst>
      <p:ext uri="{BB962C8B-B14F-4D97-AF65-F5344CB8AC3E}">
        <p14:creationId xmlns:p14="http://schemas.microsoft.com/office/powerpoint/2010/main" val="3452563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fourth and</a:t>
            </a:r>
            <a:r>
              <a:rPr lang="en-US" baseline="0" dirty="0" smtClean="0"/>
              <a:t> final capability is micro-segmentation and has four associated activities.</a:t>
            </a:r>
          </a:p>
          <a:p>
            <a:endParaRPr lang="en-US" baseline="0" dirty="0" smtClean="0"/>
          </a:p>
          <a:p>
            <a:r>
              <a:rPr lang="en-US" baseline="0" dirty="0" smtClean="0"/>
              <a:t>Implement </a:t>
            </a:r>
            <a:r>
              <a:rPr lang="en-US" baseline="0" dirty="0" err="1" smtClean="0"/>
              <a:t>Microsegmentation</a:t>
            </a:r>
            <a:r>
              <a:rPr lang="en-US" baseline="0" dirty="0" smtClean="0"/>
              <a:t> has the following requirements: </a:t>
            </a:r>
            <a:r>
              <a:rPr lang="en-US" sz="1200" b="0" i="0" u="none" strike="noStrike" kern="1200" dirty="0" smtClean="0">
                <a:solidFill>
                  <a:schemeClr val="tx1"/>
                </a:solidFill>
                <a:effectLst/>
                <a:latin typeface="+mn-lt"/>
                <a:ea typeface="+mn-ea"/>
                <a:cs typeface="+mn-cs"/>
              </a:rPr>
              <a:t>Accept Automated Policy Changes; Implement API Decision Points; Implement NGF/Micro FW/Endpoint Agent in Virtual Hosting Environment.</a:t>
            </a:r>
            <a:endParaRPr lang="en-US" baseline="0" dirty="0" smtClean="0"/>
          </a:p>
          <a:p>
            <a:endParaRPr lang="en-US" baseline="0" dirty="0" smtClean="0"/>
          </a:p>
          <a:p>
            <a:r>
              <a:rPr lang="en-US" baseline="0" dirty="0" smtClean="0"/>
              <a:t>Application and Device </a:t>
            </a:r>
            <a:r>
              <a:rPr lang="en-US" baseline="0" dirty="0" err="1" smtClean="0"/>
              <a:t>Microsegmentation</a:t>
            </a:r>
            <a:r>
              <a:rPr lang="en-US" baseline="0" dirty="0" smtClean="0"/>
              <a:t> has the following requirements: </a:t>
            </a:r>
            <a:r>
              <a:rPr lang="en-US" sz="1200" b="0" i="0" u="none" strike="noStrike" kern="1200" dirty="0" smtClean="0">
                <a:solidFill>
                  <a:schemeClr val="tx1"/>
                </a:solidFill>
                <a:effectLst/>
                <a:latin typeface="+mn-lt"/>
                <a:ea typeface="+mn-ea"/>
                <a:cs typeface="+mn-cs"/>
              </a:rPr>
              <a:t>Assign Role, Attribute, &amp; Condition Based Access Control to User &amp; Devices; Provide Privileged Access Management Services; Limit Access on Per Identity Basis for User &amp; Device; Create Logical Network Zones; Support Policy Control via REST API.</a:t>
            </a:r>
            <a:endParaRPr lang="en-US" baseline="0" dirty="0" smtClean="0"/>
          </a:p>
          <a:p>
            <a:endParaRPr lang="en-US" baseline="0" dirty="0" smtClean="0"/>
          </a:p>
          <a:p>
            <a:r>
              <a:rPr lang="en-US" baseline="0" dirty="0" smtClean="0"/>
              <a:t>Process </a:t>
            </a:r>
            <a:r>
              <a:rPr lang="en-US" baseline="0" dirty="0" err="1" smtClean="0"/>
              <a:t>Microsegmentation</a:t>
            </a:r>
            <a:r>
              <a:rPr lang="en-US" baseline="0" dirty="0" smtClean="0"/>
              <a:t> has the following requirements: </a:t>
            </a:r>
            <a:r>
              <a:rPr lang="en-US" sz="1200" b="0" i="0" u="none" strike="noStrike" kern="1200" dirty="0" smtClean="0">
                <a:solidFill>
                  <a:schemeClr val="tx1"/>
                </a:solidFill>
                <a:effectLst/>
                <a:latin typeface="+mn-lt"/>
                <a:ea typeface="+mn-ea"/>
                <a:cs typeface="+mn-cs"/>
              </a:rPr>
              <a:t>Segment Host-Level Processes for Security Policies; Support Real-Time Access Decisions and Policy Changes; Support Offload of Logs for Analytics and Automation; Support Dynamic Deployment of Segmentation Policy.</a:t>
            </a:r>
            <a:endParaRPr lang="en-US" baseline="0" dirty="0" smtClean="0"/>
          </a:p>
          <a:p>
            <a:endParaRPr lang="en-US" baseline="0" dirty="0" smtClean="0"/>
          </a:p>
          <a:p>
            <a:r>
              <a:rPr lang="en-US" baseline="0" dirty="0" smtClean="0"/>
              <a:t>Protect Data in Transit has the following requirements: </a:t>
            </a:r>
            <a:r>
              <a:rPr lang="en-US" sz="1200" b="0" i="0" u="none" strike="noStrike" kern="1200" dirty="0" smtClean="0">
                <a:solidFill>
                  <a:schemeClr val="tx1"/>
                </a:solidFill>
                <a:effectLst/>
                <a:latin typeface="+mn-lt"/>
                <a:ea typeface="+mn-ea"/>
                <a:cs typeface="+mn-cs"/>
              </a:rPr>
              <a:t>Protect Data In Transit During Coalition Information Sharing; Protect Data in Transit Across System High Boundaries; Integrate Data In Transit Protection Across Architecture Components.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8</a:t>
            </a:fld>
            <a:endParaRPr lang="en-US" dirty="0"/>
          </a:p>
        </p:txBody>
      </p:sp>
    </p:spTree>
    <p:extLst>
      <p:ext uri="{BB962C8B-B14F-4D97-AF65-F5344CB8AC3E}">
        <p14:creationId xmlns:p14="http://schemas.microsoft.com/office/powerpoint/2010/main" val="3593223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network and environment </a:t>
            </a:r>
            <a:r>
              <a:rPr lang="en-US" baseline="0" dirty="0" smtClean="0"/>
              <a:t>pillar is critical to achieving the core tenants and concepts of zero trust.  </a:t>
            </a:r>
          </a:p>
          <a:p>
            <a:endParaRPr lang="en-US" baseline="0" dirty="0" smtClean="0"/>
          </a:p>
          <a:p>
            <a:r>
              <a:rPr lang="en-US" baseline="0" dirty="0" smtClean="0"/>
              <a:t>The network and environment pillar focuses on the overall Zero Trust architecture and how your traffic and data flows move across the environment.  Software defined networking allows for efficient and effective transport.  Macro segmentation is your traditional perimeter defense and is still important in Zero Trust, but requires micro segmentation within the macro segmentation to be effective.  Micro segmentation ensures every traffic flow, including lateral movement traverses a policy enforcement point and is inspected and goes through zero trust policies.  Micro segmentation also applies to applications within an operating system as well as different data planes.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9</a:t>
            </a:fld>
            <a:endParaRPr lang="en-US" dirty="0"/>
          </a:p>
        </p:txBody>
      </p:sp>
    </p:spTree>
    <p:extLst>
      <p:ext uri="{BB962C8B-B14F-4D97-AF65-F5344CB8AC3E}">
        <p14:creationId xmlns:p14="http://schemas.microsoft.com/office/powerpoint/2010/main" val="31340435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12234121" cy="9144000"/>
          </a:xfrm>
          <a:prstGeom prst="rect">
            <a:avLst/>
          </a:prstGeom>
        </p:spPr>
      </p:pic>
      <p:sp>
        <p:nvSpPr>
          <p:cNvPr id="2" name="Title 1"/>
          <p:cNvSpPr>
            <a:spLocks noGrp="1"/>
          </p:cNvSpPr>
          <p:nvPr>
            <p:ph type="ctrTitle"/>
          </p:nvPr>
        </p:nvSpPr>
        <p:spPr>
          <a:xfrm>
            <a:off x="933450" y="3306234"/>
            <a:ext cx="10363200" cy="3183467"/>
          </a:xfrm>
        </p:spPr>
        <p:txBody>
          <a:bodyPr anchor="b"/>
          <a:lstStyle>
            <a:lvl1pPr algn="ctr">
              <a:defRPr sz="8000"/>
            </a:lvl1pPr>
          </a:lstStyle>
          <a:p>
            <a:r>
              <a:rPr lang="en-US" dirty="0" smtClean="0"/>
              <a:t>Click to edit Master title style</a:t>
            </a:r>
            <a:endParaRPr lang="en-US" dirty="0"/>
          </a:p>
        </p:txBody>
      </p:sp>
      <p:sp>
        <p:nvSpPr>
          <p:cNvPr id="3" name="Subtitle 2"/>
          <p:cNvSpPr>
            <a:spLocks noGrp="1"/>
          </p:cNvSpPr>
          <p:nvPr>
            <p:ph type="subTitle" idx="1"/>
          </p:nvPr>
        </p:nvSpPr>
        <p:spPr>
          <a:xfrm>
            <a:off x="1543050" y="6612468"/>
            <a:ext cx="9144000" cy="2207683"/>
          </a:xfrm>
        </p:spPr>
        <p:txBody>
          <a:bodyPr/>
          <a:lstStyle>
            <a:lvl1pPr marL="0" indent="0" algn="ctr">
              <a:buNone/>
              <a:defRPr sz="3200"/>
            </a:lvl1pPr>
            <a:lvl2pPr marL="609608" indent="0" algn="ctr">
              <a:buNone/>
              <a:defRPr sz="2667"/>
            </a:lvl2pPr>
            <a:lvl3pPr marL="1219215" indent="0" algn="ctr">
              <a:buNone/>
              <a:defRPr sz="2400"/>
            </a:lvl3pPr>
            <a:lvl4pPr marL="1828823" indent="0" algn="ctr">
              <a:buNone/>
              <a:defRPr sz="2133"/>
            </a:lvl4pPr>
            <a:lvl5pPr marL="2438430" indent="0" algn="ctr">
              <a:buNone/>
              <a:defRPr sz="2133"/>
            </a:lvl5pPr>
            <a:lvl6pPr marL="3048038" indent="0" algn="ctr">
              <a:buNone/>
              <a:defRPr sz="2133"/>
            </a:lvl6pPr>
            <a:lvl7pPr marL="3657646" indent="0" algn="ctr">
              <a:buNone/>
              <a:defRPr sz="2133"/>
            </a:lvl7pPr>
            <a:lvl8pPr marL="4267253" indent="0" algn="ctr">
              <a:buNone/>
              <a:defRPr sz="2133"/>
            </a:lvl8pPr>
            <a:lvl9pPr marL="4876861" indent="0" algn="ctr">
              <a:buNone/>
              <a:defRPr sz="2133"/>
            </a:lvl9pPr>
          </a:lstStyle>
          <a:p>
            <a:r>
              <a:rPr lang="en-US" dirty="0" smtClean="0"/>
              <a:t>Click to edit Master subtitle style</a:t>
            </a:r>
            <a:endParaRPr lang="en-US" dirty="0"/>
          </a:p>
        </p:txBody>
      </p:sp>
    </p:spTree>
    <p:extLst>
      <p:ext uri="{BB962C8B-B14F-4D97-AF65-F5344CB8AC3E}">
        <p14:creationId xmlns:p14="http://schemas.microsoft.com/office/powerpoint/2010/main" val="26160999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22861"/>
            <a:ext cx="12192289" cy="876300"/>
          </a:xfrm>
        </p:spPr>
        <p:txBody>
          <a:bodyPr>
            <a:normAutofit/>
          </a:bodyPr>
          <a:lstStyle>
            <a:lvl1pPr algn="ctr">
              <a:defRPr sz="3800" b="1"/>
            </a:lvl1pPr>
          </a:lstStyle>
          <a:p>
            <a:r>
              <a:rPr lang="en-US" smtClean="0"/>
              <a:t>Click to edit Master title style</a:t>
            </a:r>
            <a:endParaRPr lang="en-US" dirty="0"/>
          </a:p>
        </p:txBody>
      </p:sp>
      <p:sp>
        <p:nvSpPr>
          <p:cNvPr id="3" name="Content Placeholder 2"/>
          <p:cNvSpPr>
            <a:spLocks noGrp="1"/>
          </p:cNvSpPr>
          <p:nvPr>
            <p:ph idx="1"/>
          </p:nvPr>
        </p:nvSpPr>
        <p:spPr>
          <a:xfrm>
            <a:off x="330202" y="1494367"/>
            <a:ext cx="11696698"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9437659" y="8766810"/>
            <a:ext cx="2743200" cy="365760"/>
          </a:xfrm>
        </p:spPr>
        <p:txBody>
          <a:bodyPr/>
          <a:lstStyle/>
          <a:p>
            <a:fld id="{F63BD8E1-6BB0-4117-80B3-89186B8B9DB2}" type="slidenum">
              <a:rPr lang="en-US" smtClean="0"/>
              <a:t>‹#›</a:t>
            </a:fld>
            <a:endParaRPr lang="en-US" dirty="0"/>
          </a:p>
        </p:txBody>
      </p:sp>
    </p:spTree>
    <p:extLst>
      <p:ext uri="{BB962C8B-B14F-4D97-AF65-F5344CB8AC3E}">
        <p14:creationId xmlns:p14="http://schemas.microsoft.com/office/powerpoint/2010/main" val="21094898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0481"/>
            <a:ext cx="12192289" cy="901700"/>
          </a:xfrm>
        </p:spPr>
        <p:txBody>
          <a:bodyPr>
            <a:normAutofit/>
          </a:bodyPr>
          <a:lstStyle>
            <a:lvl1pPr algn="ctr">
              <a:defRPr sz="3800" b="1"/>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a:t>
            </a:fld>
            <a:endParaRPr lang="en-US" dirty="0"/>
          </a:p>
        </p:txBody>
      </p:sp>
    </p:spTree>
    <p:extLst>
      <p:ext uri="{BB962C8B-B14F-4D97-AF65-F5344CB8AC3E}">
        <p14:creationId xmlns:p14="http://schemas.microsoft.com/office/powerpoint/2010/main" val="932260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63BD8E1-6BB0-4117-80B3-89186B8B9DB2}" type="slidenum">
              <a:rPr lang="en-US" smtClean="0"/>
              <a:t>‹#›</a:t>
            </a:fld>
            <a:endParaRPr lang="en-US" dirty="0"/>
          </a:p>
        </p:txBody>
      </p:sp>
    </p:spTree>
    <p:extLst>
      <p:ext uri="{BB962C8B-B14F-4D97-AF65-F5344CB8AC3E}">
        <p14:creationId xmlns:p14="http://schemas.microsoft.com/office/powerpoint/2010/main" val="10871369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727230"/>
            <a:ext cx="12192000" cy="241779"/>
          </a:xfrm>
          <a:prstGeom prst="rect">
            <a:avLst/>
          </a:prstGeom>
          <a:gradFill flip="none" rotWithShape="1">
            <a:gsLst>
              <a:gs pos="79000">
                <a:srgbClr val="666633"/>
              </a:gs>
              <a:gs pos="96970">
                <a:schemeClr val="bg1"/>
              </a:gs>
              <a:gs pos="0">
                <a:schemeClr val="accent1">
                  <a:lumMod val="5000"/>
                  <a:lumOff val="95000"/>
                  <a:alpha val="0"/>
                </a:schemeClr>
              </a:gs>
              <a:gs pos="15000">
                <a:srgbClr val="66663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6"/>
          <a:stretch>
            <a:fillRect/>
          </a:stretch>
        </p:blipFill>
        <p:spPr>
          <a:xfrm>
            <a:off x="10981203" y="54014"/>
            <a:ext cx="1085182" cy="1103472"/>
          </a:xfrm>
          <a:prstGeom prst="rect">
            <a:avLst/>
          </a:prstGeom>
        </p:spPr>
      </p:pic>
      <p:sp>
        <p:nvSpPr>
          <p:cNvPr id="2" name="Title Placeholder 1"/>
          <p:cNvSpPr>
            <a:spLocks noGrp="1"/>
          </p:cNvSpPr>
          <p:nvPr>
            <p:ph type="title"/>
          </p:nvPr>
        </p:nvSpPr>
        <p:spPr>
          <a:xfrm>
            <a:off x="0" y="44451"/>
            <a:ext cx="12192000" cy="88852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15902" y="1595966"/>
            <a:ext cx="11747498" cy="678052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9449089" y="8657166"/>
            <a:ext cx="2743200" cy="486833"/>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cs typeface="Arial" panose="020B0604020202020204" pitchFamily="34" charset="0"/>
              </a:defRPr>
            </a:lvl1pPr>
          </a:lstStyle>
          <a:p>
            <a:fld id="{F63BD8E1-6BB0-4117-80B3-89186B8B9DB2}" type="slidenum">
              <a:rPr lang="en-US" smtClean="0"/>
              <a:pPr/>
              <a:t>‹#›</a:t>
            </a:fld>
            <a:endParaRPr lang="en-US" dirty="0"/>
          </a:p>
        </p:txBody>
      </p:sp>
      <p:pic>
        <p:nvPicPr>
          <p:cNvPr id="10" name="Picture 9" descr="154px-US_Army_logo_svg.png"/>
          <p:cNvPicPr>
            <a:picLocks noChangeAspect="1"/>
          </p:cNvPicPr>
          <p:nvPr userDrawn="1"/>
        </p:nvPicPr>
        <p:blipFill>
          <a:blip r:embed="rId7" cstate="email">
            <a:extLst>
              <a:ext uri="{BEBA8EAE-BF5A-486C-A8C5-ECC9F3942E4B}">
                <a14:imgProps xmlns:a14="http://schemas.microsoft.com/office/drawing/2010/main">
                  <a14:imgLayer r:embed="rId8">
                    <a14:imgEffect>
                      <a14:colorTemperature colorTemp="5300"/>
                    </a14:imgEffect>
                  </a14:imgLayer>
                </a14:imgProps>
              </a:ext>
              <a:ext uri="{28A0092B-C50C-407E-A947-70E740481C1C}">
                <a14:useLocalDpi xmlns:a14="http://schemas.microsoft.com/office/drawing/2010/main"/>
              </a:ext>
            </a:extLst>
          </a:blip>
          <a:stretch>
            <a:fillRect/>
          </a:stretch>
        </p:blipFill>
        <p:spPr>
          <a:xfrm>
            <a:off x="114017" y="47624"/>
            <a:ext cx="820297" cy="1097280"/>
          </a:xfrm>
          <a:prstGeom prst="rect">
            <a:avLst/>
          </a:prstGeom>
        </p:spPr>
      </p:pic>
      <p:sp>
        <p:nvSpPr>
          <p:cNvPr id="13" name="Rectangle 50"/>
          <p:cNvSpPr>
            <a:spLocks noChangeArrowheads="1"/>
          </p:cNvSpPr>
          <p:nvPr userDrawn="1"/>
        </p:nvSpPr>
        <p:spPr bwMode="auto">
          <a:xfrm>
            <a:off x="4346117" y="8949690"/>
            <a:ext cx="3509987" cy="167738"/>
          </a:xfrm>
          <a:prstGeom prst="rect">
            <a:avLst/>
          </a:prstGeom>
          <a:noFill/>
          <a:ln w="9525">
            <a:noFill/>
            <a:miter lim="800000"/>
            <a:headEnd/>
            <a:tailEnd/>
          </a:ln>
          <a:effectLst/>
        </p:spPr>
        <p:txBody>
          <a:bodyPr wrap="square" lIns="0" tIns="0" rIns="0" bIns="0">
            <a:spAutoFit/>
          </a:bodyPr>
          <a:lstStyle/>
          <a:p>
            <a:pPr algn="ctr" eaLnBrk="0" hangingPunct="0">
              <a:defRPr/>
            </a:pPr>
            <a:r>
              <a:rPr lang="en-US" sz="1090" b="1" dirty="0" smtClean="0">
                <a:solidFill>
                  <a:srgbClr val="006600"/>
                </a:solidFill>
                <a:latin typeface=" Arial"/>
                <a:cs typeface="Arial" pitchFamily="34" charset="0"/>
              </a:rPr>
              <a:t>UNCLASSIFIED</a:t>
            </a:r>
            <a:endParaRPr lang="en-US" sz="1090" b="1" dirty="0">
              <a:solidFill>
                <a:srgbClr val="006600"/>
              </a:solidFill>
              <a:latin typeface=" Arial"/>
              <a:cs typeface="Arial" pitchFamily="34" charset="0"/>
            </a:endParaRPr>
          </a:p>
        </p:txBody>
      </p:sp>
      <p:sp>
        <p:nvSpPr>
          <p:cNvPr id="15" name="TextBox 14"/>
          <p:cNvSpPr txBox="1"/>
          <p:nvPr userDrawn="1"/>
        </p:nvSpPr>
        <p:spPr>
          <a:xfrm>
            <a:off x="8387099" y="8949690"/>
            <a:ext cx="1122102" cy="167738"/>
          </a:xfrm>
          <a:prstGeom prst="rect">
            <a:avLst/>
          </a:prstGeom>
          <a:noFill/>
        </p:spPr>
        <p:txBody>
          <a:bodyPr wrap="none" lIns="0" tIns="0" rIns="0" bIns="0" rtlCol="0">
            <a:spAutoFit/>
          </a:bodyPr>
          <a:lstStyle/>
          <a:p>
            <a:r>
              <a:rPr lang="en-US" sz="1090" b="1" dirty="0" smtClean="0">
                <a:solidFill>
                  <a:prstClr val="black"/>
                </a:solidFill>
                <a:latin typeface=" Arial"/>
              </a:rPr>
              <a:t>CW3 Ben Koontz</a:t>
            </a:r>
            <a:endParaRPr lang="en-US" sz="1090" b="1" dirty="0">
              <a:solidFill>
                <a:prstClr val="black"/>
              </a:solidFill>
              <a:latin typeface=" Arial"/>
            </a:endParaRPr>
          </a:p>
        </p:txBody>
      </p:sp>
      <p:sp>
        <p:nvSpPr>
          <p:cNvPr id="16" name="TextBox 15"/>
          <p:cNvSpPr txBox="1"/>
          <p:nvPr userDrawn="1"/>
        </p:nvSpPr>
        <p:spPr>
          <a:xfrm>
            <a:off x="83814" y="8949690"/>
            <a:ext cx="1859483" cy="167738"/>
          </a:xfrm>
          <a:prstGeom prst="rect">
            <a:avLst/>
          </a:prstGeom>
          <a:noFill/>
        </p:spPr>
        <p:txBody>
          <a:bodyPr wrap="none" lIns="0" tIns="0" rIns="0" bIns="0" rtlCol="0">
            <a:spAutoFit/>
          </a:bodyPr>
          <a:lstStyle/>
          <a:p>
            <a:r>
              <a:rPr lang="en-US" sz="1090" b="1" dirty="0">
                <a:solidFill>
                  <a:prstClr val="black"/>
                </a:solidFill>
                <a:latin typeface=" Arial"/>
              </a:rPr>
              <a:t>As of:  </a:t>
            </a:r>
            <a:fld id="{05F82045-B8B4-4CD5-A030-F80DD08B975C}" type="datetime9">
              <a:rPr lang="en-US" sz="1090" b="1" smtClean="0">
                <a:solidFill>
                  <a:prstClr val="black"/>
                </a:solidFill>
                <a:latin typeface=" Arial"/>
              </a:rPr>
              <a:t>5/9/2023 1:57:09 PM</a:t>
            </a:fld>
            <a:endParaRPr lang="en-US" sz="1090" b="1" dirty="0">
              <a:solidFill>
                <a:prstClr val="black"/>
              </a:solidFill>
              <a:latin typeface=" Arial"/>
            </a:endParaRPr>
          </a:p>
        </p:txBody>
      </p:sp>
      <p:sp>
        <p:nvSpPr>
          <p:cNvPr id="17" name="Rectangle 50"/>
          <p:cNvSpPr>
            <a:spLocks noChangeArrowheads="1"/>
          </p:cNvSpPr>
          <p:nvPr userDrawn="1"/>
        </p:nvSpPr>
        <p:spPr bwMode="auto">
          <a:xfrm>
            <a:off x="4334657" y="0"/>
            <a:ext cx="3509987" cy="167738"/>
          </a:xfrm>
          <a:prstGeom prst="rect">
            <a:avLst/>
          </a:prstGeom>
          <a:noFill/>
          <a:ln w="9525">
            <a:noFill/>
            <a:miter lim="800000"/>
            <a:headEnd/>
            <a:tailEnd/>
          </a:ln>
          <a:effectLst/>
        </p:spPr>
        <p:txBody>
          <a:bodyPr wrap="square" lIns="0" tIns="0" rIns="0" bIns="0">
            <a:spAutoFit/>
          </a:bodyPr>
          <a:lstStyle/>
          <a:p>
            <a:pPr algn="ctr" eaLnBrk="0" hangingPunct="0">
              <a:defRPr/>
            </a:pPr>
            <a:r>
              <a:rPr lang="en-US" sz="1090" b="1" dirty="0" smtClean="0">
                <a:solidFill>
                  <a:srgbClr val="006600"/>
                </a:solidFill>
                <a:latin typeface=" Arial"/>
                <a:cs typeface="Arial" pitchFamily="34" charset="0"/>
              </a:rPr>
              <a:t>UNCLASSIFIED</a:t>
            </a:r>
            <a:endParaRPr lang="en-US" sz="1090" b="1" dirty="0">
              <a:solidFill>
                <a:srgbClr val="006600"/>
              </a:solidFill>
              <a:latin typeface=" Arial"/>
              <a:cs typeface="Arial" pitchFamily="34" charset="0"/>
            </a:endParaRPr>
          </a:p>
        </p:txBody>
      </p:sp>
    </p:spTree>
    <p:extLst>
      <p:ext uri="{BB962C8B-B14F-4D97-AF65-F5344CB8AC3E}">
        <p14:creationId xmlns:p14="http://schemas.microsoft.com/office/powerpoint/2010/main" val="2486457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Lst>
  <p:timing>
    <p:tnLst>
      <p:par>
        <p:cTn id="1" dur="indefinite" restart="never" nodeType="tmRoot"/>
      </p:par>
    </p:tnLst>
  </p:timing>
  <p:hf hdr="0" ftr="0"/>
  <p:txStyles>
    <p:titleStyle>
      <a:lvl1pPr algn="ctr" defTabSz="1219215"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304804" indent="-304804" algn="l" defTabSz="1219215" rtl="0" eaLnBrk="1" latinLnBrk="0" hangingPunct="1">
        <a:lnSpc>
          <a:spcPct val="90000"/>
        </a:lnSpc>
        <a:spcBef>
          <a:spcPts val="1333"/>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1pPr>
      <a:lvl2pPr marL="914411" indent="-304804" algn="l" defTabSz="1219215" rtl="0" eaLnBrk="1" latinLnBrk="0" hangingPunct="1">
        <a:lnSpc>
          <a:spcPct val="90000"/>
        </a:lnSpc>
        <a:spcBef>
          <a:spcPts val="667"/>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524019" indent="-304804" algn="l" defTabSz="1219215" rtl="0" eaLnBrk="1" latinLnBrk="0" hangingPunct="1">
        <a:lnSpc>
          <a:spcPct val="90000"/>
        </a:lnSpc>
        <a:spcBef>
          <a:spcPts val="667"/>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3pPr>
      <a:lvl4pPr marL="2133627"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743234"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3352842"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450"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2057"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665"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215" rtl="0" eaLnBrk="1" latinLnBrk="0" hangingPunct="1">
        <a:defRPr sz="2400" kern="1200">
          <a:solidFill>
            <a:schemeClr val="tx1"/>
          </a:solidFill>
          <a:latin typeface="+mn-lt"/>
          <a:ea typeface="+mn-ea"/>
          <a:cs typeface="+mn-cs"/>
        </a:defRPr>
      </a:lvl1pPr>
      <a:lvl2pPr marL="609608" algn="l" defTabSz="1219215" rtl="0" eaLnBrk="1" latinLnBrk="0" hangingPunct="1">
        <a:defRPr sz="2400" kern="1200">
          <a:solidFill>
            <a:schemeClr val="tx1"/>
          </a:solidFill>
          <a:latin typeface="+mn-lt"/>
          <a:ea typeface="+mn-ea"/>
          <a:cs typeface="+mn-cs"/>
        </a:defRPr>
      </a:lvl2pPr>
      <a:lvl3pPr marL="1219215" algn="l" defTabSz="1219215" rtl="0" eaLnBrk="1" latinLnBrk="0" hangingPunct="1">
        <a:defRPr sz="2400" kern="1200">
          <a:solidFill>
            <a:schemeClr val="tx1"/>
          </a:solidFill>
          <a:latin typeface="+mn-lt"/>
          <a:ea typeface="+mn-ea"/>
          <a:cs typeface="+mn-cs"/>
        </a:defRPr>
      </a:lvl3pPr>
      <a:lvl4pPr marL="1828823" algn="l" defTabSz="1219215" rtl="0" eaLnBrk="1" latinLnBrk="0" hangingPunct="1">
        <a:defRPr sz="2400" kern="1200">
          <a:solidFill>
            <a:schemeClr val="tx1"/>
          </a:solidFill>
          <a:latin typeface="+mn-lt"/>
          <a:ea typeface="+mn-ea"/>
          <a:cs typeface="+mn-cs"/>
        </a:defRPr>
      </a:lvl4pPr>
      <a:lvl5pPr marL="2438430" algn="l" defTabSz="1219215" rtl="0" eaLnBrk="1" latinLnBrk="0" hangingPunct="1">
        <a:defRPr sz="2400" kern="1200">
          <a:solidFill>
            <a:schemeClr val="tx1"/>
          </a:solidFill>
          <a:latin typeface="+mn-lt"/>
          <a:ea typeface="+mn-ea"/>
          <a:cs typeface="+mn-cs"/>
        </a:defRPr>
      </a:lvl5pPr>
      <a:lvl6pPr marL="3048038" algn="l" defTabSz="1219215" rtl="0" eaLnBrk="1" latinLnBrk="0" hangingPunct="1">
        <a:defRPr sz="2400" kern="1200">
          <a:solidFill>
            <a:schemeClr val="tx1"/>
          </a:solidFill>
          <a:latin typeface="+mn-lt"/>
          <a:ea typeface="+mn-ea"/>
          <a:cs typeface="+mn-cs"/>
        </a:defRPr>
      </a:lvl6pPr>
      <a:lvl7pPr marL="3657646" algn="l" defTabSz="1219215" rtl="0" eaLnBrk="1" latinLnBrk="0" hangingPunct="1">
        <a:defRPr sz="2400" kern="1200">
          <a:solidFill>
            <a:schemeClr val="tx1"/>
          </a:solidFill>
          <a:latin typeface="+mn-lt"/>
          <a:ea typeface="+mn-ea"/>
          <a:cs typeface="+mn-cs"/>
        </a:defRPr>
      </a:lvl7pPr>
      <a:lvl8pPr marL="4267253" algn="l" defTabSz="1219215" rtl="0" eaLnBrk="1" latinLnBrk="0" hangingPunct="1">
        <a:defRPr sz="2400" kern="1200">
          <a:solidFill>
            <a:schemeClr val="tx1"/>
          </a:solidFill>
          <a:latin typeface="+mn-lt"/>
          <a:ea typeface="+mn-ea"/>
          <a:cs typeface="+mn-cs"/>
        </a:defRPr>
      </a:lvl8pPr>
      <a:lvl9pPr marL="4876861" algn="l" defTabSz="121921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png"/><Relationship Id="rId11" Type="http://schemas.microsoft.com/office/2007/relationships/hdphoto" Target="../media/hdphoto3.wdp"/><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455266"/>
            <a:ext cx="12192000" cy="830997"/>
          </a:xfrm>
          <a:prstGeom prst="rect">
            <a:avLst/>
          </a:prstGeom>
          <a:gradFill flip="none" rotWithShape="1">
            <a:gsLst>
              <a:gs pos="82000">
                <a:schemeClr val="accent1">
                  <a:lumMod val="5000"/>
                  <a:lumOff val="95000"/>
                  <a:alpha val="0"/>
                </a:schemeClr>
              </a:gs>
              <a:gs pos="68000">
                <a:schemeClr val="bg1">
                  <a:lumMod val="95000"/>
                  <a:alpha val="14000"/>
                </a:schemeClr>
              </a:gs>
            </a:gsLst>
            <a:path path="shape">
              <a:fillToRect l="50000" t="50000" r="50000" b="50000"/>
            </a:path>
            <a:tileRect/>
          </a:gradFill>
          <a:effectLst>
            <a:outerShdw blurRad="50800" dist="38100" dir="8100000" algn="tr" rotWithShape="0">
              <a:schemeClr val="bg1">
                <a:alpha val="40000"/>
              </a:schemeClr>
            </a:outerShdw>
          </a:effectLst>
        </p:spPr>
        <p:txBody>
          <a:bodyPr wrap="square" rtlCol="0" anchor="ctr">
            <a:spAutoFit/>
          </a:bodyPr>
          <a:lstStyle/>
          <a:p>
            <a:pPr algn="ctr"/>
            <a:r>
              <a:rPr lang="en-US" sz="4800" b="1" dirty="0" smtClean="0">
                <a:latin typeface=" Arial"/>
              </a:rPr>
              <a:t>Pillar 5 Network and Environment</a:t>
            </a:r>
            <a:endParaRPr lang="en-US" sz="4800" b="1" dirty="0">
              <a:latin typeface=" Arial"/>
            </a:endParaRPr>
          </a:p>
        </p:txBody>
      </p:sp>
      <p:sp>
        <p:nvSpPr>
          <p:cNvPr id="5" name="TextBox 4"/>
          <p:cNvSpPr txBox="1"/>
          <p:nvPr/>
        </p:nvSpPr>
        <p:spPr>
          <a:xfrm>
            <a:off x="0" y="7625744"/>
            <a:ext cx="12192000" cy="461665"/>
          </a:xfrm>
          <a:prstGeom prst="rect">
            <a:avLst/>
          </a:prstGeom>
          <a:noFill/>
          <a:effectLst>
            <a:outerShdw blurRad="50800" dist="38100" dir="8100000" algn="tr" rotWithShape="0">
              <a:schemeClr val="bg1">
                <a:alpha val="40000"/>
              </a:schemeClr>
            </a:outerShdw>
          </a:effectLst>
        </p:spPr>
        <p:txBody>
          <a:bodyPr wrap="square" rtlCol="0">
            <a:spAutoFit/>
          </a:bodyPr>
          <a:lstStyle/>
          <a:p>
            <a:pPr algn="ctr"/>
            <a:r>
              <a:rPr lang="en-US" sz="2400" b="1" dirty="0" smtClean="0">
                <a:effectLst>
                  <a:outerShdw blurRad="50800" dist="38100" dir="8100000" algn="tr" rotWithShape="0">
                    <a:schemeClr val="bg1">
                      <a:alpha val="40000"/>
                    </a:schemeClr>
                  </a:outerShdw>
                </a:effectLst>
                <a:latin typeface=" Arial"/>
              </a:rPr>
              <a:t>CW3 Ben Koontz</a:t>
            </a:r>
          </a:p>
        </p:txBody>
      </p:sp>
    </p:spTree>
    <p:extLst>
      <p:ext uri="{BB962C8B-B14F-4D97-AF65-F5344CB8AC3E}">
        <p14:creationId xmlns:p14="http://schemas.microsoft.com/office/powerpoint/2010/main" val="2379585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Questions</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smtClean="0"/>
              <a:t>CW3 Ben Koontz; benjamin.r.koontz2.mil@army.mil</a:t>
            </a:r>
          </a:p>
          <a:p>
            <a:endParaRPr lang="en-US" sz="3000" dirty="0" smtClean="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10</a:t>
            </a:fld>
            <a:endParaRPr lang="en-US" dirty="0"/>
          </a:p>
        </p:txBody>
      </p:sp>
    </p:spTree>
    <p:extLst>
      <p:ext uri="{BB962C8B-B14F-4D97-AF65-F5344CB8AC3E}">
        <p14:creationId xmlns:p14="http://schemas.microsoft.com/office/powerpoint/2010/main" val="3936644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Course Objectives</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smtClean="0"/>
              <a:t>The student will be able to understand the Network and Environment Pillar of Zero Trust </a:t>
            </a:r>
          </a:p>
          <a:p>
            <a:r>
              <a:rPr lang="en-US" sz="3000" dirty="0" smtClean="0"/>
              <a:t>The student will understand the 4 capabilities and 13 activities outlined in the Network and Environment Pillar</a:t>
            </a:r>
          </a:p>
          <a:p>
            <a:endParaRPr lang="en-US" sz="3000" dirty="0" smtClean="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2</a:t>
            </a:fld>
            <a:endParaRPr lang="en-US" dirty="0"/>
          </a:p>
        </p:txBody>
      </p:sp>
    </p:spTree>
    <p:extLst>
      <p:ext uri="{BB962C8B-B14F-4D97-AF65-F5344CB8AC3E}">
        <p14:creationId xmlns:p14="http://schemas.microsoft.com/office/powerpoint/2010/main" val="3932926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Seven Pillars of Zero Trust</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smtClean="0"/>
              <a:t>User</a:t>
            </a:r>
          </a:p>
          <a:p>
            <a:r>
              <a:rPr lang="en-US" sz="3000" dirty="0" smtClean="0"/>
              <a:t>Device</a:t>
            </a:r>
          </a:p>
          <a:p>
            <a:r>
              <a:rPr lang="en-US" sz="3000" dirty="0" smtClean="0"/>
              <a:t>Applications and Workload</a:t>
            </a:r>
          </a:p>
          <a:p>
            <a:r>
              <a:rPr lang="en-US" sz="3000" dirty="0" smtClean="0"/>
              <a:t>Data</a:t>
            </a:r>
          </a:p>
          <a:p>
            <a:r>
              <a:rPr lang="en-US" sz="3000" b="1" dirty="0">
                <a:solidFill>
                  <a:srgbClr val="0070C0"/>
                </a:solidFill>
              </a:rPr>
              <a:t>Network and </a:t>
            </a:r>
            <a:r>
              <a:rPr lang="en-US" sz="3000" b="1" dirty="0" smtClean="0">
                <a:solidFill>
                  <a:srgbClr val="0070C0"/>
                </a:solidFill>
              </a:rPr>
              <a:t>Environment</a:t>
            </a:r>
          </a:p>
          <a:p>
            <a:r>
              <a:rPr lang="en-US" sz="3000" dirty="0"/>
              <a:t>Automation and </a:t>
            </a:r>
            <a:r>
              <a:rPr lang="en-US" sz="3000" dirty="0" smtClean="0"/>
              <a:t>Orchestration</a:t>
            </a:r>
          </a:p>
          <a:p>
            <a:r>
              <a:rPr lang="en-US" sz="3000" dirty="0" smtClean="0"/>
              <a:t>Visibility and Analytics</a:t>
            </a:r>
          </a:p>
          <a:p>
            <a:endParaRPr lang="en-US" sz="3000" dirty="0" smtClean="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3</a:t>
            </a:fld>
            <a:endParaRPr lang="en-US" dirty="0"/>
          </a:p>
        </p:txBody>
      </p:sp>
      <p:pic>
        <p:nvPicPr>
          <p:cNvPr id="4" name="Picture 3"/>
          <p:cNvPicPr>
            <a:picLocks noChangeAspect="1"/>
          </p:cNvPicPr>
          <p:nvPr/>
        </p:nvPicPr>
        <p:blipFill>
          <a:blip r:embed="rId3"/>
          <a:stretch>
            <a:fillRect/>
          </a:stretch>
        </p:blipFill>
        <p:spPr>
          <a:xfrm>
            <a:off x="6178551" y="1494366"/>
            <a:ext cx="5058481" cy="4315427"/>
          </a:xfrm>
          <a:prstGeom prst="rect">
            <a:avLst/>
          </a:prstGeom>
        </p:spPr>
      </p:pic>
      <p:sp>
        <p:nvSpPr>
          <p:cNvPr id="6" name="TextBox 5"/>
          <p:cNvSpPr txBox="1"/>
          <p:nvPr/>
        </p:nvSpPr>
        <p:spPr>
          <a:xfrm>
            <a:off x="7058923" y="5769737"/>
            <a:ext cx="3575274" cy="369332"/>
          </a:xfrm>
          <a:prstGeom prst="rect">
            <a:avLst/>
          </a:prstGeom>
          <a:noFill/>
        </p:spPr>
        <p:txBody>
          <a:bodyPr wrap="none" rtlCol="0">
            <a:spAutoFit/>
          </a:bodyPr>
          <a:lstStyle/>
          <a:p>
            <a:r>
              <a:rPr lang="en-US" dirty="0" err="1" smtClean="0"/>
              <a:t>DoD</a:t>
            </a:r>
            <a:r>
              <a:rPr lang="en-US" dirty="0" smtClean="0"/>
              <a:t> ZT Reference Architecture v 2.0</a:t>
            </a:r>
            <a:endParaRPr lang="en-US" dirty="0"/>
          </a:p>
        </p:txBody>
      </p:sp>
      <p:sp>
        <p:nvSpPr>
          <p:cNvPr id="8" name="Hexagon 7"/>
          <p:cNvSpPr/>
          <p:nvPr/>
        </p:nvSpPr>
        <p:spPr>
          <a:xfrm>
            <a:off x="7217501" y="2528958"/>
            <a:ext cx="1238249" cy="1123121"/>
          </a:xfrm>
          <a:prstGeom prst="hexagon">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0514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3">
            <a:extLst>
              <a:ext uri="{FF2B5EF4-FFF2-40B4-BE49-F238E27FC236}">
                <a16:creationId xmlns="" xmlns:a16="http://schemas.microsoft.com/office/drawing/2014/main" id="{8DD0CEFC-421B-4A9E-9E94-79084D049753}"/>
              </a:ext>
            </a:extLst>
          </p:cNvPr>
          <p:cNvSpPr>
            <a:spLocks noGrp="1"/>
          </p:cNvSpPr>
          <p:nvPr>
            <p:ph type="sldNum" sz="quarter" idx="12"/>
          </p:nvPr>
        </p:nvSpPr>
        <p:spPr/>
        <p:txBody>
          <a:bodyPr/>
          <a:lstStyle/>
          <a:p>
            <a:fld id="{8CD5C797-E406-4197-91A7-D613A460A726}" type="slidenum">
              <a:rPr lang="en-US" smtClean="0"/>
              <a:t>4</a:t>
            </a:fld>
            <a:endParaRPr lang="en-US"/>
          </a:p>
        </p:txBody>
      </p:sp>
      <p:sp>
        <p:nvSpPr>
          <p:cNvPr id="196" name="object 21"/>
          <p:cNvSpPr txBox="1">
            <a:spLocks/>
          </p:cNvSpPr>
          <p:nvPr/>
        </p:nvSpPr>
        <p:spPr>
          <a:xfrm>
            <a:off x="1376783" y="172439"/>
            <a:ext cx="9438433" cy="540331"/>
          </a:xfrm>
          <a:prstGeom prst="rect">
            <a:avLst/>
          </a:prstGeom>
        </p:spPr>
        <p:txBody>
          <a:bodyPr vert="horz" wrap="square" lIns="0" tIns="52505" rIns="0" bIns="0" rtlCol="0" anchor="ctr">
            <a:spAutoFit/>
          </a:bodyPr>
          <a:lstStyle>
            <a:lvl1pPr>
              <a:defRPr sz="2400" b="1" i="0">
                <a:solidFill>
                  <a:schemeClr val="tx1"/>
                </a:solidFill>
                <a:latin typeface="Arial"/>
                <a:ea typeface="+mj-ea"/>
                <a:cs typeface="Arial"/>
              </a:defRPr>
            </a:lvl1pPr>
          </a:lstStyle>
          <a:p>
            <a:pPr algn="ctr" eaLnBrk="0" fontAlgn="base" hangingPunct="0">
              <a:lnSpc>
                <a:spcPts val="3807"/>
              </a:lnSpc>
              <a:spcBef>
                <a:spcPct val="0"/>
              </a:spcBef>
              <a:spcAft>
                <a:spcPct val="0"/>
              </a:spcAft>
            </a:pPr>
            <a:r>
              <a:rPr lang="en-US" sz="2800" dirty="0" smtClean="0"/>
              <a:t>Sample Zero Trust Access Flow</a:t>
            </a:r>
            <a:endParaRPr lang="en-US" b="0" i="1" kern="0" dirty="0">
              <a:solidFill>
                <a:prstClr val="black"/>
              </a:solidFill>
            </a:endParaRPr>
          </a:p>
        </p:txBody>
      </p:sp>
      <p:grpSp>
        <p:nvGrpSpPr>
          <p:cNvPr id="20" name="Group 19"/>
          <p:cNvGrpSpPr/>
          <p:nvPr/>
        </p:nvGrpSpPr>
        <p:grpSpPr>
          <a:xfrm>
            <a:off x="13576" y="1275518"/>
            <a:ext cx="12760728" cy="6148864"/>
            <a:chOff x="2841342" y="1261708"/>
            <a:chExt cx="9626787" cy="4394306"/>
          </a:xfrm>
        </p:grpSpPr>
        <p:sp>
          <p:nvSpPr>
            <p:cNvPr id="139" name="Rectangle 138">
              <a:extLst>
                <a:ext uri="{FF2B5EF4-FFF2-40B4-BE49-F238E27FC236}">
                  <a16:creationId xmlns="" xmlns:a16="http://schemas.microsoft.com/office/drawing/2014/main" id="{472CC038-2C71-4F78-8959-CB139A4F43AE}"/>
                </a:ext>
              </a:extLst>
            </p:cNvPr>
            <p:cNvSpPr/>
            <p:nvPr/>
          </p:nvSpPr>
          <p:spPr>
            <a:xfrm>
              <a:off x="2841342" y="1261708"/>
              <a:ext cx="9186235" cy="4394306"/>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a:spLocks noChangeAspect="1"/>
            </p:cNvSpPr>
            <p:nvPr/>
          </p:nvSpPr>
          <p:spPr>
            <a:xfrm>
              <a:off x="5411397" y="4869989"/>
              <a:ext cx="4543175" cy="718652"/>
            </a:xfrm>
            <a:prstGeom prst="ellipse">
              <a:avLst/>
            </a:prstGeom>
            <a:solidFill>
              <a:srgbClr val="DBDBDB">
                <a:alpha val="60000"/>
              </a:srgbClr>
            </a:solidFill>
            <a:ln w="2540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defTabSz="685800"/>
              <a:endParaRPr lang="en-US" sz="1350">
                <a:solidFill>
                  <a:prstClr val="black"/>
                </a:solidFill>
                <a:latin typeface="Calibri" panose="020F0502020204030204"/>
              </a:endParaRPr>
            </a:p>
          </p:txBody>
        </p:sp>
        <p:grpSp>
          <p:nvGrpSpPr>
            <p:cNvPr id="4" name="Group 3"/>
            <p:cNvGrpSpPr/>
            <p:nvPr/>
          </p:nvGrpSpPr>
          <p:grpSpPr>
            <a:xfrm>
              <a:off x="5354474" y="2770025"/>
              <a:ext cx="1276122" cy="274320"/>
              <a:chOff x="2174726" y="1967964"/>
              <a:chExt cx="1276122" cy="274320"/>
            </a:xfrm>
          </p:grpSpPr>
          <p:sp>
            <p:nvSpPr>
              <p:cNvPr id="16" name="TextBox 15"/>
              <p:cNvSpPr txBox="1"/>
              <p:nvPr/>
            </p:nvSpPr>
            <p:spPr>
              <a:xfrm>
                <a:off x="2288179" y="2005496"/>
                <a:ext cx="1162669"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authenticate</a:t>
                </a:r>
              </a:p>
            </p:txBody>
          </p:sp>
          <p:grpSp>
            <p:nvGrpSpPr>
              <p:cNvPr id="17" name="Group 16"/>
              <p:cNvGrpSpPr/>
              <p:nvPr/>
            </p:nvGrpSpPr>
            <p:grpSpPr>
              <a:xfrm>
                <a:off x="2174726" y="1967964"/>
                <a:ext cx="274320" cy="274320"/>
                <a:chOff x="1460321" y="4847482"/>
                <a:chExt cx="324248" cy="324248"/>
              </a:xfrm>
            </p:grpSpPr>
            <p:sp>
              <p:nvSpPr>
                <p:cNvPr id="18" name="Oval 17"/>
                <p:cNvSpPr/>
                <p:nvPr/>
              </p:nvSpPr>
              <p:spPr>
                <a:xfrm>
                  <a:off x="1460321" y="4847482"/>
                  <a:ext cx="324248" cy="32424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chemeClr val="tx1"/>
                    </a:solidFill>
                    <a:latin typeface="Calibri" panose="020F0502020204030204"/>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1939" y="4895544"/>
                  <a:ext cx="181012" cy="228125"/>
                </a:xfrm>
                <a:prstGeom prst="rect">
                  <a:avLst/>
                </a:prstGeom>
              </p:spPr>
            </p:pic>
          </p:grpSp>
        </p:grpSp>
        <p:grpSp>
          <p:nvGrpSpPr>
            <p:cNvPr id="2" name="Group 1"/>
            <p:cNvGrpSpPr/>
            <p:nvPr/>
          </p:nvGrpSpPr>
          <p:grpSpPr>
            <a:xfrm>
              <a:off x="4269762" y="3534754"/>
              <a:ext cx="411480" cy="411480"/>
              <a:chOff x="768728" y="4081382"/>
              <a:chExt cx="411480" cy="411480"/>
            </a:xfrm>
          </p:grpSpPr>
          <p:sp>
            <p:nvSpPr>
              <p:cNvPr id="28" name="Oval 27"/>
              <p:cNvSpPr/>
              <p:nvPr/>
            </p:nvSpPr>
            <p:spPr>
              <a:xfrm>
                <a:off x="768728" y="4081382"/>
                <a:ext cx="411480" cy="411480"/>
              </a:xfrm>
              <a:prstGeom prst="ellipse">
                <a:avLst/>
              </a:prstGeom>
              <a:solidFill>
                <a:srgbClr val="0070C0"/>
              </a:solidFill>
              <a:ln>
                <a:noFill/>
              </a:ln>
              <a:effectLst>
                <a:innerShdw blurRad="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400">
                  <a:solidFill>
                    <a:prstClr val="white"/>
                  </a:solidFill>
                  <a:latin typeface="Calibri" panose="020F0502020204030204"/>
                </a:endParaRPr>
              </a:p>
            </p:txBody>
          </p:sp>
          <p:pic>
            <p:nvPicPr>
              <p:cNvPr id="29" name="Picture 28">
                <a:extLst>
                  <a:ext uri="{FF2B5EF4-FFF2-40B4-BE49-F238E27FC236}">
                    <a16:creationId xmlns="" xmlns:a16="http://schemas.microsoft.com/office/drawing/2014/main" id="{A76C5A4D-6C28-CF44-ABB8-95C753258F7D}"/>
                  </a:ext>
                </a:extLst>
              </p:cNvPr>
              <p:cNvPicPr>
                <a:picLocks noChangeAspect="1"/>
              </p:cNvPicPr>
              <p:nvPr/>
            </p:nvPicPr>
            <p:blipFill>
              <a:blip r:embed="rId4"/>
              <a:stretch>
                <a:fillRect/>
              </a:stretch>
            </p:blipFill>
            <p:spPr>
              <a:xfrm>
                <a:off x="791784" y="4104038"/>
                <a:ext cx="365368" cy="366167"/>
              </a:xfrm>
              <a:prstGeom prst="rect">
                <a:avLst/>
              </a:prstGeom>
            </p:spPr>
          </p:pic>
        </p:grpSp>
        <p:grpSp>
          <p:nvGrpSpPr>
            <p:cNvPr id="6" name="Group 5"/>
            <p:cNvGrpSpPr/>
            <p:nvPr/>
          </p:nvGrpSpPr>
          <p:grpSpPr>
            <a:xfrm>
              <a:off x="6825873" y="2994235"/>
              <a:ext cx="1158125" cy="734383"/>
              <a:chOff x="3508849" y="2057400"/>
              <a:chExt cx="1158125" cy="734383"/>
            </a:xfrm>
          </p:grpSpPr>
          <p:grpSp>
            <p:nvGrpSpPr>
              <p:cNvPr id="5" name="Group 4"/>
              <p:cNvGrpSpPr/>
              <p:nvPr/>
            </p:nvGrpSpPr>
            <p:grpSpPr>
              <a:xfrm>
                <a:off x="3657600" y="2057400"/>
                <a:ext cx="698687" cy="524920"/>
                <a:chOff x="4823290" y="4731460"/>
                <a:chExt cx="698687" cy="524920"/>
              </a:xfrm>
            </p:grpSpPr>
            <p:sp>
              <p:nvSpPr>
                <p:cNvPr id="31" name="Rectangle 30"/>
                <p:cNvSpPr/>
                <p:nvPr/>
              </p:nvSpPr>
              <p:spPr>
                <a:xfrm>
                  <a:off x="5058806" y="4757772"/>
                  <a:ext cx="448129" cy="299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chemeClr val="tx1"/>
                    </a:solidFill>
                    <a:latin typeface="Calibri" panose="020F0502020204030204"/>
                  </a:endParaRPr>
                </a:p>
              </p:txBody>
            </p:sp>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6528" y="4731460"/>
                  <a:ext cx="475449" cy="443447"/>
                </a:xfrm>
                <a:prstGeom prst="rect">
                  <a:avLst/>
                </a:prstGeom>
              </p:spPr>
            </p:pic>
            <p:sp>
              <p:nvSpPr>
                <p:cNvPr id="34" name="Oval 33"/>
                <p:cNvSpPr/>
                <p:nvPr/>
              </p:nvSpPr>
              <p:spPr>
                <a:xfrm>
                  <a:off x="4823290" y="4844900"/>
                  <a:ext cx="411480" cy="411480"/>
                </a:xfrm>
                <a:prstGeom prst="ellipse">
                  <a:avLst/>
                </a:prstGeom>
                <a:solidFill>
                  <a:srgbClr val="0070C0"/>
                </a:solidFill>
                <a:ln>
                  <a:solidFill>
                    <a:schemeClr val="accent1"/>
                  </a:solidFill>
                </a:ln>
                <a:effectLst>
                  <a:innerShdw blurRad="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400">
                    <a:solidFill>
                      <a:schemeClr val="tx1"/>
                    </a:solidFill>
                    <a:latin typeface="Calibri" panose="020F0502020204030204"/>
                  </a:endParaRPr>
                </a:p>
              </p:txBody>
            </p:sp>
            <p:pic>
              <p:nvPicPr>
                <p:cNvPr id="35" name="Picture 34">
                  <a:extLst>
                    <a:ext uri="{FF2B5EF4-FFF2-40B4-BE49-F238E27FC236}">
                      <a16:creationId xmlns="" xmlns:a16="http://schemas.microsoft.com/office/drawing/2014/main" id="{A76C5A4D-6C28-CF44-ABB8-95C753258F7D}"/>
                    </a:ext>
                  </a:extLst>
                </p:cNvPr>
                <p:cNvPicPr>
                  <a:picLocks noChangeAspect="1"/>
                </p:cNvPicPr>
                <p:nvPr/>
              </p:nvPicPr>
              <p:blipFill>
                <a:blip r:embed="rId4"/>
                <a:stretch>
                  <a:fillRect/>
                </a:stretch>
              </p:blipFill>
              <p:spPr>
                <a:xfrm>
                  <a:off x="4846103" y="4875623"/>
                  <a:ext cx="365368" cy="366167"/>
                </a:xfrm>
                <a:prstGeom prst="rect">
                  <a:avLst/>
                </a:prstGeom>
              </p:spPr>
            </p:pic>
          </p:grpSp>
          <p:sp>
            <p:nvSpPr>
              <p:cNvPr id="57" name="TextBox 56"/>
              <p:cNvSpPr txBox="1"/>
              <p:nvPr/>
            </p:nvSpPr>
            <p:spPr>
              <a:xfrm>
                <a:off x="3508849" y="2560951"/>
                <a:ext cx="1158125"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[user, device]</a:t>
                </a:r>
              </a:p>
            </p:txBody>
          </p:sp>
        </p:grpSp>
        <p:cxnSp>
          <p:nvCxnSpPr>
            <p:cNvPr id="2049" name="Straight Connector 2048"/>
            <p:cNvCxnSpPr>
              <a:endCxn id="18" idx="2"/>
            </p:cNvCxnSpPr>
            <p:nvPr/>
          </p:nvCxnSpPr>
          <p:spPr>
            <a:xfrm flipV="1">
              <a:off x="4767568" y="2907185"/>
              <a:ext cx="586906" cy="518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53" name="Group 2052"/>
            <p:cNvGrpSpPr/>
            <p:nvPr/>
          </p:nvGrpSpPr>
          <p:grpSpPr>
            <a:xfrm>
              <a:off x="8438811" y="2808203"/>
              <a:ext cx="894498" cy="859069"/>
              <a:chOff x="5638799" y="1676399"/>
              <a:chExt cx="894498" cy="859069"/>
            </a:xfrm>
          </p:grpSpPr>
          <p:sp>
            <p:nvSpPr>
              <p:cNvPr id="2051" name="Rectangle 2050"/>
              <p:cNvSpPr/>
              <p:nvPr/>
            </p:nvSpPr>
            <p:spPr>
              <a:xfrm>
                <a:off x="5638800" y="1676399"/>
                <a:ext cx="894496" cy="85906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2" name="Group 2051"/>
              <p:cNvGrpSpPr/>
              <p:nvPr/>
            </p:nvGrpSpPr>
            <p:grpSpPr>
              <a:xfrm>
                <a:off x="5785634" y="1770138"/>
                <a:ext cx="600827" cy="274320"/>
                <a:chOff x="6736052" y="2681739"/>
                <a:chExt cx="600827" cy="274320"/>
              </a:xfrm>
            </p:grpSpPr>
            <p:grpSp>
              <p:nvGrpSpPr>
                <p:cNvPr id="61" name="Group 60"/>
                <p:cNvGrpSpPr/>
                <p:nvPr/>
              </p:nvGrpSpPr>
              <p:grpSpPr>
                <a:xfrm>
                  <a:off x="7062559" y="2681739"/>
                  <a:ext cx="274320" cy="274320"/>
                  <a:chOff x="1940642" y="2004664"/>
                  <a:chExt cx="365760" cy="365760"/>
                </a:xfrm>
              </p:grpSpPr>
              <p:sp>
                <p:nvSpPr>
                  <p:cNvPr id="62" name="Oval 61"/>
                  <p:cNvSpPr/>
                  <p:nvPr/>
                </p:nvSpPr>
                <p:spPr>
                  <a:xfrm>
                    <a:off x="1940642" y="2004664"/>
                    <a:ext cx="365760" cy="3657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63" name="Picture 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6416" y="2082126"/>
                    <a:ext cx="174214" cy="210835"/>
                  </a:xfrm>
                  <a:prstGeom prst="rect">
                    <a:avLst/>
                  </a:prstGeom>
                </p:spPr>
              </p:pic>
            </p:grpSp>
            <p:grpSp>
              <p:nvGrpSpPr>
                <p:cNvPr id="64" name="Group 63"/>
                <p:cNvGrpSpPr/>
                <p:nvPr/>
              </p:nvGrpSpPr>
              <p:grpSpPr>
                <a:xfrm>
                  <a:off x="6736052" y="2681739"/>
                  <a:ext cx="274320" cy="274320"/>
                  <a:chOff x="1460321" y="4847482"/>
                  <a:chExt cx="324248" cy="324248"/>
                </a:xfrm>
              </p:grpSpPr>
              <p:sp>
                <p:nvSpPr>
                  <p:cNvPr id="65" name="Oval 64"/>
                  <p:cNvSpPr/>
                  <p:nvPr/>
                </p:nvSpPr>
                <p:spPr>
                  <a:xfrm>
                    <a:off x="1460321" y="4847482"/>
                    <a:ext cx="324248" cy="32424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66" name="Pictur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1939" y="4895544"/>
                    <a:ext cx="181012" cy="228125"/>
                  </a:xfrm>
                  <a:prstGeom prst="rect">
                    <a:avLst/>
                  </a:prstGeom>
                </p:spPr>
              </p:pic>
            </p:grpSp>
          </p:grpSp>
          <p:sp>
            <p:nvSpPr>
              <p:cNvPr id="69" name="TextBox 68"/>
              <p:cNvSpPr txBox="1"/>
              <p:nvPr/>
            </p:nvSpPr>
            <p:spPr>
              <a:xfrm>
                <a:off x="5638799" y="2056685"/>
                <a:ext cx="894498" cy="412413"/>
              </a:xfrm>
              <a:prstGeom prst="rect">
                <a:avLst/>
              </a:prstGeom>
              <a:noFill/>
            </p:spPr>
            <p:txBody>
              <a:bodyPr wrap="square" rtlCol="0">
                <a:spAutoFit/>
              </a:bodyPr>
              <a:lstStyle/>
              <a:p>
                <a:pPr algn="ctr" defTabSz="685800"/>
                <a:r>
                  <a:rPr lang="en-US" sz="1050" b="1" cap="all" dirty="0">
                    <a:latin typeface="Franklin Gothic Book" panose="020B0503020102020204" pitchFamily="34" charset="0"/>
                    <a:cs typeface="Arial" panose="020B0604020202020204" pitchFamily="34" charset="0"/>
                  </a:rPr>
                  <a:t>Policy Enforcement Point</a:t>
                </a:r>
              </a:p>
            </p:txBody>
          </p:sp>
        </p:grpSp>
        <p:grpSp>
          <p:nvGrpSpPr>
            <p:cNvPr id="2055" name="Group 2054"/>
            <p:cNvGrpSpPr/>
            <p:nvPr/>
          </p:nvGrpSpPr>
          <p:grpSpPr>
            <a:xfrm>
              <a:off x="9811388" y="3373065"/>
              <a:ext cx="1348626" cy="629438"/>
              <a:chOff x="7556764" y="2545035"/>
              <a:chExt cx="1348626" cy="629438"/>
            </a:xfrm>
          </p:grpSpPr>
          <p:sp>
            <p:nvSpPr>
              <p:cNvPr id="2054" name="Rectangle 2053"/>
              <p:cNvSpPr/>
              <p:nvPr/>
            </p:nvSpPr>
            <p:spPr>
              <a:xfrm>
                <a:off x="7909129" y="2545035"/>
                <a:ext cx="643896"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8059627" y="2620579"/>
                <a:ext cx="342900" cy="342900"/>
              </a:xfrm>
              <a:prstGeom prst="rect">
                <a:avLst/>
              </a:prstGeom>
            </p:spPr>
          </p:pic>
          <p:sp>
            <p:nvSpPr>
              <p:cNvPr id="72" name="TextBox 71"/>
              <p:cNvSpPr txBox="1"/>
              <p:nvPr/>
            </p:nvSpPr>
            <p:spPr>
              <a:xfrm>
                <a:off x="7556764" y="2943641"/>
                <a:ext cx="1348626" cy="230832"/>
              </a:xfrm>
              <a:prstGeom prst="rect">
                <a:avLst/>
              </a:prstGeom>
              <a:noFill/>
            </p:spPr>
            <p:txBody>
              <a:bodyPr wrap="square" rtlCol="0">
                <a:spAutoFit/>
              </a:bodyPr>
              <a:lstStyle/>
              <a:p>
                <a:pPr algn="ctr" defTabSz="685800"/>
                <a:r>
                  <a:rPr lang="en-US" sz="900" b="1" cap="all" dirty="0">
                    <a:latin typeface="Franklin Gothic Book" panose="020B0503020102020204" pitchFamily="34" charset="0"/>
                    <a:cs typeface="Arial" panose="020B0604020202020204" pitchFamily="34" charset="0"/>
                  </a:rPr>
                  <a:t>data</a:t>
                </a:r>
              </a:p>
            </p:txBody>
          </p:sp>
        </p:grpSp>
        <p:sp>
          <p:nvSpPr>
            <p:cNvPr id="73" name="TextBox 72"/>
            <p:cNvSpPr txBox="1"/>
            <p:nvPr/>
          </p:nvSpPr>
          <p:spPr>
            <a:xfrm>
              <a:off x="4415611" y="4363065"/>
              <a:ext cx="1348626"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Logs</a:t>
              </a:r>
            </a:p>
          </p:txBody>
        </p:sp>
        <p:pic>
          <p:nvPicPr>
            <p:cNvPr id="75" name="Picture 74"/>
            <p:cNvPicPr>
              <a:picLocks noChangeAspect="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402297" y="4975436"/>
              <a:ext cx="323258" cy="363983"/>
            </a:xfrm>
            <a:prstGeom prst="rect">
              <a:avLst/>
            </a:prstGeom>
          </p:spPr>
        </p:pic>
        <p:cxnSp>
          <p:nvCxnSpPr>
            <p:cNvPr id="78" name="Straight Connector 77"/>
            <p:cNvCxnSpPr>
              <a:stCxn id="29" idx="3"/>
              <a:endCxn id="55" idx="2"/>
            </p:cNvCxnSpPr>
            <p:nvPr/>
          </p:nvCxnSpPr>
          <p:spPr>
            <a:xfrm flipV="1">
              <a:off x="4658186" y="3739669"/>
              <a:ext cx="696288" cy="8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6459147" y="3470886"/>
              <a:ext cx="560102" cy="1994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459145" y="2907185"/>
              <a:ext cx="537622" cy="2688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925996" y="3237736"/>
              <a:ext cx="3429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cxnSpLocks/>
              <a:stCxn id="193" idx="7"/>
            </p:cNvCxnSpPr>
            <p:nvPr/>
          </p:nvCxnSpPr>
          <p:spPr>
            <a:xfrm flipV="1">
              <a:off x="9660399" y="2808204"/>
              <a:ext cx="517506" cy="3373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193" idx="5"/>
              <a:endCxn id="2054" idx="1"/>
            </p:cNvCxnSpPr>
            <p:nvPr/>
          </p:nvCxnSpPr>
          <p:spPr>
            <a:xfrm>
              <a:off x="9660399" y="3357216"/>
              <a:ext cx="503354" cy="3206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10163753" y="2401280"/>
              <a:ext cx="643896"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 name="Picture 87"/>
            <p:cNvPicPr>
              <a:picLocks noChangeAspect="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10314251" y="2476824"/>
              <a:ext cx="342900" cy="342900"/>
            </a:xfrm>
            <a:prstGeom prst="rect">
              <a:avLst/>
            </a:prstGeom>
          </p:spPr>
        </p:pic>
        <p:sp>
          <p:nvSpPr>
            <p:cNvPr id="89" name="TextBox 88"/>
            <p:cNvSpPr txBox="1"/>
            <p:nvPr/>
          </p:nvSpPr>
          <p:spPr>
            <a:xfrm>
              <a:off x="9811388" y="2799886"/>
              <a:ext cx="1348626" cy="230832"/>
            </a:xfrm>
            <a:prstGeom prst="rect">
              <a:avLst/>
            </a:prstGeom>
            <a:noFill/>
          </p:spPr>
          <p:txBody>
            <a:bodyPr wrap="square" rtlCol="0">
              <a:spAutoFit/>
            </a:bodyPr>
            <a:lstStyle/>
            <a:p>
              <a:pPr algn="ctr" defTabSz="685800"/>
              <a:r>
                <a:rPr lang="en-US" sz="900" b="1" cap="all" dirty="0">
                  <a:latin typeface="Franklin Gothic Book" panose="020B0503020102020204" pitchFamily="34" charset="0"/>
                  <a:cs typeface="Arial" panose="020B0604020202020204" pitchFamily="34" charset="0"/>
                </a:rPr>
                <a:t>Services</a:t>
              </a:r>
            </a:p>
          </p:txBody>
        </p:sp>
        <p:sp>
          <p:nvSpPr>
            <p:cNvPr id="90" name="TextBox 89"/>
            <p:cNvSpPr txBox="1"/>
            <p:nvPr/>
          </p:nvSpPr>
          <p:spPr>
            <a:xfrm>
              <a:off x="5401921" y="4309442"/>
              <a:ext cx="1348626"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Logs</a:t>
              </a:r>
            </a:p>
          </p:txBody>
        </p:sp>
        <p:sp>
          <p:nvSpPr>
            <p:cNvPr id="91" name="TextBox 90"/>
            <p:cNvSpPr txBox="1"/>
            <p:nvPr/>
          </p:nvSpPr>
          <p:spPr>
            <a:xfrm>
              <a:off x="6404299" y="4367867"/>
              <a:ext cx="1348626"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Logs</a:t>
              </a:r>
            </a:p>
          </p:txBody>
        </p:sp>
        <p:sp>
          <p:nvSpPr>
            <p:cNvPr id="92" name="TextBox 91"/>
            <p:cNvSpPr txBox="1"/>
            <p:nvPr/>
          </p:nvSpPr>
          <p:spPr>
            <a:xfrm>
              <a:off x="7925996" y="4371375"/>
              <a:ext cx="1348626"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Logs</a:t>
              </a:r>
            </a:p>
          </p:txBody>
        </p:sp>
        <p:sp>
          <p:nvSpPr>
            <p:cNvPr id="93" name="TextBox 92"/>
            <p:cNvSpPr txBox="1"/>
            <p:nvPr/>
          </p:nvSpPr>
          <p:spPr>
            <a:xfrm>
              <a:off x="9229541" y="4374145"/>
              <a:ext cx="1348626"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Logs</a:t>
              </a:r>
            </a:p>
          </p:txBody>
        </p:sp>
        <p:cxnSp>
          <p:nvCxnSpPr>
            <p:cNvPr id="94" name="Straight Connector 93"/>
            <p:cNvCxnSpPr>
              <a:endCxn id="73" idx="0"/>
            </p:cNvCxnSpPr>
            <p:nvPr/>
          </p:nvCxnSpPr>
          <p:spPr>
            <a:xfrm>
              <a:off x="4618776" y="3876624"/>
              <a:ext cx="471148" cy="4864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764495" y="3118165"/>
              <a:ext cx="1170981" cy="122766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7098385" y="3867640"/>
              <a:ext cx="0" cy="38676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cxnSpLocks/>
            </p:cNvCxnSpPr>
            <p:nvPr/>
          </p:nvCxnSpPr>
          <p:spPr>
            <a:xfrm flipH="1">
              <a:off x="8631429" y="3903884"/>
              <a:ext cx="140117" cy="46749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55" idx="1"/>
            </p:cNvCxnSpPr>
            <p:nvPr/>
          </p:nvCxnSpPr>
          <p:spPr>
            <a:xfrm flipH="1">
              <a:off x="9944142" y="4098591"/>
              <a:ext cx="199980" cy="2412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6688734" y="5350135"/>
              <a:ext cx="1348626" cy="181462"/>
            </a:xfrm>
            <a:prstGeom prst="rect">
              <a:avLst/>
            </a:prstGeom>
            <a:noFill/>
          </p:spPr>
          <p:txBody>
            <a:bodyPr wrap="square" rtlCol="0">
              <a:spAutoFit/>
            </a:bodyPr>
            <a:lstStyle/>
            <a:p>
              <a:pPr algn="ctr" defTabSz="685800"/>
              <a:r>
                <a:rPr lang="en-US" sz="1050" b="1" cap="all" dirty="0" smtClean="0">
                  <a:latin typeface="Franklin Gothic Book" panose="020B0503020102020204" pitchFamily="34" charset="0"/>
                  <a:cs typeface="Arial" panose="020B0604020202020204" pitchFamily="34" charset="0"/>
                </a:rPr>
                <a:t>Visibility &amp; </a:t>
              </a:r>
              <a:r>
                <a:rPr lang="en-US" sz="1050" b="1" cap="all" dirty="0">
                  <a:latin typeface="Franklin Gothic Book" panose="020B0503020102020204" pitchFamily="34" charset="0"/>
                  <a:cs typeface="Arial" panose="020B0604020202020204" pitchFamily="34" charset="0"/>
                </a:rPr>
                <a:t>Analytics</a:t>
              </a:r>
            </a:p>
          </p:txBody>
        </p:sp>
        <p:pic>
          <p:nvPicPr>
            <p:cNvPr id="13" name="Picture 12"/>
            <p:cNvPicPr>
              <a:picLocks noChangeAspect="1"/>
            </p:cNvPicPr>
            <p:nvPr/>
          </p:nvPicPr>
          <p:blipFill>
            <a:blip r:embed="rId10" cstate="print">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tretch>
              <a:fillRect/>
            </a:stretch>
          </p:blipFill>
          <p:spPr>
            <a:xfrm>
              <a:off x="10464749" y="2516108"/>
              <a:ext cx="342900" cy="342900"/>
            </a:xfrm>
            <a:prstGeom prst="rect">
              <a:avLst/>
            </a:prstGeom>
          </p:spPr>
        </p:pic>
        <p:sp>
          <p:nvSpPr>
            <p:cNvPr id="115" name="TextBox 114"/>
            <p:cNvSpPr txBox="1"/>
            <p:nvPr/>
          </p:nvSpPr>
          <p:spPr>
            <a:xfrm>
              <a:off x="3915334" y="2330955"/>
              <a:ext cx="598249" cy="184666"/>
            </a:xfrm>
            <a:prstGeom prst="rect">
              <a:avLst/>
            </a:prstGeom>
            <a:noFill/>
          </p:spPr>
          <p:txBody>
            <a:bodyPr wrap="square" lIns="0" tIns="0" rIns="0" bIns="0" rtlCol="0">
              <a:spAutoFit/>
            </a:bodyPr>
            <a:lstStyle/>
            <a:p>
              <a:pPr defTabSz="685800"/>
              <a:r>
                <a:rPr lang="en-US" sz="1200" b="1" dirty="0">
                  <a:latin typeface="Franklin Gothic Book" panose="020B0503020102020204" pitchFamily="34" charset="0"/>
                  <a:cs typeface="Arial" panose="020B0604020202020204" pitchFamily="34" charset="0"/>
                </a:rPr>
                <a:t>Devices</a:t>
              </a:r>
            </a:p>
          </p:txBody>
        </p:sp>
        <p:sp>
          <p:nvSpPr>
            <p:cNvPr id="116" name="TextBox 115"/>
            <p:cNvSpPr txBox="1"/>
            <p:nvPr/>
          </p:nvSpPr>
          <p:spPr>
            <a:xfrm>
              <a:off x="7413139" y="2937640"/>
              <a:ext cx="1348626"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request</a:t>
              </a:r>
            </a:p>
          </p:txBody>
        </p:sp>
        <p:sp>
          <p:nvSpPr>
            <p:cNvPr id="124" name="Rounded Rectangle 123"/>
            <p:cNvSpPr/>
            <p:nvPr/>
          </p:nvSpPr>
          <p:spPr>
            <a:xfrm>
              <a:off x="7972156" y="4944102"/>
              <a:ext cx="1091433" cy="536355"/>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p:cNvSpPr txBox="1"/>
            <p:nvPr/>
          </p:nvSpPr>
          <p:spPr>
            <a:xfrm>
              <a:off x="7854049" y="4991081"/>
              <a:ext cx="1348626" cy="461903"/>
            </a:xfrm>
            <a:prstGeom prst="rect">
              <a:avLst/>
            </a:prstGeom>
            <a:noFill/>
          </p:spPr>
          <p:txBody>
            <a:bodyPr wrap="square" rtlCol="0">
              <a:spAutoFit/>
            </a:bodyPr>
            <a:lstStyle/>
            <a:p>
              <a:pPr algn="ctr" defTabSz="685800"/>
              <a:r>
                <a:rPr lang="en-US" sz="900" cap="all" dirty="0" smtClean="0">
                  <a:latin typeface="Franklin Gothic Book" panose="020B0503020102020204" pitchFamily="34" charset="0"/>
                  <a:cs typeface="Arial" panose="020B0604020202020204" pitchFamily="34" charset="0"/>
                </a:rPr>
                <a:t>SIEM</a:t>
              </a:r>
            </a:p>
            <a:p>
              <a:pPr algn="ctr" defTabSz="685800"/>
              <a:r>
                <a:rPr lang="en-US" sz="900" cap="all" dirty="0" smtClean="0">
                  <a:latin typeface="Franklin Gothic Book" panose="020B0503020102020204" pitchFamily="34" charset="0"/>
                  <a:cs typeface="Arial" panose="020B0604020202020204" pitchFamily="34" charset="0"/>
                </a:rPr>
                <a:t>Behavior analytics</a:t>
              </a:r>
            </a:p>
            <a:p>
              <a:pPr algn="ctr" defTabSz="685800"/>
              <a:r>
                <a:rPr lang="en-US" sz="900" cap="all" dirty="0" smtClean="0">
                  <a:latin typeface="Franklin Gothic Book" panose="020B0503020102020204" pitchFamily="34" charset="0"/>
                  <a:cs typeface="Arial" panose="020B0604020202020204" pitchFamily="34" charset="0"/>
                </a:rPr>
                <a:t>Threat analytics</a:t>
              </a:r>
            </a:p>
            <a:p>
              <a:pPr algn="ctr" defTabSz="685800"/>
              <a:r>
                <a:rPr lang="en-US" sz="900" cap="all" dirty="0" smtClean="0">
                  <a:latin typeface="Franklin Gothic Book" panose="020B0503020102020204" pitchFamily="34" charset="0"/>
                  <a:cs typeface="Arial" panose="020B0604020202020204" pitchFamily="34" charset="0"/>
                </a:rPr>
                <a:t>Threat intelligence</a:t>
              </a:r>
              <a:endParaRPr lang="en-US" sz="900" cap="all" dirty="0">
                <a:latin typeface="Franklin Gothic Book" panose="020B0503020102020204" pitchFamily="34" charset="0"/>
                <a:cs typeface="Arial" panose="020B0604020202020204" pitchFamily="34" charset="0"/>
              </a:endParaRPr>
            </a:p>
          </p:txBody>
        </p:sp>
        <p:sp>
          <p:nvSpPr>
            <p:cNvPr id="113" name="Rounded Rectangle 102">
              <a:extLst>
                <a:ext uri="{FF2B5EF4-FFF2-40B4-BE49-F238E27FC236}">
                  <a16:creationId xmlns="" xmlns:a16="http://schemas.microsoft.com/office/drawing/2014/main" id="{259E3616-989E-48DD-A6AC-314FA99C37FB}"/>
                </a:ext>
              </a:extLst>
            </p:cNvPr>
            <p:cNvSpPr/>
            <p:nvPr/>
          </p:nvSpPr>
          <p:spPr>
            <a:xfrm>
              <a:off x="8684914" y="3683446"/>
              <a:ext cx="975485" cy="410588"/>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Box 128">
              <a:extLst>
                <a:ext uri="{FF2B5EF4-FFF2-40B4-BE49-F238E27FC236}">
                  <a16:creationId xmlns="" xmlns:a16="http://schemas.microsoft.com/office/drawing/2014/main" id="{D8901281-04C9-44C7-88D5-62722C4B5E0F}"/>
                </a:ext>
              </a:extLst>
            </p:cNvPr>
            <p:cNvSpPr txBox="1"/>
            <p:nvPr/>
          </p:nvSpPr>
          <p:spPr>
            <a:xfrm>
              <a:off x="8605044" y="3680669"/>
              <a:ext cx="1094780" cy="362923"/>
            </a:xfrm>
            <a:prstGeom prst="rect">
              <a:avLst/>
            </a:prstGeom>
            <a:noFill/>
          </p:spPr>
          <p:txBody>
            <a:bodyPr wrap="square" rtlCol="0">
              <a:spAutoFit/>
            </a:bodyPr>
            <a:lstStyle/>
            <a:p>
              <a:pPr algn="ctr" defTabSz="685800"/>
              <a:r>
                <a:rPr lang="en-US" sz="900" cap="all" dirty="0" smtClean="0">
                  <a:latin typeface="Franklin Gothic Book" panose="020B0503020102020204" pitchFamily="34" charset="0"/>
                  <a:cs typeface="Arial" panose="020B0604020202020204" pitchFamily="34" charset="0"/>
                </a:rPr>
                <a:t>Micro Segmentation</a:t>
              </a:r>
            </a:p>
            <a:p>
              <a:pPr algn="ctr" defTabSz="685800"/>
              <a:r>
                <a:rPr lang="en-US" sz="900" cap="all" dirty="0" smtClean="0">
                  <a:latin typeface="Franklin Gothic Book" panose="020B0503020102020204" pitchFamily="34" charset="0"/>
                  <a:cs typeface="Arial" panose="020B0604020202020204" pitchFamily="34" charset="0"/>
                </a:rPr>
                <a:t>Macro Segmentation</a:t>
              </a:r>
            </a:p>
            <a:p>
              <a:pPr algn="ctr" defTabSz="685800"/>
              <a:r>
                <a:rPr lang="en-US" sz="900" cap="all" dirty="0" smtClean="0">
                  <a:latin typeface="Franklin Gothic Book" panose="020B0503020102020204" pitchFamily="34" charset="0"/>
                  <a:cs typeface="Arial" panose="020B0604020202020204" pitchFamily="34" charset="0"/>
                </a:rPr>
                <a:t>SDN</a:t>
              </a:r>
              <a:endParaRPr lang="en-US" sz="900" cap="all" dirty="0">
                <a:latin typeface="Franklin Gothic Book" panose="020B0503020102020204" pitchFamily="34" charset="0"/>
                <a:cs typeface="Arial" panose="020B0604020202020204" pitchFamily="34" charset="0"/>
              </a:endParaRPr>
            </a:p>
          </p:txBody>
        </p:sp>
        <p:grpSp>
          <p:nvGrpSpPr>
            <p:cNvPr id="153" name="Group 152">
              <a:extLst>
                <a:ext uri="{FF2B5EF4-FFF2-40B4-BE49-F238E27FC236}">
                  <a16:creationId xmlns="" xmlns:a16="http://schemas.microsoft.com/office/drawing/2014/main" id="{0A1D263F-DC47-42EF-B2D8-194E19B66E10}"/>
                </a:ext>
              </a:extLst>
            </p:cNvPr>
            <p:cNvGrpSpPr/>
            <p:nvPr/>
          </p:nvGrpSpPr>
          <p:grpSpPr>
            <a:xfrm>
              <a:off x="10144122" y="3826647"/>
              <a:ext cx="2324007" cy="502895"/>
              <a:chOff x="6958762" y="489743"/>
              <a:chExt cx="1431304" cy="502895"/>
            </a:xfrm>
          </p:grpSpPr>
          <p:sp>
            <p:nvSpPr>
              <p:cNvPr id="154" name="Rounded Rectangle 6">
                <a:extLst>
                  <a:ext uri="{FF2B5EF4-FFF2-40B4-BE49-F238E27FC236}">
                    <a16:creationId xmlns="" xmlns:a16="http://schemas.microsoft.com/office/drawing/2014/main" id="{5FB4033C-385B-4D29-8179-895778F45D16}"/>
                  </a:ext>
                </a:extLst>
              </p:cNvPr>
              <p:cNvSpPr/>
              <p:nvPr/>
            </p:nvSpPr>
            <p:spPr>
              <a:xfrm>
                <a:off x="7334130" y="489743"/>
                <a:ext cx="680568" cy="479079"/>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a:extLst>
                  <a:ext uri="{FF2B5EF4-FFF2-40B4-BE49-F238E27FC236}">
                    <a16:creationId xmlns="" xmlns:a16="http://schemas.microsoft.com/office/drawing/2014/main" id="{5A5A63D9-1A12-4E17-8586-67FE0D677A5A}"/>
                  </a:ext>
                </a:extLst>
              </p:cNvPr>
              <p:cNvSpPr txBox="1"/>
              <p:nvPr/>
            </p:nvSpPr>
            <p:spPr>
              <a:xfrm>
                <a:off x="6958762" y="530736"/>
                <a:ext cx="1431304" cy="461902"/>
              </a:xfrm>
              <a:prstGeom prst="rect">
                <a:avLst/>
              </a:prstGeom>
              <a:noFill/>
            </p:spPr>
            <p:txBody>
              <a:bodyPr wrap="square" rtlCol="0">
                <a:spAutoFit/>
              </a:bodyPr>
              <a:lstStyle/>
              <a:p>
                <a:pPr algn="ctr" defTabSz="685800"/>
                <a:r>
                  <a:rPr lang="en-US" sz="900" cap="all" dirty="0" smtClean="0">
                    <a:latin typeface="Franklin Gothic Book" panose="020B0503020102020204" pitchFamily="34" charset="0"/>
                    <a:cs typeface="Arial" panose="020B0604020202020204" pitchFamily="34" charset="0"/>
                  </a:rPr>
                  <a:t>DLP</a:t>
                </a:r>
              </a:p>
              <a:p>
                <a:pPr algn="ctr" defTabSz="685800"/>
                <a:r>
                  <a:rPr lang="en-US" sz="900" cap="all" dirty="0" smtClean="0">
                    <a:latin typeface="Franklin Gothic Book" panose="020B0503020102020204" pitchFamily="34" charset="0"/>
                    <a:cs typeface="Arial" panose="020B0604020202020204" pitchFamily="34" charset="0"/>
                  </a:rPr>
                  <a:t>DRM</a:t>
                </a:r>
              </a:p>
              <a:p>
                <a:pPr algn="ctr" defTabSz="685800"/>
                <a:r>
                  <a:rPr lang="en-US" sz="900" cap="all" dirty="0" smtClean="0">
                    <a:latin typeface="Franklin Gothic Book" panose="020B0503020102020204" pitchFamily="34" charset="0"/>
                    <a:cs typeface="Arial" panose="020B0604020202020204" pitchFamily="34" charset="0"/>
                  </a:rPr>
                  <a:t>DATA ACLs</a:t>
                </a:r>
              </a:p>
              <a:p>
                <a:pPr algn="ctr" defTabSz="685800"/>
                <a:r>
                  <a:rPr lang="en-US" sz="900" cap="all" dirty="0" smtClean="0">
                    <a:latin typeface="Franklin Gothic Book" panose="020B0503020102020204" pitchFamily="34" charset="0"/>
                    <a:cs typeface="Arial" panose="020B0604020202020204" pitchFamily="34" charset="0"/>
                  </a:rPr>
                  <a:t>Data Tags and Labels</a:t>
                </a:r>
                <a:endParaRPr lang="en-US" sz="900" cap="all" dirty="0">
                  <a:latin typeface="Franklin Gothic Book" panose="020B0503020102020204" pitchFamily="34" charset="0"/>
                  <a:cs typeface="Arial" panose="020B0604020202020204" pitchFamily="34" charset="0"/>
                </a:endParaRPr>
              </a:p>
            </p:txBody>
          </p:sp>
        </p:grpSp>
        <p:sp>
          <p:nvSpPr>
            <p:cNvPr id="138" name="Rounded Rectangle 137"/>
            <p:cNvSpPr/>
            <p:nvPr/>
          </p:nvSpPr>
          <p:spPr>
            <a:xfrm>
              <a:off x="3924929" y="4351254"/>
              <a:ext cx="976302" cy="735325"/>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MFA</a:t>
              </a:r>
            </a:p>
            <a:p>
              <a:pPr algn="ctr"/>
              <a:r>
                <a:rPr lang="en-US" sz="1100" dirty="0" smtClean="0">
                  <a:solidFill>
                    <a:schemeClr val="tx1"/>
                  </a:solidFill>
                </a:rPr>
                <a:t>PAM</a:t>
              </a:r>
            </a:p>
            <a:p>
              <a:pPr algn="ctr"/>
              <a:r>
                <a:rPr lang="en-US" sz="1100" dirty="0" smtClean="0">
                  <a:solidFill>
                    <a:schemeClr val="tx1"/>
                  </a:solidFill>
                </a:rPr>
                <a:t>ICAM</a:t>
              </a:r>
            </a:p>
            <a:p>
              <a:pPr algn="ctr"/>
              <a:r>
                <a:rPr lang="en-US" sz="1100" dirty="0" smtClean="0">
                  <a:solidFill>
                    <a:schemeClr val="tx1"/>
                  </a:solidFill>
                </a:rPr>
                <a:t>User ACLs</a:t>
              </a:r>
            </a:p>
            <a:p>
              <a:pPr algn="ctr"/>
              <a:r>
                <a:rPr lang="en-US" sz="1100" dirty="0" smtClean="0">
                  <a:solidFill>
                    <a:schemeClr val="tx1"/>
                  </a:solidFill>
                </a:rPr>
                <a:t>User Attributes</a:t>
              </a:r>
            </a:p>
          </p:txBody>
        </p:sp>
        <p:sp>
          <p:nvSpPr>
            <p:cNvPr id="167" name="TextBox 166"/>
            <p:cNvSpPr txBox="1"/>
            <p:nvPr/>
          </p:nvSpPr>
          <p:spPr>
            <a:xfrm>
              <a:off x="4238549" y="4081581"/>
              <a:ext cx="1224233" cy="184666"/>
            </a:xfrm>
            <a:prstGeom prst="rect">
              <a:avLst/>
            </a:prstGeom>
            <a:noFill/>
          </p:spPr>
          <p:txBody>
            <a:bodyPr wrap="square" lIns="0" tIns="0" rIns="0" bIns="0" rtlCol="0">
              <a:spAutoFit/>
            </a:bodyPr>
            <a:lstStyle/>
            <a:p>
              <a:pPr defTabSz="685800"/>
              <a:r>
                <a:rPr lang="en-US" sz="1200" b="1" dirty="0">
                  <a:latin typeface="Franklin Gothic Book" panose="020B0503020102020204" pitchFamily="34" charset="0"/>
                  <a:cs typeface="Arial" panose="020B0604020202020204" pitchFamily="34" charset="0"/>
                </a:rPr>
                <a:t>Users</a:t>
              </a:r>
            </a:p>
          </p:txBody>
        </p:sp>
        <p:grpSp>
          <p:nvGrpSpPr>
            <p:cNvPr id="51" name="Group 50"/>
            <p:cNvGrpSpPr/>
            <p:nvPr/>
          </p:nvGrpSpPr>
          <p:grpSpPr>
            <a:xfrm>
              <a:off x="5354474" y="3602509"/>
              <a:ext cx="1276122" cy="274320"/>
              <a:chOff x="2174726" y="1967964"/>
              <a:chExt cx="1276122" cy="274320"/>
            </a:xfrm>
          </p:grpSpPr>
          <p:grpSp>
            <p:nvGrpSpPr>
              <p:cNvPr id="54" name="Group 53"/>
              <p:cNvGrpSpPr/>
              <p:nvPr/>
            </p:nvGrpSpPr>
            <p:grpSpPr>
              <a:xfrm>
                <a:off x="2174726" y="1967964"/>
                <a:ext cx="274320" cy="274320"/>
                <a:chOff x="1460321" y="4847482"/>
                <a:chExt cx="324248" cy="324248"/>
              </a:xfrm>
            </p:grpSpPr>
            <p:sp>
              <p:nvSpPr>
                <p:cNvPr id="55" name="Oval 54"/>
                <p:cNvSpPr/>
                <p:nvPr/>
              </p:nvSpPr>
              <p:spPr>
                <a:xfrm>
                  <a:off x="1460321" y="4847482"/>
                  <a:ext cx="324248" cy="32424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chemeClr val="tx1"/>
                    </a:solidFill>
                    <a:latin typeface="Calibri" panose="020F0502020204030204"/>
                  </a:endParaRPr>
                </a:p>
              </p:txBody>
            </p:sp>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1939" y="4895544"/>
                  <a:ext cx="181012" cy="228125"/>
                </a:xfrm>
                <a:prstGeom prst="rect">
                  <a:avLst/>
                </a:prstGeom>
              </p:spPr>
            </p:pic>
          </p:grpSp>
          <p:sp>
            <p:nvSpPr>
              <p:cNvPr id="52" name="TextBox 51"/>
              <p:cNvSpPr txBox="1"/>
              <p:nvPr/>
            </p:nvSpPr>
            <p:spPr>
              <a:xfrm>
                <a:off x="2288179" y="2005496"/>
                <a:ext cx="1162669"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authenticate</a:t>
                </a:r>
              </a:p>
            </p:txBody>
          </p:sp>
        </p:grpSp>
        <p:sp>
          <p:nvSpPr>
            <p:cNvPr id="172" name="TextBox 171"/>
            <p:cNvSpPr txBox="1"/>
            <p:nvPr/>
          </p:nvSpPr>
          <p:spPr>
            <a:xfrm>
              <a:off x="8775095" y="4146733"/>
              <a:ext cx="1224233" cy="369332"/>
            </a:xfrm>
            <a:prstGeom prst="rect">
              <a:avLst/>
            </a:prstGeom>
            <a:noFill/>
          </p:spPr>
          <p:txBody>
            <a:bodyPr wrap="square" lIns="0" tIns="0" rIns="0" bIns="0" rtlCol="0">
              <a:spAutoFit/>
            </a:bodyPr>
            <a:lstStyle/>
            <a:p>
              <a:pPr defTabSz="685800"/>
              <a:r>
                <a:rPr lang="en-US" sz="1200" b="1" dirty="0">
                  <a:latin typeface="Franklin Gothic Book" panose="020B0503020102020204" pitchFamily="34" charset="0"/>
                  <a:cs typeface="Arial" panose="020B0604020202020204" pitchFamily="34" charset="0"/>
                </a:rPr>
                <a:t>Network &amp; Environment</a:t>
              </a:r>
            </a:p>
          </p:txBody>
        </p:sp>
        <p:grpSp>
          <p:nvGrpSpPr>
            <p:cNvPr id="173" name="Group 172"/>
            <p:cNvGrpSpPr/>
            <p:nvPr/>
          </p:nvGrpSpPr>
          <p:grpSpPr>
            <a:xfrm>
              <a:off x="7179702" y="1429387"/>
              <a:ext cx="534511" cy="448427"/>
              <a:chOff x="937509" y="1901027"/>
              <a:chExt cx="534511" cy="448427"/>
            </a:xfrm>
          </p:grpSpPr>
          <p:sp>
            <p:nvSpPr>
              <p:cNvPr id="174" name="Rectangle 173"/>
              <p:cNvSpPr/>
              <p:nvPr/>
            </p:nvSpPr>
            <p:spPr>
              <a:xfrm>
                <a:off x="949787" y="1927339"/>
                <a:ext cx="448129" cy="299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75" name="Picture 1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509" y="1901027"/>
                <a:ext cx="475449" cy="443447"/>
              </a:xfrm>
              <a:prstGeom prst="rect">
                <a:avLst/>
              </a:prstGeom>
            </p:spPr>
          </p:pic>
          <p:grpSp>
            <p:nvGrpSpPr>
              <p:cNvPr id="176" name="Group 175"/>
              <p:cNvGrpSpPr/>
              <p:nvPr/>
            </p:nvGrpSpPr>
            <p:grpSpPr>
              <a:xfrm>
                <a:off x="1334871" y="2148302"/>
                <a:ext cx="137149" cy="201152"/>
                <a:chOff x="9613902" y="7375170"/>
                <a:chExt cx="182865" cy="268202"/>
              </a:xfrm>
            </p:grpSpPr>
            <p:sp>
              <p:nvSpPr>
                <p:cNvPr id="177" name="Rectangle 176"/>
                <p:cNvSpPr/>
                <p:nvPr/>
              </p:nvSpPr>
              <p:spPr>
                <a:xfrm>
                  <a:off x="9638348" y="7400508"/>
                  <a:ext cx="140134" cy="19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78" name="Picture 17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13902" y="7375170"/>
                  <a:ext cx="182865" cy="268202"/>
                </a:xfrm>
                <a:prstGeom prst="rect">
                  <a:avLst/>
                </a:prstGeom>
              </p:spPr>
            </p:pic>
          </p:grpSp>
        </p:grpSp>
        <p:cxnSp>
          <p:nvCxnSpPr>
            <p:cNvPr id="179" name="Straight Connector 178"/>
            <p:cNvCxnSpPr>
              <a:cxnSpLocks/>
              <a:endCxn id="175" idx="1"/>
            </p:cNvCxnSpPr>
            <p:nvPr/>
          </p:nvCxnSpPr>
          <p:spPr>
            <a:xfrm flipV="1">
              <a:off x="4700963" y="1651111"/>
              <a:ext cx="2478739" cy="12434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stCxn id="175" idx="3"/>
              <a:endCxn id="87" idx="0"/>
            </p:cNvCxnSpPr>
            <p:nvPr/>
          </p:nvCxnSpPr>
          <p:spPr>
            <a:xfrm>
              <a:off x="7655151" y="1651111"/>
              <a:ext cx="2830550" cy="7501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Rounded Rectangle 180"/>
            <p:cNvSpPr/>
            <p:nvPr/>
          </p:nvSpPr>
          <p:spPr>
            <a:xfrm>
              <a:off x="6880723" y="1982747"/>
              <a:ext cx="1091433" cy="391288"/>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p:cNvSpPr txBox="1"/>
            <p:nvPr/>
          </p:nvSpPr>
          <p:spPr>
            <a:xfrm>
              <a:off x="6759727" y="1995185"/>
              <a:ext cx="1348626" cy="362923"/>
            </a:xfrm>
            <a:prstGeom prst="rect">
              <a:avLst/>
            </a:prstGeom>
            <a:noFill/>
          </p:spPr>
          <p:txBody>
            <a:bodyPr wrap="square" rtlCol="0">
              <a:spAutoFit/>
            </a:bodyPr>
            <a:lstStyle/>
            <a:p>
              <a:pPr algn="ctr" defTabSz="685800"/>
              <a:r>
                <a:rPr lang="en-US" sz="900" cap="all" dirty="0" smtClean="0">
                  <a:latin typeface="Franklin Gothic Book" panose="020B0503020102020204" pitchFamily="34" charset="0"/>
                  <a:cs typeface="Arial" panose="020B0604020202020204" pitchFamily="34" charset="0"/>
                </a:rPr>
                <a:t>Vulnerability Mgmt</a:t>
              </a:r>
            </a:p>
            <a:p>
              <a:pPr algn="ctr" defTabSz="685800"/>
              <a:r>
                <a:rPr lang="en-US" sz="900" cap="all" dirty="0" smtClean="0">
                  <a:latin typeface="Franklin Gothic Book" panose="020B0503020102020204" pitchFamily="34" charset="0"/>
                  <a:cs typeface="Arial" panose="020B0604020202020204" pitchFamily="34" charset="0"/>
                </a:rPr>
                <a:t>Resource Authorization</a:t>
              </a:r>
            </a:p>
            <a:p>
              <a:pPr algn="ctr" defTabSz="685800"/>
              <a:r>
                <a:rPr lang="en-US" sz="900" cap="all" dirty="0" smtClean="0">
                  <a:latin typeface="Franklin Gothic Book" panose="020B0503020102020204" pitchFamily="34" charset="0"/>
                  <a:cs typeface="Arial" panose="020B0604020202020204" pitchFamily="34" charset="0"/>
                </a:rPr>
                <a:t>DevSecops</a:t>
              </a:r>
              <a:endParaRPr lang="en-US" sz="900" cap="all" dirty="0">
                <a:latin typeface="Franklin Gothic Book" panose="020B0503020102020204" pitchFamily="34" charset="0"/>
                <a:cs typeface="Arial" panose="020B0604020202020204" pitchFamily="34" charset="0"/>
              </a:endParaRPr>
            </a:p>
          </p:txBody>
        </p:sp>
        <p:sp>
          <p:nvSpPr>
            <p:cNvPr id="187" name="TextBox 186"/>
            <p:cNvSpPr txBox="1"/>
            <p:nvPr/>
          </p:nvSpPr>
          <p:spPr>
            <a:xfrm>
              <a:off x="6866041" y="2491813"/>
              <a:ext cx="1224233" cy="131972"/>
            </a:xfrm>
            <a:prstGeom prst="rect">
              <a:avLst/>
            </a:prstGeom>
            <a:noFill/>
          </p:spPr>
          <p:txBody>
            <a:bodyPr wrap="square" lIns="0" tIns="0" rIns="0" bIns="0" rtlCol="0">
              <a:spAutoFit/>
            </a:bodyPr>
            <a:lstStyle/>
            <a:p>
              <a:pPr defTabSz="685800"/>
              <a:r>
                <a:rPr lang="en-US" sz="1200" b="1" dirty="0" smtClean="0">
                  <a:latin typeface="Franklin Gothic Book" panose="020B0503020102020204" pitchFamily="34" charset="0"/>
                  <a:cs typeface="Arial" panose="020B0604020202020204" pitchFamily="34" charset="0"/>
                </a:rPr>
                <a:t>Applications </a:t>
              </a:r>
              <a:r>
                <a:rPr lang="en-US" sz="1200" b="1" dirty="0">
                  <a:latin typeface="Franklin Gothic Book" panose="020B0503020102020204" pitchFamily="34" charset="0"/>
                  <a:cs typeface="Arial" panose="020B0604020202020204" pitchFamily="34" charset="0"/>
                </a:rPr>
                <a:t>&amp; Workload</a:t>
              </a:r>
            </a:p>
          </p:txBody>
        </p:sp>
        <p:sp>
          <p:nvSpPr>
            <p:cNvPr id="188" name="TextBox 187"/>
            <p:cNvSpPr txBox="1"/>
            <p:nvPr/>
          </p:nvSpPr>
          <p:spPr>
            <a:xfrm>
              <a:off x="7205402" y="3915009"/>
              <a:ext cx="1224233" cy="369332"/>
            </a:xfrm>
            <a:prstGeom prst="rect">
              <a:avLst/>
            </a:prstGeom>
            <a:noFill/>
          </p:spPr>
          <p:txBody>
            <a:bodyPr wrap="square" lIns="0" tIns="0" rIns="0" bIns="0" rtlCol="0">
              <a:spAutoFit/>
            </a:bodyPr>
            <a:lstStyle/>
            <a:p>
              <a:pPr defTabSz="685800"/>
              <a:r>
                <a:rPr lang="en-US" sz="1200" b="1" dirty="0">
                  <a:latin typeface="Franklin Gothic Book" panose="020B0503020102020204" pitchFamily="34" charset="0"/>
                  <a:cs typeface="Arial" panose="020B0604020202020204" pitchFamily="34" charset="0"/>
                </a:rPr>
                <a:t>Orchestration &amp; Automation</a:t>
              </a:r>
            </a:p>
          </p:txBody>
        </p:sp>
        <p:sp>
          <p:nvSpPr>
            <p:cNvPr id="189" name="Rounded Rectangle 188"/>
            <p:cNvSpPr/>
            <p:nvPr/>
          </p:nvSpPr>
          <p:spPr>
            <a:xfrm>
              <a:off x="6116602" y="3847178"/>
              <a:ext cx="955144" cy="565204"/>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p:nvPr/>
          </p:nvCxnSpPr>
          <p:spPr>
            <a:xfrm>
              <a:off x="5194734" y="4562521"/>
              <a:ext cx="467977" cy="5030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034163" y="4540274"/>
              <a:ext cx="353702" cy="4062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098385" y="4602207"/>
              <a:ext cx="0" cy="2677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92" idx="2"/>
            </p:cNvCxnSpPr>
            <p:nvPr/>
          </p:nvCxnSpPr>
          <p:spPr>
            <a:xfrm flipH="1">
              <a:off x="8539936" y="4602207"/>
              <a:ext cx="60373" cy="288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9565216" y="4639270"/>
              <a:ext cx="159208" cy="4017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7854049" y="3688931"/>
              <a:ext cx="584763" cy="11676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3652530" y="2258731"/>
              <a:ext cx="269218" cy="29935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91" name="Oval 190"/>
            <p:cNvSpPr/>
            <p:nvPr/>
          </p:nvSpPr>
          <p:spPr>
            <a:xfrm>
              <a:off x="3974125" y="4027767"/>
              <a:ext cx="269218" cy="29935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92" name="Oval 191"/>
            <p:cNvSpPr/>
            <p:nvPr/>
          </p:nvSpPr>
          <p:spPr>
            <a:xfrm>
              <a:off x="8213475" y="3270441"/>
              <a:ext cx="269218" cy="29935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93" name="Oval 192"/>
            <p:cNvSpPr/>
            <p:nvPr/>
          </p:nvSpPr>
          <p:spPr>
            <a:xfrm>
              <a:off x="9430607" y="3101699"/>
              <a:ext cx="269218" cy="29935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23" name="Oval 122"/>
            <p:cNvSpPr/>
            <p:nvPr/>
          </p:nvSpPr>
          <p:spPr>
            <a:xfrm>
              <a:off x="7598770" y="4521122"/>
              <a:ext cx="269218" cy="29935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grpSp>
          <p:nvGrpSpPr>
            <p:cNvPr id="8" name="Group 7"/>
            <p:cNvGrpSpPr/>
            <p:nvPr/>
          </p:nvGrpSpPr>
          <p:grpSpPr>
            <a:xfrm>
              <a:off x="4352825" y="2128539"/>
              <a:ext cx="1483545" cy="491675"/>
              <a:chOff x="7304752" y="489744"/>
              <a:chExt cx="464649" cy="669213"/>
            </a:xfrm>
          </p:grpSpPr>
          <p:sp>
            <p:nvSpPr>
              <p:cNvPr id="7" name="Rounded Rectangle 6"/>
              <p:cNvSpPr/>
              <p:nvPr/>
            </p:nvSpPr>
            <p:spPr>
              <a:xfrm>
                <a:off x="7334130" y="489744"/>
                <a:ext cx="408230" cy="669213"/>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86" name="TextBox 85"/>
              <p:cNvSpPr txBox="1"/>
              <p:nvPr/>
            </p:nvSpPr>
            <p:spPr>
              <a:xfrm>
                <a:off x="7304752" y="500231"/>
                <a:ext cx="464649" cy="493970"/>
              </a:xfrm>
              <a:prstGeom prst="rect">
                <a:avLst/>
              </a:prstGeom>
              <a:noFill/>
            </p:spPr>
            <p:txBody>
              <a:bodyPr wrap="square" rtlCol="0">
                <a:spAutoFit/>
              </a:bodyPr>
              <a:lstStyle/>
              <a:p>
                <a:pPr algn="ctr" defTabSz="685800"/>
                <a:r>
                  <a:rPr lang="en-US" sz="900" cap="all" dirty="0" smtClean="0">
                    <a:latin typeface="Franklin Gothic Book" panose="020B0503020102020204" pitchFamily="34" charset="0"/>
                    <a:cs typeface="Arial" panose="020B0604020202020204" pitchFamily="34" charset="0"/>
                  </a:rPr>
                  <a:t>EDR./XDR</a:t>
                </a:r>
              </a:p>
              <a:p>
                <a:pPr algn="ctr" defTabSz="685800"/>
                <a:r>
                  <a:rPr lang="en-US" sz="900" cap="all" dirty="0" smtClean="0">
                    <a:latin typeface="Franklin Gothic Book" panose="020B0503020102020204" pitchFamily="34" charset="0"/>
                    <a:cs typeface="Arial" panose="020B0604020202020204" pitchFamily="34" charset="0"/>
                  </a:rPr>
                  <a:t>Comply to connect</a:t>
                </a:r>
              </a:p>
              <a:p>
                <a:pPr algn="ctr" defTabSz="685800"/>
                <a:r>
                  <a:rPr lang="en-US" sz="900" cap="all" dirty="0" smtClean="0">
                    <a:latin typeface="Franklin Gothic Book" panose="020B0503020102020204" pitchFamily="34" charset="0"/>
                    <a:cs typeface="Arial" panose="020B0604020202020204" pitchFamily="34" charset="0"/>
                  </a:rPr>
                  <a:t>Device inventory</a:t>
                </a:r>
                <a:endParaRPr lang="en-US" sz="900" cap="all" dirty="0">
                  <a:latin typeface="Franklin Gothic Book" panose="020B0503020102020204" pitchFamily="34" charset="0"/>
                  <a:cs typeface="Arial" panose="020B0604020202020204" pitchFamily="34" charset="0"/>
                </a:endParaRPr>
              </a:p>
            </p:txBody>
          </p:sp>
        </p:grpSp>
        <p:grpSp>
          <p:nvGrpSpPr>
            <p:cNvPr id="3" name="Group 2"/>
            <p:cNvGrpSpPr/>
            <p:nvPr/>
          </p:nvGrpSpPr>
          <p:grpSpPr>
            <a:xfrm>
              <a:off x="4215306" y="2685463"/>
              <a:ext cx="534511" cy="448427"/>
              <a:chOff x="937509" y="1901027"/>
              <a:chExt cx="534511" cy="448427"/>
            </a:xfrm>
          </p:grpSpPr>
          <p:sp>
            <p:nvSpPr>
              <p:cNvPr id="22" name="Rectangle 21"/>
              <p:cNvSpPr/>
              <p:nvPr/>
            </p:nvSpPr>
            <p:spPr>
              <a:xfrm>
                <a:off x="949787" y="1927339"/>
                <a:ext cx="448129" cy="299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509" y="1901027"/>
                <a:ext cx="475449" cy="443447"/>
              </a:xfrm>
              <a:prstGeom prst="rect">
                <a:avLst/>
              </a:prstGeom>
            </p:spPr>
          </p:pic>
          <p:grpSp>
            <p:nvGrpSpPr>
              <p:cNvPr id="25" name="Group 24"/>
              <p:cNvGrpSpPr/>
              <p:nvPr/>
            </p:nvGrpSpPr>
            <p:grpSpPr>
              <a:xfrm>
                <a:off x="1334871" y="2148302"/>
                <a:ext cx="137149" cy="201152"/>
                <a:chOff x="9613902" y="7375170"/>
                <a:chExt cx="182865" cy="268202"/>
              </a:xfrm>
            </p:grpSpPr>
            <p:sp>
              <p:nvSpPr>
                <p:cNvPr id="26" name="Rectangle 25"/>
                <p:cNvSpPr/>
                <p:nvPr/>
              </p:nvSpPr>
              <p:spPr>
                <a:xfrm>
                  <a:off x="9638348" y="7400508"/>
                  <a:ext cx="140134" cy="19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27" name="Picture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13902" y="7375170"/>
                  <a:ext cx="182865" cy="268202"/>
                </a:xfrm>
                <a:prstGeom prst="rect">
                  <a:avLst/>
                </a:prstGeom>
              </p:spPr>
            </p:pic>
          </p:grpSp>
        </p:grpSp>
        <p:sp>
          <p:nvSpPr>
            <p:cNvPr id="197" name="TextBox 196"/>
            <p:cNvSpPr txBox="1"/>
            <p:nvPr/>
          </p:nvSpPr>
          <p:spPr>
            <a:xfrm>
              <a:off x="5934095" y="3865636"/>
              <a:ext cx="1348626" cy="461903"/>
            </a:xfrm>
            <a:prstGeom prst="rect">
              <a:avLst/>
            </a:prstGeom>
            <a:noFill/>
          </p:spPr>
          <p:txBody>
            <a:bodyPr wrap="square" rtlCol="0">
              <a:spAutoFit/>
            </a:bodyPr>
            <a:lstStyle/>
            <a:p>
              <a:pPr algn="ctr" defTabSz="685800"/>
              <a:r>
                <a:rPr lang="en-US" sz="900" cap="all" dirty="0" smtClean="0">
                  <a:latin typeface="Franklin Gothic Book" panose="020B0503020102020204" pitchFamily="34" charset="0"/>
                  <a:cs typeface="Arial" panose="020B0604020202020204" pitchFamily="34" charset="0"/>
                </a:rPr>
                <a:t>SOAR</a:t>
              </a:r>
            </a:p>
            <a:p>
              <a:pPr algn="ctr" defTabSz="685800"/>
              <a:r>
                <a:rPr lang="en-US" sz="900" cap="all" dirty="0" smtClean="0">
                  <a:latin typeface="Franklin Gothic Book" panose="020B0503020102020204" pitchFamily="34" charset="0"/>
                  <a:cs typeface="Arial" panose="020B0604020202020204" pitchFamily="34" charset="0"/>
                </a:rPr>
                <a:t>Machine Learning</a:t>
              </a:r>
            </a:p>
            <a:p>
              <a:pPr algn="ctr" defTabSz="685800"/>
              <a:r>
                <a:rPr lang="en-US" sz="900" cap="all" dirty="0" smtClean="0">
                  <a:latin typeface="Franklin Gothic Book" panose="020B0503020102020204" pitchFamily="34" charset="0"/>
                  <a:cs typeface="Arial" panose="020B0604020202020204" pitchFamily="34" charset="0"/>
                </a:rPr>
                <a:t>Artificial intelligence</a:t>
              </a:r>
            </a:p>
            <a:p>
              <a:pPr algn="ctr" defTabSz="685800"/>
              <a:r>
                <a:rPr lang="en-US" sz="900" cap="all" dirty="0" smtClean="0">
                  <a:latin typeface="Franklin Gothic Book" panose="020B0503020102020204" pitchFamily="34" charset="0"/>
                  <a:cs typeface="Arial" panose="020B0604020202020204" pitchFamily="34" charset="0"/>
                </a:rPr>
                <a:t>Policy Orchestration</a:t>
              </a:r>
              <a:endParaRPr lang="en-US" sz="900" cap="all" dirty="0">
                <a:latin typeface="Franklin Gothic Book" panose="020B0503020102020204" pitchFamily="34" charset="0"/>
                <a:cs typeface="Arial" panose="020B0604020202020204" pitchFamily="34" charset="0"/>
              </a:endParaRPr>
            </a:p>
          </p:txBody>
        </p:sp>
      </p:grpSp>
      <p:sp>
        <p:nvSpPr>
          <p:cNvPr id="270" name="TextBox 269"/>
          <p:cNvSpPr txBox="1"/>
          <p:nvPr/>
        </p:nvSpPr>
        <p:spPr>
          <a:xfrm>
            <a:off x="13576" y="7687063"/>
            <a:ext cx="2782855" cy="1169551"/>
          </a:xfrm>
          <a:prstGeom prst="rect">
            <a:avLst/>
          </a:prstGeom>
          <a:noFill/>
          <a:ln w="15875">
            <a:solidFill>
              <a:schemeClr val="tx1"/>
            </a:solidFill>
          </a:ln>
        </p:spPr>
        <p:txBody>
          <a:bodyPr wrap="square" rtlCol="0">
            <a:spAutoFit/>
          </a:bodyPr>
          <a:lstStyle/>
          <a:p>
            <a:pPr marL="342900" indent="-342900">
              <a:buAutoNum type="arabicParenR"/>
            </a:pPr>
            <a:r>
              <a:rPr lang="en-US" sz="1400" b="1" dirty="0">
                <a:solidFill>
                  <a:srgbClr val="7030A0"/>
                </a:solidFill>
              </a:rPr>
              <a:t>Device Authenticates</a:t>
            </a:r>
          </a:p>
          <a:p>
            <a:pPr marL="342900" indent="-342900">
              <a:buAutoNum type="arabicParenR"/>
            </a:pPr>
            <a:r>
              <a:rPr lang="en-US" sz="1400" b="1" dirty="0">
                <a:solidFill>
                  <a:srgbClr val="7030A0"/>
                </a:solidFill>
              </a:rPr>
              <a:t>User Authenticates</a:t>
            </a:r>
          </a:p>
          <a:p>
            <a:pPr marL="342900" indent="-342900">
              <a:buAutoNum type="arabicParenR"/>
            </a:pPr>
            <a:r>
              <a:rPr lang="en-US" sz="1400" b="1" dirty="0">
                <a:solidFill>
                  <a:srgbClr val="7030A0"/>
                </a:solidFill>
              </a:rPr>
              <a:t>Access Decision at PEP</a:t>
            </a:r>
          </a:p>
          <a:p>
            <a:pPr marL="342900" indent="-342900">
              <a:buAutoNum type="arabicParenR"/>
            </a:pPr>
            <a:r>
              <a:rPr lang="en-US" sz="1400" b="1" dirty="0">
                <a:solidFill>
                  <a:srgbClr val="7030A0"/>
                </a:solidFill>
              </a:rPr>
              <a:t>Access to Data and Services</a:t>
            </a:r>
          </a:p>
          <a:p>
            <a:pPr marL="342900" indent="-342900">
              <a:buAutoNum type="arabicParenR"/>
            </a:pPr>
            <a:r>
              <a:rPr lang="en-US" sz="1400" b="1" dirty="0">
                <a:solidFill>
                  <a:srgbClr val="7030A0"/>
                </a:solidFill>
              </a:rPr>
              <a:t>Security Analytics Decision</a:t>
            </a:r>
          </a:p>
        </p:txBody>
      </p:sp>
      <p:sp>
        <p:nvSpPr>
          <p:cNvPr id="21" name="5-Point Star 20"/>
          <p:cNvSpPr/>
          <p:nvPr/>
        </p:nvSpPr>
        <p:spPr>
          <a:xfrm>
            <a:off x="8190389" y="5488783"/>
            <a:ext cx="605772" cy="563054"/>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2671811"/>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Network and Environment Pillar</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200" dirty="0"/>
              <a:t>5.1 Data Flow Mapping  </a:t>
            </a:r>
            <a:endParaRPr lang="en-US" sz="3200" dirty="0" smtClean="0"/>
          </a:p>
          <a:p>
            <a:pPr lvl="1"/>
            <a:r>
              <a:rPr lang="en-US" sz="2800" dirty="0" smtClean="0"/>
              <a:t>5.1.1 Define </a:t>
            </a:r>
            <a:r>
              <a:rPr lang="en-US" sz="2800" dirty="0"/>
              <a:t>Granular Control Access Rules &amp; Policies </a:t>
            </a:r>
            <a:r>
              <a:rPr lang="en-US" sz="2800" dirty="0" smtClean="0"/>
              <a:t>Pt1 (Target)</a:t>
            </a:r>
            <a:endParaRPr lang="en-US" sz="2800" dirty="0"/>
          </a:p>
          <a:p>
            <a:pPr lvl="1"/>
            <a:r>
              <a:rPr lang="en-US" sz="2800" dirty="0" smtClean="0"/>
              <a:t>5.1.2 Define </a:t>
            </a:r>
            <a:r>
              <a:rPr lang="en-US" sz="2800" dirty="0"/>
              <a:t>Granular Control Access Rules &amp; Policies </a:t>
            </a:r>
            <a:r>
              <a:rPr lang="en-US" sz="2800" dirty="0" smtClean="0"/>
              <a:t>Pt2 (Target)</a:t>
            </a:r>
            <a:endParaRPr lang="en-US" sz="2800"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5</a:t>
            </a:fld>
            <a:endParaRPr lang="en-US" dirty="0"/>
          </a:p>
        </p:txBody>
      </p:sp>
      <p:pic>
        <p:nvPicPr>
          <p:cNvPr id="1026" name="Picture 2" descr="What is Data Flow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2" y="3316406"/>
            <a:ext cx="11696698" cy="5041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717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Network and Environment Pillar</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200" dirty="0"/>
              <a:t>5.2 Software Defined Networking (SDN)   </a:t>
            </a:r>
            <a:endParaRPr lang="en-US" sz="3200" dirty="0" smtClean="0"/>
          </a:p>
          <a:p>
            <a:pPr lvl="1"/>
            <a:r>
              <a:rPr lang="en-US" sz="2400" dirty="0" smtClean="0"/>
              <a:t>5.2.1 Define </a:t>
            </a:r>
            <a:r>
              <a:rPr lang="en-US" sz="2400" dirty="0"/>
              <a:t>SDN </a:t>
            </a:r>
            <a:r>
              <a:rPr lang="en-US" sz="2400" dirty="0" smtClean="0"/>
              <a:t>APIs (Target)</a:t>
            </a:r>
            <a:endParaRPr lang="en-US" sz="2400" dirty="0"/>
          </a:p>
          <a:p>
            <a:pPr lvl="1"/>
            <a:r>
              <a:rPr lang="en-US" sz="2400" dirty="0" smtClean="0"/>
              <a:t>5.2.2 Implement </a:t>
            </a:r>
            <a:r>
              <a:rPr lang="en-US" sz="2400" dirty="0"/>
              <a:t>SDN </a:t>
            </a:r>
            <a:r>
              <a:rPr lang="en-US" sz="2400" dirty="0" smtClean="0"/>
              <a:t>Programmable Infrastructure (Target)</a:t>
            </a:r>
            <a:endParaRPr lang="en-US" sz="2400" dirty="0"/>
          </a:p>
          <a:p>
            <a:pPr lvl="1"/>
            <a:r>
              <a:rPr lang="en-US" sz="2400" dirty="0" smtClean="0"/>
              <a:t>5.2.3 Segment </a:t>
            </a:r>
            <a:r>
              <a:rPr lang="en-US" sz="2400" dirty="0"/>
              <a:t>Flows into Control, Management, and Data </a:t>
            </a:r>
            <a:r>
              <a:rPr lang="en-US" sz="2400" dirty="0" smtClean="0"/>
              <a:t>Planes (Target)</a:t>
            </a:r>
            <a:endParaRPr lang="en-US" sz="2400" dirty="0"/>
          </a:p>
          <a:p>
            <a:pPr lvl="1"/>
            <a:r>
              <a:rPr lang="en-US" sz="2400" dirty="0" smtClean="0"/>
              <a:t>5.2.4 Network </a:t>
            </a:r>
            <a:r>
              <a:rPr lang="en-US" sz="2400" dirty="0"/>
              <a:t>Asset Discovery &amp; </a:t>
            </a:r>
            <a:r>
              <a:rPr lang="en-US" sz="2400" dirty="0" smtClean="0"/>
              <a:t>Optimization (Advanced)</a:t>
            </a:r>
            <a:endParaRPr lang="en-US" sz="2400" dirty="0"/>
          </a:p>
          <a:p>
            <a:pPr lvl="1"/>
            <a:r>
              <a:rPr lang="en-US" sz="2400" dirty="0" smtClean="0"/>
              <a:t>5.2.5 Real-Time </a:t>
            </a:r>
            <a:r>
              <a:rPr lang="en-US" sz="2400" dirty="0"/>
              <a:t>Access </a:t>
            </a:r>
            <a:r>
              <a:rPr lang="en-US" sz="2400" dirty="0" smtClean="0"/>
              <a:t>Decisions (Advanced)</a:t>
            </a:r>
            <a:endParaRPr lang="en-US" sz="2400"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6</a:t>
            </a:fld>
            <a:endParaRPr lang="en-US" dirty="0"/>
          </a:p>
        </p:txBody>
      </p:sp>
      <p:pic>
        <p:nvPicPr>
          <p:cNvPr id="2050" name="Picture 2" descr="What Is Software-Defined Networking (SDN)? Definition, Architecture, and  Applications | Spicewor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6820" y="4194215"/>
            <a:ext cx="6998646" cy="4277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780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Network and Environment Pillar</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200" dirty="0"/>
              <a:t>5.3 Macro Segmentation    </a:t>
            </a:r>
            <a:endParaRPr lang="en-US" sz="3200" dirty="0" smtClean="0"/>
          </a:p>
          <a:p>
            <a:pPr lvl="1"/>
            <a:r>
              <a:rPr lang="en-US" sz="2800" dirty="0" smtClean="0"/>
              <a:t>5.3.1 Datacenter </a:t>
            </a:r>
            <a:r>
              <a:rPr lang="en-US" sz="2800" dirty="0" err="1" smtClean="0"/>
              <a:t>Macrosegmentation</a:t>
            </a:r>
            <a:r>
              <a:rPr lang="en-US" sz="2800" dirty="0" smtClean="0"/>
              <a:t> (Target)</a:t>
            </a:r>
            <a:endParaRPr lang="en-US" sz="2800" dirty="0"/>
          </a:p>
          <a:p>
            <a:pPr lvl="1"/>
            <a:r>
              <a:rPr lang="en-US" sz="2800" dirty="0" smtClean="0"/>
              <a:t>5.3.2 B/C/P/S </a:t>
            </a:r>
            <a:r>
              <a:rPr lang="en-US" sz="2800" dirty="0" err="1" smtClean="0"/>
              <a:t>Macrosegmentation</a:t>
            </a:r>
            <a:r>
              <a:rPr lang="en-US" sz="2800" dirty="0" smtClean="0"/>
              <a:t> (Target)</a:t>
            </a:r>
            <a:endParaRPr lang="en-US" sz="2800"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7</a:t>
            </a:fld>
            <a:endParaRPr lang="en-US" dirty="0"/>
          </a:p>
        </p:txBody>
      </p:sp>
      <p:pic>
        <p:nvPicPr>
          <p:cNvPr id="4098" name="Picture 2" descr="Network Perimeter Security De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2" y="3593365"/>
            <a:ext cx="11696698" cy="454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842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Network and Environment Pillar</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200" dirty="0"/>
              <a:t>5.4 Micro Segmentation     </a:t>
            </a:r>
            <a:endParaRPr lang="en-US" sz="3200" dirty="0" smtClean="0"/>
          </a:p>
          <a:p>
            <a:pPr lvl="1"/>
            <a:r>
              <a:rPr lang="en-US" sz="2800" dirty="0" smtClean="0"/>
              <a:t>5.4.1 Implement </a:t>
            </a:r>
            <a:r>
              <a:rPr lang="en-US" sz="2800" dirty="0" err="1" smtClean="0"/>
              <a:t>Microsegmentation</a:t>
            </a:r>
            <a:r>
              <a:rPr lang="en-US" sz="2800" dirty="0" smtClean="0"/>
              <a:t> (Target)</a:t>
            </a:r>
            <a:endParaRPr lang="en-US" sz="2800" dirty="0"/>
          </a:p>
          <a:p>
            <a:pPr lvl="1"/>
            <a:r>
              <a:rPr lang="en-US" sz="2800" dirty="0" smtClean="0"/>
              <a:t>5.4.2 Application </a:t>
            </a:r>
            <a:r>
              <a:rPr lang="en-US" sz="2800" dirty="0"/>
              <a:t>&amp; Device </a:t>
            </a:r>
            <a:r>
              <a:rPr lang="en-US" sz="2800" dirty="0" err="1" smtClean="0"/>
              <a:t>Microsegmentation</a:t>
            </a:r>
            <a:r>
              <a:rPr lang="en-US" sz="2800" dirty="0" smtClean="0"/>
              <a:t> (Target)</a:t>
            </a:r>
            <a:endParaRPr lang="en-US" sz="2800" dirty="0"/>
          </a:p>
          <a:p>
            <a:pPr lvl="1"/>
            <a:r>
              <a:rPr lang="en-US" sz="2800" dirty="0" smtClean="0"/>
              <a:t>5.4.3 Process </a:t>
            </a:r>
            <a:r>
              <a:rPr lang="en-US" sz="2800" dirty="0" err="1" smtClean="0"/>
              <a:t>Microsegmentation</a:t>
            </a:r>
            <a:r>
              <a:rPr lang="en-US" sz="2800" dirty="0" smtClean="0"/>
              <a:t> (Advanced)</a:t>
            </a:r>
            <a:endParaRPr lang="en-US" sz="2800" dirty="0"/>
          </a:p>
          <a:p>
            <a:pPr lvl="1"/>
            <a:r>
              <a:rPr lang="en-US" sz="2800" dirty="0" smtClean="0"/>
              <a:t>5.4.4 Protect </a:t>
            </a:r>
            <a:r>
              <a:rPr lang="en-US" sz="2800" dirty="0"/>
              <a:t>Data In </a:t>
            </a:r>
            <a:r>
              <a:rPr lang="en-US" sz="2800" dirty="0" smtClean="0"/>
              <a:t>Transit (Target)</a:t>
            </a:r>
            <a:endParaRPr lang="en-US" sz="2800"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8</a:t>
            </a:fld>
            <a:endParaRPr lang="en-US" dirty="0"/>
          </a:p>
        </p:txBody>
      </p:sp>
      <p:pic>
        <p:nvPicPr>
          <p:cNvPr id="3074" name="Picture 2" descr="Micro segmentation vs Network Segmentation » Network Inter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2" y="4082216"/>
            <a:ext cx="11696698"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078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Conclusion</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smtClean="0"/>
              <a:t>Network and Environment Pillar</a:t>
            </a:r>
          </a:p>
          <a:p>
            <a:r>
              <a:rPr lang="en-US" sz="3000" dirty="0" smtClean="0"/>
              <a:t>Key Components:</a:t>
            </a:r>
          </a:p>
          <a:p>
            <a:pPr lvl="1"/>
            <a:r>
              <a:rPr lang="en-US" sz="1934" dirty="0" smtClean="0"/>
              <a:t>Micro Segmentation</a:t>
            </a:r>
          </a:p>
          <a:p>
            <a:pPr lvl="1"/>
            <a:r>
              <a:rPr lang="en-US" sz="1934" dirty="0" smtClean="0"/>
              <a:t>Macro Segmentation</a:t>
            </a:r>
          </a:p>
          <a:p>
            <a:pPr lvl="1"/>
            <a:r>
              <a:rPr lang="en-US" sz="1934" dirty="0" smtClean="0"/>
              <a:t>Software Defined Networking</a:t>
            </a:r>
          </a:p>
          <a:p>
            <a:pPr lvl="1"/>
            <a:endParaRPr lang="en-US" sz="1934" dirty="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9</a:t>
            </a:fld>
            <a:endParaRPr lang="en-US" dirty="0"/>
          </a:p>
        </p:txBody>
      </p:sp>
    </p:spTree>
    <p:extLst>
      <p:ext uri="{BB962C8B-B14F-4D97-AF65-F5344CB8AC3E}">
        <p14:creationId xmlns:p14="http://schemas.microsoft.com/office/powerpoint/2010/main" val="25917551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CB3E68F-E56D-45C3-9301-51FB3CE72DC7}" vid="{6D44E1CB-C64E-462F-960F-AC52CB531D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C6191265F3EF9459067493ADA5C06AB" ma:contentTypeVersion="4" ma:contentTypeDescription="Create a new document." ma:contentTypeScope="" ma:versionID="c2c47a69577272b2e68a1f5f5eb3daf0">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EF77BB-740C-4D71-854F-5511108A3C6D}">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BE65E0A9-5DE7-4BF8-82A5-0C7464169C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4367B5D-E036-4CE0-A71C-2E1F70F8E5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7149</TotalTime>
  <Words>1204</Words>
  <Application>Microsoft Office PowerPoint</Application>
  <PresentationFormat>Custom</PresentationFormat>
  <Paragraphs>182</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 Arial</vt:lpstr>
      <vt:lpstr>Arial</vt:lpstr>
      <vt:lpstr>Calibri</vt:lpstr>
      <vt:lpstr>Franklin Gothic Book</vt:lpstr>
      <vt:lpstr>Office Theme</vt:lpstr>
      <vt:lpstr>PowerPoint Presentation</vt:lpstr>
      <vt:lpstr>Course Objectives</vt:lpstr>
      <vt:lpstr>Seven Pillars of Zero Trust</vt:lpstr>
      <vt:lpstr>PowerPoint Presentation</vt:lpstr>
      <vt:lpstr>Network and Environment Pillar</vt:lpstr>
      <vt:lpstr>Network and Environment Pillar</vt:lpstr>
      <vt:lpstr>Network and Environment Pillar</vt:lpstr>
      <vt:lpstr>Network and Environment Pillar</vt:lpstr>
      <vt:lpstr>Conclusion</vt:lpstr>
      <vt:lpstr>Questions</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CoE Slide Template 27 May 2019 v4</dc:title>
  <dc:creator>DoD Admin</dc:creator>
  <cp:lastModifiedBy>benjamin.koontz1@outlook.com</cp:lastModifiedBy>
  <cp:revision>145</cp:revision>
  <cp:lastPrinted>2019-01-25T17:36:58Z</cp:lastPrinted>
  <dcterms:created xsi:type="dcterms:W3CDTF">2018-10-01T19:23:43Z</dcterms:created>
  <dcterms:modified xsi:type="dcterms:W3CDTF">2023-05-09T17:58:47Z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0x010100BC6191265F3EF9459067493ADA5C06AB</vt:lpwstr>
  </property>
</Properties>
</file>