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8"/>
  </p:notesMasterIdLst>
  <p:handoutMasterIdLst>
    <p:handoutMasterId r:id="rId19"/>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9144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666633"/>
    <a:srgbClr val="99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6" autoAdjust="0"/>
    <p:restoredTop sz="70616" autoAdjust="0"/>
  </p:normalViewPr>
  <p:slideViewPr>
    <p:cSldViewPr snapToGrid="0">
      <p:cViewPr varScale="1">
        <p:scale>
          <a:sx n="61" d="100"/>
          <a:sy n="61" d="100"/>
        </p:scale>
        <p:origin x="3858" y="84"/>
      </p:cViewPr>
      <p:guideLst/>
    </p:cSldViewPr>
  </p:slideViewPr>
  <p:notesTextViewPr>
    <p:cViewPr>
      <p:scale>
        <a:sx n="3" d="2"/>
        <a:sy n="3" d="2"/>
      </p:scale>
      <p:origin x="0" y="0"/>
    </p:cViewPr>
  </p:notesTextViewPr>
  <p:notesViewPr>
    <p:cSldViewPr snapToGrid="0">
      <p:cViewPr varScale="1">
        <p:scale>
          <a:sx n="86" d="100"/>
          <a:sy n="86"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2AFCF2E-B99C-4301-A787-CD6EC50F0F6D}" type="datetimeFigureOut">
              <a:rPr lang="en-US" smtClean="0"/>
              <a:t>5/9/2023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4F5280A-D5E8-428F-9123-48B7EDC6E662}" type="slidenum">
              <a:rPr lang="en-US" smtClean="0"/>
              <a:t>‹#›</a:t>
            </a:fld>
            <a:endParaRPr lang="en-US" dirty="0"/>
          </a:p>
        </p:txBody>
      </p:sp>
    </p:spTree>
    <p:extLst>
      <p:ext uri="{BB962C8B-B14F-4D97-AF65-F5344CB8AC3E}">
        <p14:creationId xmlns:p14="http://schemas.microsoft.com/office/powerpoint/2010/main" val="2154946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1D9C5EB-ABF6-430C-9051-7C05CA087374}" type="datetimeFigureOut">
              <a:rPr lang="en-US" smtClean="0"/>
              <a:t>5/9/2023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047063-B5B4-4778-8F64-5AEB405AC477}" type="slidenum">
              <a:rPr lang="en-US" smtClean="0"/>
              <a:t>‹#›</a:t>
            </a:fld>
            <a:endParaRPr lang="en-US" dirty="0"/>
          </a:p>
        </p:txBody>
      </p:sp>
    </p:spTree>
    <p:extLst>
      <p:ext uri="{BB962C8B-B14F-4D97-AF65-F5344CB8AC3E}">
        <p14:creationId xmlns:p14="http://schemas.microsoft.com/office/powerpoint/2010/main" val="178688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 name is CW3 Ben Koontz</a:t>
            </a:r>
            <a:r>
              <a:rPr lang="en-US" baseline="0" dirty="0" smtClean="0"/>
              <a:t> and I will be covering the topic, Zero Trust, Pillar 4 Data.</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a:t>
            </a:fld>
            <a:endParaRPr lang="en-US" dirty="0"/>
          </a:p>
        </p:txBody>
      </p:sp>
    </p:spTree>
    <p:extLst>
      <p:ext uri="{BB962C8B-B14F-4D97-AF65-F5344CB8AC3E}">
        <p14:creationId xmlns:p14="http://schemas.microsoft.com/office/powerpoint/2010/main" val="3351678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sixth capability is Data Loss Prevention and has four associated activities.</a:t>
            </a:r>
          </a:p>
          <a:p>
            <a:endParaRPr lang="en-US" baseline="0" dirty="0" smtClean="0"/>
          </a:p>
          <a:p>
            <a:r>
              <a:rPr lang="en-US" baseline="0" dirty="0" smtClean="0"/>
              <a:t>Implement Enforcement Points has the following requirements: </a:t>
            </a:r>
            <a:r>
              <a:rPr lang="en-US" sz="1200" b="0" i="0" u="none" strike="noStrike" kern="1200" dirty="0" smtClean="0">
                <a:solidFill>
                  <a:schemeClr val="tx1"/>
                </a:solidFill>
                <a:effectLst/>
                <a:latin typeface="+mn-lt"/>
                <a:ea typeface="+mn-ea"/>
                <a:cs typeface="+mn-cs"/>
              </a:rPr>
              <a:t>Identified enforcement points have DLP tool deployed and set to monitor mode with standardized logging.</a:t>
            </a:r>
            <a:endParaRPr lang="en-US" baseline="0" dirty="0" smtClean="0"/>
          </a:p>
          <a:p>
            <a:endParaRPr lang="en-US" baseline="0" dirty="0" smtClean="0"/>
          </a:p>
          <a:p>
            <a:r>
              <a:rPr lang="en-US" baseline="0" dirty="0" smtClean="0"/>
              <a:t>DLP Enforcement via Data Tags and Analytics Pt1 has the following requirements: </a:t>
            </a:r>
            <a:r>
              <a:rPr lang="en-US" sz="1200" b="0" i="0" u="none" strike="noStrike" kern="1200" dirty="0" smtClean="0">
                <a:solidFill>
                  <a:schemeClr val="tx1"/>
                </a:solidFill>
                <a:effectLst/>
                <a:latin typeface="+mn-lt"/>
                <a:ea typeface="+mn-ea"/>
                <a:cs typeface="+mn-cs"/>
              </a:rPr>
              <a:t>Enforcement Points to set to prevent mode integrating the logging schema and manual tags.</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DLP Enforcement via Data Tags and Analytics Pt2 has the following requirements: </a:t>
            </a:r>
            <a:r>
              <a:rPr lang="en-US" sz="1200" b="0" i="0" u="none" strike="noStrike" kern="1200" dirty="0" smtClean="0">
                <a:solidFill>
                  <a:schemeClr val="tx1"/>
                </a:solidFill>
                <a:effectLst/>
                <a:latin typeface="+mn-lt"/>
                <a:ea typeface="+mn-ea"/>
                <a:cs typeface="+mn-cs"/>
              </a:rPr>
              <a:t>Enforcement points have extended data tag attributes applied for additional prevention.</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DLP Enforcement via Data Tags and Analytics Pt3 has the following requirements: </a:t>
            </a:r>
            <a:r>
              <a:rPr lang="en-US" sz="1200" b="0" i="0" u="none" strike="noStrike" kern="1200" dirty="0" smtClean="0">
                <a:solidFill>
                  <a:schemeClr val="tx1"/>
                </a:solidFill>
                <a:effectLst/>
                <a:latin typeface="+mn-lt"/>
                <a:ea typeface="+mn-ea"/>
                <a:cs typeface="+mn-cs"/>
              </a:rPr>
              <a:t>Automated tagging attributes are integrated with DLP and resulting metrics are used for ML.</a:t>
            </a:r>
            <a:endParaRPr lang="en-US"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10</a:t>
            </a:fld>
            <a:endParaRPr lang="en-US" dirty="0"/>
          </a:p>
        </p:txBody>
      </p:sp>
    </p:spTree>
    <p:extLst>
      <p:ext uri="{BB962C8B-B14F-4D97-AF65-F5344CB8AC3E}">
        <p14:creationId xmlns:p14="http://schemas.microsoft.com/office/powerpoint/2010/main" val="1897851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seventh</a:t>
            </a:r>
            <a:r>
              <a:rPr lang="en-US" baseline="0" dirty="0" smtClean="0"/>
              <a:t> and final capability within the data pillar is Data Access Control and it has seven associated activities.</a:t>
            </a:r>
          </a:p>
          <a:p>
            <a:endParaRPr lang="en-US" baseline="0" dirty="0" smtClean="0"/>
          </a:p>
          <a:p>
            <a:r>
              <a:rPr lang="en-US" baseline="0" dirty="0" smtClean="0"/>
              <a:t>Integrate DAAS Access w/ SDS Policy Pt1 has the following requirements: </a:t>
            </a:r>
            <a:r>
              <a:rPr lang="en-US" sz="1200" b="0" i="0" u="none" strike="noStrike" kern="1200" dirty="0" smtClean="0">
                <a:solidFill>
                  <a:schemeClr val="tx1"/>
                </a:solidFill>
                <a:effectLst/>
                <a:latin typeface="+mn-lt"/>
                <a:ea typeface="+mn-ea"/>
                <a:cs typeface="+mn-cs"/>
              </a:rPr>
              <a:t>DAAS policy is developed w/ enterprise and org level support; SDS Integration plan is developed to support DAAS policy.</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Integrate DAAS Access w/ SDS Policy Pt2 has the following requirements: </a:t>
            </a:r>
            <a:r>
              <a:rPr lang="en-US" sz="1200" b="0" i="0" u="none" strike="noStrike" kern="1200" dirty="0" smtClean="0">
                <a:solidFill>
                  <a:schemeClr val="tx1"/>
                </a:solidFill>
                <a:effectLst/>
                <a:latin typeface="+mn-lt"/>
                <a:ea typeface="+mn-ea"/>
                <a:cs typeface="+mn-cs"/>
              </a:rPr>
              <a:t>DAAS Policy implemented in an automated fashion.</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Integrate DAAS Access w/ SDS Policy Pt3 has the following requirements: </a:t>
            </a:r>
            <a:r>
              <a:rPr lang="en-US" sz="1200" b="0" i="0" u="none" strike="noStrike" kern="1200" dirty="0" smtClean="0">
                <a:solidFill>
                  <a:schemeClr val="tx1"/>
                </a:solidFill>
                <a:effectLst/>
                <a:latin typeface="+mn-lt"/>
                <a:ea typeface="+mn-ea"/>
                <a:cs typeface="+mn-cs"/>
              </a:rPr>
              <a:t>SDS is integrated with DAAS policy functionality.</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Integrate Solution(s) and Policy with Enterprise IDP Pt1 has the following requirements: </a:t>
            </a:r>
            <a:r>
              <a:rPr lang="en-US" sz="1200" b="0" i="0" u="none" strike="noStrike" kern="1200" dirty="0" smtClean="0">
                <a:solidFill>
                  <a:schemeClr val="tx1"/>
                </a:solidFill>
                <a:effectLst/>
                <a:latin typeface="+mn-lt"/>
                <a:ea typeface="+mn-ea"/>
                <a:cs typeface="+mn-cs"/>
              </a:rPr>
              <a:t>Integration plan with SDS is developed to support existing DAAS access.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Integrate Solution(s) and Policy with Enterprise IDP Pt2 has the following requirements: </a:t>
            </a:r>
            <a:r>
              <a:rPr lang="en-US" sz="1200" b="0" i="0" u="none" strike="noStrike" kern="1200" dirty="0" smtClean="0">
                <a:solidFill>
                  <a:schemeClr val="tx1"/>
                </a:solidFill>
                <a:effectLst/>
                <a:latin typeface="+mn-lt"/>
                <a:ea typeface="+mn-ea"/>
                <a:cs typeface="+mn-cs"/>
              </a:rPr>
              <a:t>If needed implement SDS tooling and integrate with Enterprise IDP to support existing DAAS access</a:t>
            </a:r>
            <a:r>
              <a:rPr lang="en-US" dirty="0" smtClean="0"/>
              <a:t>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SDS Tool and/or integrate with DRM Tool Pt1 has the following requirements: </a:t>
            </a:r>
            <a:r>
              <a:rPr lang="en-US" sz="1200" b="0" i="0" u="none" strike="noStrike" kern="1200" dirty="0" smtClean="0">
                <a:solidFill>
                  <a:schemeClr val="tx1"/>
                </a:solidFill>
                <a:effectLst/>
                <a:latin typeface="+mn-lt"/>
                <a:ea typeface="+mn-ea"/>
                <a:cs typeface="+mn-cs"/>
              </a:rPr>
              <a:t>If tooling is needed ensure there is supported integrations with DLP, DRM and ML tooling.</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SDS Tool and/or integrate with DRM Tool Pt2 has the following requirements: </a:t>
            </a:r>
            <a:r>
              <a:rPr lang="en-US" sz="1200" b="0" i="0" u="none" strike="noStrike" kern="1200" dirty="0" smtClean="0">
                <a:solidFill>
                  <a:schemeClr val="tx1"/>
                </a:solidFill>
                <a:effectLst/>
                <a:latin typeface="+mn-lt"/>
                <a:ea typeface="+mn-ea"/>
                <a:cs typeface="+mn-cs"/>
              </a:rPr>
              <a:t>Integrate SDS infrastructure with existing DLP and DRM infrastructure.</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11</a:t>
            </a:fld>
            <a:endParaRPr lang="en-US" dirty="0"/>
          </a:p>
        </p:txBody>
      </p:sp>
    </p:spTree>
    <p:extLst>
      <p:ext uri="{BB962C8B-B14F-4D97-AF65-F5344CB8AC3E}">
        <p14:creationId xmlns:p14="http://schemas.microsoft.com/office/powerpoint/2010/main" val="431272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a:t>
            </a:r>
            <a:r>
              <a:rPr lang="en-US" baseline="0" dirty="0" smtClean="0"/>
              <a:t>pillar of Zero Trust is extremely important in the overall implementation of ZT and all other pillars are built to protect the data pillar.  </a:t>
            </a:r>
          </a:p>
          <a:p>
            <a:endParaRPr lang="en-US" baseline="0" dirty="0" smtClean="0"/>
          </a:p>
          <a:p>
            <a:r>
              <a:rPr lang="en-US" baseline="0" dirty="0" smtClean="0"/>
              <a:t>For the data pillar, there are different capabilities directly tied to protecting the data while others are used to enable other capabilities, such as machine learning and AI.  Data Loss Prevention and Digital Rights management are used to directly protect data from being stolen.  Access Control Lists are there to limit access to data to only those that require access and Data Tagging and Labeling is used to assist more granular access controls and to assist with machine learning and AI functions.  Finally Data monitoring is critical as a checks and balances for data access.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12</a:t>
            </a:fld>
            <a:endParaRPr lang="en-US" dirty="0"/>
          </a:p>
        </p:txBody>
      </p:sp>
    </p:spTree>
    <p:extLst>
      <p:ext uri="{BB962C8B-B14F-4D97-AF65-F5344CB8AC3E}">
        <p14:creationId xmlns:p14="http://schemas.microsoft.com/office/powerpoint/2010/main" val="419040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feel free to e-mail me or contact</a:t>
            </a:r>
            <a:r>
              <a:rPr lang="en-US" baseline="0" dirty="0" smtClean="0"/>
              <a:t> me on Office 365 Teams for any questions on the presentation or Zero Trust </a:t>
            </a:r>
            <a:r>
              <a:rPr lang="en-US" baseline="0" smtClean="0"/>
              <a:t>in general.</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13</a:t>
            </a:fld>
            <a:endParaRPr lang="en-US" dirty="0"/>
          </a:p>
        </p:txBody>
      </p:sp>
    </p:spTree>
    <p:extLst>
      <p:ext uri="{BB962C8B-B14F-4D97-AF65-F5344CB8AC3E}">
        <p14:creationId xmlns:p14="http://schemas.microsoft.com/office/powerpoint/2010/main" val="2568848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course objectives</a:t>
            </a:r>
            <a:r>
              <a:rPr lang="en-US" baseline="0" dirty="0" smtClean="0"/>
              <a:t> are as follows:</a:t>
            </a:r>
          </a:p>
          <a:p>
            <a:endParaRPr lang="en-US" baseline="0" dirty="0" smtClean="0"/>
          </a:p>
          <a:p>
            <a:r>
              <a:rPr lang="en-US" sz="1200" dirty="0" smtClean="0"/>
              <a:t>The student will be able to understand the Data Pillar of Zero Trust </a:t>
            </a:r>
          </a:p>
          <a:p>
            <a:r>
              <a:rPr lang="en-US" sz="1200" dirty="0" smtClean="0"/>
              <a:t>The student will understand the 7 capabilities and 31 activities outlined in the Data Pillar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2</a:t>
            </a:fld>
            <a:endParaRPr lang="en-US" dirty="0"/>
          </a:p>
        </p:txBody>
      </p:sp>
    </p:spTree>
    <p:extLst>
      <p:ext uri="{BB962C8B-B14F-4D97-AF65-F5344CB8AC3E}">
        <p14:creationId xmlns:p14="http://schemas.microsoft.com/office/powerpoint/2010/main" val="702310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Zero Trust seven pillars are protection pillars that work together to effectively secure the data</a:t>
            </a:r>
            <a:r>
              <a:rPr lang="en-US" baseline="0" dirty="0" smtClean="0"/>
              <a:t> pillar.  These pillars are in alignment with industry but may have different names.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fourth pillar is data and it includes the organization’s method of protecting and categorizing data.</a:t>
            </a:r>
          </a:p>
        </p:txBody>
      </p:sp>
      <p:sp>
        <p:nvSpPr>
          <p:cNvPr id="4" name="Slide Number Placeholder 3"/>
          <p:cNvSpPr>
            <a:spLocks noGrp="1"/>
          </p:cNvSpPr>
          <p:nvPr>
            <p:ph type="sldNum" sz="quarter" idx="10"/>
          </p:nvPr>
        </p:nvSpPr>
        <p:spPr/>
        <p:txBody>
          <a:bodyPr/>
          <a:lstStyle/>
          <a:p>
            <a:fld id="{20047063-B5B4-4778-8F64-5AEB405AC477}" type="slidenum">
              <a:rPr lang="en-US" smtClean="0"/>
              <a:t>3</a:t>
            </a:fld>
            <a:endParaRPr lang="en-US" dirty="0"/>
          </a:p>
        </p:txBody>
      </p:sp>
    </p:spTree>
    <p:extLst>
      <p:ext uri="{BB962C8B-B14F-4D97-AF65-F5344CB8AC3E}">
        <p14:creationId xmlns:p14="http://schemas.microsoft.com/office/powerpoint/2010/main" val="613843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900" dirty="0" smtClean="0"/>
              <a:t>The data pillar is responsible for the protection,</a:t>
            </a:r>
            <a:r>
              <a:rPr lang="en-US" sz="900" baseline="0" dirty="0" smtClean="0"/>
              <a:t> tagging, and categorization of data. </a:t>
            </a:r>
          </a:p>
          <a:p>
            <a:pPr marL="0" indent="0">
              <a:buNone/>
            </a:pPr>
            <a:endParaRPr lang="en-US" sz="900" baseline="0" dirty="0" smtClean="0"/>
          </a:p>
          <a:p>
            <a:pPr marL="0" indent="0">
              <a:buNone/>
            </a:pPr>
            <a:r>
              <a:rPr lang="en-US" sz="900" baseline="0" dirty="0" smtClean="0"/>
              <a:t>In this slide, data is the final assessment in the Zero Trust access flow and is the most important pillar of Zero Trust, because the other pillars are used together to protect the data.</a:t>
            </a:r>
          </a:p>
          <a:p>
            <a:pPr marL="0" indent="0">
              <a:buNone/>
            </a:pPr>
            <a:endParaRPr lang="en-US" sz="900" dirty="0" smtClean="0"/>
          </a:p>
          <a:p>
            <a:pPr marL="0" indent="0">
              <a:buNone/>
            </a:pPr>
            <a:r>
              <a:rPr lang="en-US" sz="900" dirty="0" smtClean="0"/>
              <a:t>The</a:t>
            </a:r>
            <a:r>
              <a:rPr lang="en-US" sz="900" baseline="0" dirty="0" smtClean="0"/>
              <a:t> Data pillar uses Data Loss Prevention techniques that look for sensitive data being </a:t>
            </a:r>
            <a:r>
              <a:rPr lang="en-US" sz="900" baseline="0" dirty="0" err="1" smtClean="0"/>
              <a:t>exfilled</a:t>
            </a:r>
            <a:r>
              <a:rPr lang="en-US" sz="900" baseline="0" dirty="0" smtClean="0"/>
              <a:t> from the environment.  Digital Rights Management (DRM) solutions are implemented to prevent the theft on sensitive information, so that even if the adversary were to successfully </a:t>
            </a:r>
            <a:r>
              <a:rPr lang="en-US" sz="900" baseline="0" dirty="0" err="1" smtClean="0"/>
              <a:t>exfil</a:t>
            </a:r>
            <a:r>
              <a:rPr lang="en-US" sz="900" baseline="0" dirty="0" smtClean="0"/>
              <a:t> data, then they would not be able to open the file due to DRM.  In addition to DRM and DLP, access control lists with granular data tagging and labels are important to effectively protect data and ensure only those that need access to the data can access it.</a:t>
            </a:r>
          </a:p>
          <a:p>
            <a:pPr marL="0" indent="0">
              <a:buNone/>
            </a:pPr>
            <a:endParaRPr lang="en-US" sz="900" dirty="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97353E-4C7A-4E07-93B7-EFFC9C280C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9007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a:t>
            </a:r>
            <a:r>
              <a:rPr lang="en-US" baseline="0" dirty="0" smtClean="0"/>
              <a:t> capability is Data Catalog Risk Alignment and has one associated activity.</a:t>
            </a:r>
          </a:p>
          <a:p>
            <a:endParaRPr lang="en-US" baseline="0" dirty="0" smtClean="0"/>
          </a:p>
          <a:p>
            <a:r>
              <a:rPr lang="en-US" baseline="0" dirty="0" smtClean="0"/>
              <a:t>Data Analysis has the following requirements: </a:t>
            </a:r>
            <a:r>
              <a:rPr lang="en-US" sz="1200" b="0" i="0" u="none" strike="noStrike" kern="1200" dirty="0" smtClean="0">
                <a:solidFill>
                  <a:schemeClr val="tx1"/>
                </a:solidFill>
                <a:effectLst/>
                <a:latin typeface="+mn-lt"/>
                <a:ea typeface="+mn-ea"/>
                <a:cs typeface="+mn-cs"/>
              </a:rPr>
              <a:t>The service catalog is updated with data types for each application and service based on data classification levels.</a:t>
            </a:r>
          </a:p>
          <a:p>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5</a:t>
            </a:fld>
            <a:endParaRPr lang="en-US" dirty="0"/>
          </a:p>
        </p:txBody>
      </p:sp>
    </p:spTree>
    <p:extLst>
      <p:ext uri="{BB962C8B-B14F-4D97-AF65-F5344CB8AC3E}">
        <p14:creationId xmlns:p14="http://schemas.microsoft.com/office/powerpoint/2010/main" val="3078244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capability is </a:t>
            </a:r>
            <a:r>
              <a:rPr lang="en-US" dirty="0" err="1" smtClean="0"/>
              <a:t>DoD</a:t>
            </a:r>
            <a:r>
              <a:rPr lang="en-US" dirty="0" smtClean="0"/>
              <a:t> Enterprise Data Governance and has three associated activities.</a:t>
            </a:r>
          </a:p>
          <a:p>
            <a:endParaRPr lang="en-US" dirty="0" smtClean="0"/>
          </a:p>
          <a:p>
            <a:r>
              <a:rPr lang="en-US" dirty="0" smtClean="0"/>
              <a:t>Define Data Tagging Standards has</a:t>
            </a:r>
            <a:r>
              <a:rPr lang="en-US" baseline="0" dirty="0" smtClean="0"/>
              <a:t> the following requirements: </a:t>
            </a:r>
            <a:r>
              <a:rPr lang="en-US" sz="1200" b="0" i="0" u="none" strike="noStrike" kern="1200" dirty="0" smtClean="0">
                <a:solidFill>
                  <a:schemeClr val="tx1"/>
                </a:solidFill>
                <a:effectLst/>
                <a:latin typeface="+mn-lt"/>
                <a:ea typeface="+mn-ea"/>
                <a:cs typeface="+mn-cs"/>
              </a:rPr>
              <a:t>Enterprise data classification and tagging standards are developed; Organizations align to enterprise standards and begin implementation.</a:t>
            </a:r>
            <a:endParaRPr lang="en-US" baseline="0" dirty="0" smtClean="0"/>
          </a:p>
          <a:p>
            <a:endParaRPr lang="en-US" baseline="0" dirty="0" smtClean="0"/>
          </a:p>
          <a:p>
            <a:r>
              <a:rPr lang="en-US" baseline="0" dirty="0" smtClean="0"/>
              <a:t>Interoperability Standards has the following requirements: </a:t>
            </a:r>
            <a:r>
              <a:rPr lang="en-US" sz="1200" b="0" i="0" u="none" strike="noStrike" kern="1200" dirty="0" smtClean="0">
                <a:solidFill>
                  <a:schemeClr val="tx1"/>
                </a:solidFill>
                <a:effectLst/>
                <a:latin typeface="+mn-lt"/>
                <a:ea typeface="+mn-ea"/>
                <a:cs typeface="+mn-cs"/>
              </a:rPr>
              <a:t>Formal standards are in place by the Enterprise for the appropriate data standards.</a:t>
            </a:r>
            <a:endParaRPr lang="en-US" baseline="0" dirty="0" smtClean="0"/>
          </a:p>
          <a:p>
            <a:endParaRPr lang="en-US" baseline="0" dirty="0" smtClean="0"/>
          </a:p>
          <a:p>
            <a:r>
              <a:rPr lang="en-US" baseline="0" dirty="0" smtClean="0"/>
              <a:t>Develop Software Defined Storage (SDS) Policy has the following requirements: </a:t>
            </a:r>
            <a:r>
              <a:rPr lang="en-US" sz="1200" b="0" i="0" u="none" strike="noStrike" kern="1200" dirty="0" smtClean="0">
                <a:solidFill>
                  <a:schemeClr val="tx1"/>
                </a:solidFill>
                <a:effectLst/>
                <a:latin typeface="+mn-lt"/>
                <a:ea typeface="+mn-ea"/>
                <a:cs typeface="+mn-cs"/>
              </a:rPr>
              <a:t>Determine need for SDS tool implementation; Policy for SDS is created at the enterprise and org levels.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6</a:t>
            </a:fld>
            <a:endParaRPr lang="en-US" dirty="0"/>
          </a:p>
        </p:txBody>
      </p:sp>
    </p:spTree>
    <p:extLst>
      <p:ext uri="{BB962C8B-B14F-4D97-AF65-F5344CB8AC3E}">
        <p14:creationId xmlns:p14="http://schemas.microsoft.com/office/powerpoint/2010/main" val="3801115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third capability is Data Labeling and Tagging and has five associated activities.</a:t>
            </a:r>
          </a:p>
          <a:p>
            <a:endParaRPr lang="en-US" baseline="0" dirty="0" smtClean="0"/>
          </a:p>
          <a:p>
            <a:r>
              <a:rPr lang="en-US" baseline="0" dirty="0" smtClean="0"/>
              <a:t>Implement Data Tagging &amp; Classification Tools has the following requirements: </a:t>
            </a:r>
            <a:r>
              <a:rPr lang="en-US" sz="1200" b="0" i="0" u="none" strike="noStrike" kern="1200" dirty="0" smtClean="0">
                <a:solidFill>
                  <a:schemeClr val="tx1"/>
                </a:solidFill>
                <a:effectLst/>
                <a:latin typeface="+mn-lt"/>
                <a:ea typeface="+mn-ea"/>
                <a:cs typeface="+mn-cs"/>
              </a:rPr>
              <a:t>A requirement of Data classification and tagging tools must include integration and/or support of Machine Learning (ML); Data classification and tagging tools are implemented at org and enterprise levels.</a:t>
            </a:r>
            <a:endParaRPr lang="en-US" baseline="0" dirty="0" smtClean="0"/>
          </a:p>
          <a:p>
            <a:endParaRPr lang="en-US" baseline="0" dirty="0" smtClean="0"/>
          </a:p>
          <a:p>
            <a:r>
              <a:rPr lang="en-US" baseline="0" dirty="0" smtClean="0"/>
              <a:t>Manual Data Tagging Pt1 has the following requirements: </a:t>
            </a:r>
            <a:r>
              <a:rPr lang="en-US" sz="1200" b="0" i="0" u="none" strike="noStrike" kern="1200" dirty="0" smtClean="0">
                <a:solidFill>
                  <a:schemeClr val="tx1"/>
                </a:solidFill>
                <a:effectLst/>
                <a:latin typeface="+mn-lt"/>
                <a:ea typeface="+mn-ea"/>
                <a:cs typeface="+mn-cs"/>
              </a:rPr>
              <a:t>Manual data tagging begins at the enterprise level with basic attributes.</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Manual Data Tagging Pt2 has the following requirements: </a:t>
            </a:r>
            <a:r>
              <a:rPr lang="en-US" sz="1200" b="0" i="0" u="none" strike="noStrike" kern="1200" dirty="0" smtClean="0">
                <a:solidFill>
                  <a:schemeClr val="tx1"/>
                </a:solidFill>
                <a:effectLst/>
                <a:latin typeface="+mn-lt"/>
                <a:ea typeface="+mn-ea"/>
                <a:cs typeface="+mn-cs"/>
              </a:rPr>
              <a:t>Manual data tagging is expanded to the program/org levels with specific attributes.</a:t>
            </a:r>
            <a:endParaRPr lang="en-US" dirty="0" smtClean="0"/>
          </a:p>
          <a:p>
            <a:endParaRPr lang="en-US" dirty="0" smtClean="0"/>
          </a:p>
          <a:p>
            <a:r>
              <a:rPr lang="en-US" dirty="0" smtClean="0"/>
              <a:t>Automated Data Tagging &amp; Support Pt1 has the following requirements: </a:t>
            </a:r>
            <a:r>
              <a:rPr lang="en-US" sz="1200" b="0" i="0" u="none" strike="noStrike" kern="1200" dirty="0" smtClean="0">
                <a:solidFill>
                  <a:schemeClr val="tx1"/>
                </a:solidFill>
                <a:effectLst/>
                <a:latin typeface="+mn-lt"/>
                <a:ea typeface="+mn-ea"/>
                <a:cs typeface="+mn-cs"/>
              </a:rPr>
              <a:t>Basic automation begins by scanning data repositories and applying tags.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Automated Data Tagging &amp; Support Pt2 has the following requirements: </a:t>
            </a:r>
            <a:r>
              <a:rPr lang="en-US" sz="1200" b="0" i="0" u="none" strike="noStrike" kern="1200" dirty="0" smtClean="0">
                <a:solidFill>
                  <a:schemeClr val="tx1"/>
                </a:solidFill>
                <a:effectLst/>
                <a:latin typeface="+mn-lt"/>
                <a:ea typeface="+mn-ea"/>
                <a:cs typeface="+mn-cs"/>
              </a:rPr>
              <a:t>Full automation of data tagging is completed; Results of data tagging are fed into ML algorithms to develop AI driven data tagging.</a:t>
            </a:r>
            <a:endParaRPr lang="en-US"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7</a:t>
            </a:fld>
            <a:endParaRPr lang="en-US" dirty="0"/>
          </a:p>
        </p:txBody>
      </p:sp>
    </p:spTree>
    <p:extLst>
      <p:ext uri="{BB962C8B-B14F-4D97-AF65-F5344CB8AC3E}">
        <p14:creationId xmlns:p14="http://schemas.microsoft.com/office/powerpoint/2010/main" val="963948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capability is Data Monitoring and Sensing and has six associated activities.</a:t>
            </a:r>
          </a:p>
          <a:p>
            <a:endParaRPr lang="en-US" dirty="0" smtClean="0"/>
          </a:p>
          <a:p>
            <a:r>
              <a:rPr lang="en-US" dirty="0" smtClean="0"/>
              <a:t>DLP Enforcement Point Logging and Analysis has the following requirements: </a:t>
            </a:r>
            <a:r>
              <a:rPr lang="en-US" sz="1200" b="0" i="0" u="none" strike="noStrike" kern="1200" dirty="0" smtClean="0">
                <a:solidFill>
                  <a:schemeClr val="tx1"/>
                </a:solidFill>
                <a:effectLst/>
                <a:latin typeface="+mn-lt"/>
                <a:ea typeface="+mn-ea"/>
                <a:cs typeface="+mn-cs"/>
              </a:rPr>
              <a:t>Enforcement points are identified; Standardized Logging schema is enforced at the enterprise and org levels.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DRM Enforcement Point Logging and Analysis has the following requirements: </a:t>
            </a:r>
            <a:r>
              <a:rPr lang="en-US" sz="1200" b="0" i="0" u="none" strike="noStrike" kern="1200" dirty="0" smtClean="0">
                <a:solidFill>
                  <a:schemeClr val="tx1"/>
                </a:solidFill>
                <a:effectLst/>
                <a:latin typeface="+mn-lt"/>
                <a:ea typeface="+mn-ea"/>
                <a:cs typeface="+mn-cs"/>
              </a:rPr>
              <a:t>Enforcement points are identified; Standardized Logging schema is enforced at the enterprise and org levels.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File Activity Monitoring Pt1 has the following requirements: </a:t>
            </a:r>
            <a:r>
              <a:rPr lang="en-US" sz="1200" b="0" i="0" u="none" strike="noStrike" kern="1200" dirty="0" smtClean="0">
                <a:solidFill>
                  <a:schemeClr val="tx1"/>
                </a:solidFill>
                <a:effectLst/>
                <a:latin typeface="+mn-lt"/>
                <a:ea typeface="+mn-ea"/>
                <a:cs typeface="+mn-cs"/>
              </a:rPr>
              <a:t>Data and files of critical classification are actively being monitored; Basic Integration is in place with monitoring system such as the SIEM.</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File Activity Monitoring Pt2 has the following requirements: </a:t>
            </a:r>
            <a:r>
              <a:rPr lang="en-US" sz="1200" b="0" i="0" u="none" strike="noStrike" kern="1200" dirty="0" smtClean="0">
                <a:solidFill>
                  <a:schemeClr val="tx1"/>
                </a:solidFill>
                <a:effectLst/>
                <a:latin typeface="+mn-lt"/>
                <a:ea typeface="+mn-ea"/>
                <a:cs typeface="+mn-cs"/>
              </a:rPr>
              <a:t>Data and files of all regulated classifications are actively being monitored; Extended integrations are in place as appropriate to further manage risk.</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Database Activity Monitoring has the following requirements: </a:t>
            </a:r>
            <a:r>
              <a:rPr lang="en-US" sz="1200" b="0" i="0" u="none" strike="noStrike" kern="1200" dirty="0" smtClean="0">
                <a:solidFill>
                  <a:schemeClr val="tx1"/>
                </a:solidFill>
                <a:effectLst/>
                <a:latin typeface="+mn-lt"/>
                <a:ea typeface="+mn-ea"/>
                <a:cs typeface="+mn-cs"/>
              </a:rPr>
              <a:t>Appropriate Database are being actively monitored; Monitoring technology is integrated with solutions such as SIEM, PDP and Dynamic Access Control mechanisms.</a:t>
            </a:r>
            <a:endParaRPr lang="en-US" dirty="0" smtClean="0"/>
          </a:p>
          <a:p>
            <a:endParaRPr lang="en-US" dirty="0" smtClean="0"/>
          </a:p>
          <a:p>
            <a:r>
              <a:rPr lang="en-US" dirty="0" smtClean="0"/>
              <a:t>Comprehensive</a:t>
            </a:r>
            <a:r>
              <a:rPr lang="en-US" baseline="0" dirty="0" smtClean="0"/>
              <a:t> Data Activity Monitoring has the following requirements: </a:t>
            </a:r>
            <a:r>
              <a:rPr lang="en-US" sz="1200" b="0" i="0" u="none" strike="noStrike" kern="1200" dirty="0" smtClean="0">
                <a:solidFill>
                  <a:schemeClr val="tx1"/>
                </a:solidFill>
                <a:effectLst/>
                <a:latin typeface="+mn-lt"/>
                <a:ea typeface="+mn-ea"/>
                <a:cs typeface="+mn-cs"/>
              </a:rPr>
              <a:t>Data Activity monitoring mechanisms are integrated to provide a unified view of monitoring across data repositories; Appropriate integrations exist with solutions such as SIEM and PDP.</a:t>
            </a:r>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8</a:t>
            </a:fld>
            <a:endParaRPr lang="en-US" dirty="0"/>
          </a:p>
        </p:txBody>
      </p:sp>
    </p:spTree>
    <p:extLst>
      <p:ext uri="{BB962C8B-B14F-4D97-AF65-F5344CB8AC3E}">
        <p14:creationId xmlns:p14="http://schemas.microsoft.com/office/powerpoint/2010/main" val="1685161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fifth capability is Data Encryption &amp;</a:t>
            </a:r>
            <a:r>
              <a:rPr lang="en-US" baseline="0" dirty="0" smtClean="0"/>
              <a:t> Rights Management and has five associated activities.</a:t>
            </a:r>
          </a:p>
          <a:p>
            <a:endParaRPr lang="en-US" baseline="0" dirty="0" smtClean="0"/>
          </a:p>
          <a:p>
            <a:r>
              <a:rPr lang="en-US" baseline="0" dirty="0" smtClean="0"/>
              <a:t>Implement DRM and Protection Tools Pt1 has the following requirements: </a:t>
            </a:r>
            <a:r>
              <a:rPr lang="en-US" sz="1200" b="0" i="0" u="none" strike="noStrike" kern="1200" dirty="0" smtClean="0">
                <a:solidFill>
                  <a:schemeClr val="tx1"/>
                </a:solidFill>
                <a:effectLst/>
                <a:latin typeface="+mn-lt"/>
                <a:ea typeface="+mn-ea"/>
                <a:cs typeface="+mn-cs"/>
              </a:rPr>
              <a:t>DRM and protection tools are enabled for high risk data repositories with basic protections.</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DRM and Protection Tools Pt2 has the following requirements: </a:t>
            </a:r>
            <a:r>
              <a:rPr lang="en-US" sz="1200" b="0" i="0" u="none" strike="noStrike" kern="1200" dirty="0" smtClean="0">
                <a:solidFill>
                  <a:schemeClr val="tx1"/>
                </a:solidFill>
                <a:effectLst/>
                <a:latin typeface="+mn-lt"/>
                <a:ea typeface="+mn-ea"/>
                <a:cs typeface="+mn-cs"/>
              </a:rPr>
              <a:t>DRM and protection tools are enabled for possible repositories.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DRM Enforcement via Data Tags and Analytics Pt1 has the following requirements: </a:t>
            </a:r>
            <a:r>
              <a:rPr lang="en-US" sz="1200" b="0" i="0" u="none" strike="noStrike" kern="1200" dirty="0" smtClean="0">
                <a:solidFill>
                  <a:schemeClr val="tx1"/>
                </a:solidFill>
                <a:effectLst/>
                <a:latin typeface="+mn-lt"/>
                <a:ea typeface="+mn-ea"/>
                <a:cs typeface="+mn-cs"/>
              </a:rPr>
              <a:t>Data Tags are integrated with DRM and monitored repositories are expanded; Based on data tags, data is encrypted at rest.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DRM Enforcement via Data Tags and Analytics Pt2 has the following requirements: </a:t>
            </a:r>
            <a:r>
              <a:rPr lang="en-US" sz="1200" b="0" i="0" u="none" strike="noStrike" kern="1200" dirty="0" smtClean="0">
                <a:solidFill>
                  <a:schemeClr val="tx1"/>
                </a:solidFill>
                <a:effectLst/>
                <a:latin typeface="+mn-lt"/>
                <a:ea typeface="+mn-ea"/>
                <a:cs typeface="+mn-cs"/>
              </a:rPr>
              <a:t>All applicable data repositories are protected using DRM; Data is encrypted using extended data tags from the org levels.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DRM Enforcement via Data Tags and Analytics Pt3 has the following requirements: </a:t>
            </a:r>
            <a:r>
              <a:rPr lang="en-US" sz="1200" b="0" i="0" u="none" strike="noStrike" kern="1200" dirty="0" smtClean="0">
                <a:solidFill>
                  <a:schemeClr val="tx1"/>
                </a:solidFill>
                <a:effectLst/>
                <a:latin typeface="+mn-lt"/>
                <a:ea typeface="+mn-ea"/>
                <a:cs typeface="+mn-cs"/>
              </a:rPr>
              <a:t>Analytics from ML/AI are integrated with DRM to better automate protections; Encryption protection is integrated with AI/ML and updated  encryption methods are used as needed.</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9</a:t>
            </a:fld>
            <a:endParaRPr lang="en-US" dirty="0"/>
          </a:p>
        </p:txBody>
      </p:sp>
    </p:spTree>
    <p:extLst>
      <p:ext uri="{BB962C8B-B14F-4D97-AF65-F5344CB8AC3E}">
        <p14:creationId xmlns:p14="http://schemas.microsoft.com/office/powerpoint/2010/main" val="2748137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234121" cy="9144000"/>
          </a:xfrm>
          <a:prstGeom prst="rect">
            <a:avLst/>
          </a:prstGeom>
        </p:spPr>
      </p:pic>
      <p:sp>
        <p:nvSpPr>
          <p:cNvPr id="2" name="Title 1"/>
          <p:cNvSpPr>
            <a:spLocks noGrp="1"/>
          </p:cNvSpPr>
          <p:nvPr>
            <p:ph type="ctrTitle"/>
          </p:nvPr>
        </p:nvSpPr>
        <p:spPr>
          <a:xfrm>
            <a:off x="933450" y="3306234"/>
            <a:ext cx="10363200" cy="3183467"/>
          </a:xfrm>
        </p:spPr>
        <p:txBody>
          <a:bodyPr anchor="b"/>
          <a:lstStyle>
            <a:lvl1pPr algn="ctr">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543050" y="6612468"/>
            <a:ext cx="9144000" cy="2207683"/>
          </a:xfrm>
        </p:spPr>
        <p:txBody>
          <a:bodyPr/>
          <a:lstStyle>
            <a:lvl1pPr marL="0" indent="0" algn="ctr">
              <a:buNone/>
              <a:defRPr sz="3200"/>
            </a:lvl1pPr>
            <a:lvl2pPr marL="609608" indent="0" algn="ctr">
              <a:buNone/>
              <a:defRPr sz="2667"/>
            </a:lvl2pPr>
            <a:lvl3pPr marL="1219215" indent="0" algn="ctr">
              <a:buNone/>
              <a:defRPr sz="2400"/>
            </a:lvl3pPr>
            <a:lvl4pPr marL="1828823" indent="0" algn="ctr">
              <a:buNone/>
              <a:defRPr sz="2133"/>
            </a:lvl4pPr>
            <a:lvl5pPr marL="2438430" indent="0" algn="ctr">
              <a:buNone/>
              <a:defRPr sz="2133"/>
            </a:lvl5pPr>
            <a:lvl6pPr marL="3048038" indent="0" algn="ctr">
              <a:buNone/>
              <a:defRPr sz="2133"/>
            </a:lvl6pPr>
            <a:lvl7pPr marL="3657646" indent="0" algn="ctr">
              <a:buNone/>
              <a:defRPr sz="2133"/>
            </a:lvl7pPr>
            <a:lvl8pPr marL="4267253" indent="0" algn="ctr">
              <a:buNone/>
              <a:defRPr sz="2133"/>
            </a:lvl8pPr>
            <a:lvl9pPr marL="4876861" indent="0" algn="ctr">
              <a:buNone/>
              <a:defRPr sz="2133"/>
            </a:lvl9pPr>
          </a:lstStyle>
          <a:p>
            <a:r>
              <a:rPr lang="en-US" dirty="0" smtClean="0"/>
              <a:t>Click to edit Master subtitle style</a:t>
            </a:r>
            <a:endParaRPr lang="en-US" dirty="0"/>
          </a:p>
        </p:txBody>
      </p:sp>
    </p:spTree>
    <p:extLst>
      <p:ext uri="{BB962C8B-B14F-4D97-AF65-F5344CB8AC3E}">
        <p14:creationId xmlns:p14="http://schemas.microsoft.com/office/powerpoint/2010/main" val="26160999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22861"/>
            <a:ext cx="12192289" cy="876300"/>
          </a:xfrm>
        </p:spPr>
        <p:txBody>
          <a:bodyPr>
            <a:normAutofit/>
          </a:bodyPr>
          <a:lstStyle>
            <a:lvl1pPr algn="ctr">
              <a:defRPr sz="3800" b="1"/>
            </a:lvl1pPr>
          </a:lstStyle>
          <a:p>
            <a:r>
              <a:rPr lang="en-US" smtClean="0"/>
              <a:t>Click to edit Master title style</a:t>
            </a:r>
            <a:endParaRPr lang="en-US" dirty="0"/>
          </a:p>
        </p:txBody>
      </p:sp>
      <p:sp>
        <p:nvSpPr>
          <p:cNvPr id="3" name="Content Placeholder 2"/>
          <p:cNvSpPr>
            <a:spLocks noGrp="1"/>
          </p:cNvSpPr>
          <p:nvPr>
            <p:ph idx="1"/>
          </p:nvPr>
        </p:nvSpPr>
        <p:spPr>
          <a:xfrm>
            <a:off x="330202" y="1494367"/>
            <a:ext cx="11696698"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9437659" y="8766810"/>
            <a:ext cx="2743200" cy="365760"/>
          </a:xfrm>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2109489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0481"/>
            <a:ext cx="12192289" cy="901700"/>
          </a:xfrm>
        </p:spPr>
        <p:txBody>
          <a:bodyPr>
            <a:normAutofit/>
          </a:bodyPr>
          <a:lstStyle>
            <a:lvl1pPr algn="ctr">
              <a:defRPr sz="38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932260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10871369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727230"/>
            <a:ext cx="12192000" cy="241779"/>
          </a:xfrm>
          <a:prstGeom prst="rect">
            <a:avLst/>
          </a:prstGeom>
          <a:gradFill flip="none" rotWithShape="1">
            <a:gsLst>
              <a:gs pos="79000">
                <a:srgbClr val="666633"/>
              </a:gs>
              <a:gs pos="96970">
                <a:schemeClr val="bg1"/>
              </a:gs>
              <a:gs pos="0">
                <a:schemeClr val="accent1">
                  <a:lumMod val="5000"/>
                  <a:lumOff val="95000"/>
                  <a:alpha val="0"/>
                </a:schemeClr>
              </a:gs>
              <a:gs pos="15000">
                <a:srgbClr val="6666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6"/>
          <a:stretch>
            <a:fillRect/>
          </a:stretch>
        </p:blipFill>
        <p:spPr>
          <a:xfrm>
            <a:off x="10981203" y="54014"/>
            <a:ext cx="1085182" cy="1103472"/>
          </a:xfrm>
          <a:prstGeom prst="rect">
            <a:avLst/>
          </a:prstGeom>
        </p:spPr>
      </p:pic>
      <p:sp>
        <p:nvSpPr>
          <p:cNvPr id="2" name="Title Placeholder 1"/>
          <p:cNvSpPr>
            <a:spLocks noGrp="1"/>
          </p:cNvSpPr>
          <p:nvPr>
            <p:ph type="title"/>
          </p:nvPr>
        </p:nvSpPr>
        <p:spPr>
          <a:xfrm>
            <a:off x="0" y="44451"/>
            <a:ext cx="12192000" cy="88852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5902" y="1595966"/>
            <a:ext cx="11747498" cy="678052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449089" y="8657166"/>
            <a:ext cx="2743200" cy="486833"/>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F63BD8E1-6BB0-4117-80B3-89186B8B9DB2}" type="slidenum">
              <a:rPr lang="en-US" smtClean="0"/>
              <a:pPr/>
              <a:t>‹#›</a:t>
            </a:fld>
            <a:endParaRPr lang="en-US" dirty="0"/>
          </a:p>
        </p:txBody>
      </p:sp>
      <p:pic>
        <p:nvPicPr>
          <p:cNvPr id="10" name="Picture 9" descr="154px-US_Army_logo_svg.png"/>
          <p:cNvPicPr>
            <a:picLocks noChangeAspect="1"/>
          </p:cNvPicPr>
          <p:nvPr userDrawn="1"/>
        </p:nvPicPr>
        <p:blipFill>
          <a:blip r:embed="rId7" cstate="email">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a:ext>
            </a:extLst>
          </a:blip>
          <a:stretch>
            <a:fillRect/>
          </a:stretch>
        </p:blipFill>
        <p:spPr>
          <a:xfrm>
            <a:off x="114017" y="47624"/>
            <a:ext cx="820297" cy="1097280"/>
          </a:xfrm>
          <a:prstGeom prst="rect">
            <a:avLst/>
          </a:prstGeom>
        </p:spPr>
      </p:pic>
      <p:sp>
        <p:nvSpPr>
          <p:cNvPr id="13" name="Rectangle 50"/>
          <p:cNvSpPr>
            <a:spLocks noChangeArrowheads="1"/>
          </p:cNvSpPr>
          <p:nvPr userDrawn="1"/>
        </p:nvSpPr>
        <p:spPr bwMode="auto">
          <a:xfrm>
            <a:off x="4346117" y="8949690"/>
            <a:ext cx="3509987" cy="167738"/>
          </a:xfrm>
          <a:prstGeom prst="rect">
            <a:avLst/>
          </a:prstGeom>
          <a:noFill/>
          <a:ln w="9525">
            <a:noFill/>
            <a:miter lim="800000"/>
            <a:headEnd/>
            <a:tailEnd/>
          </a:ln>
          <a:effectLst/>
        </p:spPr>
        <p:txBody>
          <a:bodyPr wrap="square" lIns="0" tIns="0" rIns="0" bIns="0">
            <a:spAutoFit/>
          </a:bodyPr>
          <a:lstStyle/>
          <a:p>
            <a:pPr algn="ctr" eaLnBrk="0" hangingPunct="0">
              <a:defRPr/>
            </a:pPr>
            <a:r>
              <a:rPr lang="en-US" sz="1090" b="1" dirty="0" smtClean="0">
                <a:solidFill>
                  <a:srgbClr val="006600"/>
                </a:solidFill>
                <a:latin typeface=" Arial"/>
                <a:cs typeface="Arial" pitchFamily="34" charset="0"/>
              </a:rPr>
              <a:t>UNCLASSIFIED</a:t>
            </a:r>
            <a:endParaRPr lang="en-US" sz="1090" b="1" dirty="0">
              <a:solidFill>
                <a:srgbClr val="006600"/>
              </a:solidFill>
              <a:latin typeface=" Arial"/>
              <a:cs typeface="Arial" pitchFamily="34" charset="0"/>
            </a:endParaRPr>
          </a:p>
        </p:txBody>
      </p:sp>
      <p:sp>
        <p:nvSpPr>
          <p:cNvPr id="15" name="TextBox 14"/>
          <p:cNvSpPr txBox="1"/>
          <p:nvPr userDrawn="1"/>
        </p:nvSpPr>
        <p:spPr>
          <a:xfrm>
            <a:off x="8387099" y="8949690"/>
            <a:ext cx="1122102" cy="167738"/>
          </a:xfrm>
          <a:prstGeom prst="rect">
            <a:avLst/>
          </a:prstGeom>
          <a:noFill/>
        </p:spPr>
        <p:txBody>
          <a:bodyPr wrap="none" lIns="0" tIns="0" rIns="0" bIns="0" rtlCol="0">
            <a:spAutoFit/>
          </a:bodyPr>
          <a:lstStyle/>
          <a:p>
            <a:r>
              <a:rPr lang="en-US" sz="1090" b="1" dirty="0" smtClean="0">
                <a:solidFill>
                  <a:prstClr val="black"/>
                </a:solidFill>
                <a:latin typeface=" Arial"/>
              </a:rPr>
              <a:t>CW3 Ben Koontz</a:t>
            </a:r>
            <a:endParaRPr lang="en-US" sz="1090" b="1" dirty="0">
              <a:solidFill>
                <a:prstClr val="black"/>
              </a:solidFill>
              <a:latin typeface=" Arial"/>
            </a:endParaRPr>
          </a:p>
        </p:txBody>
      </p:sp>
      <p:sp>
        <p:nvSpPr>
          <p:cNvPr id="16" name="TextBox 15"/>
          <p:cNvSpPr txBox="1"/>
          <p:nvPr userDrawn="1"/>
        </p:nvSpPr>
        <p:spPr>
          <a:xfrm>
            <a:off x="83814" y="8949690"/>
            <a:ext cx="1859483" cy="167738"/>
          </a:xfrm>
          <a:prstGeom prst="rect">
            <a:avLst/>
          </a:prstGeom>
          <a:noFill/>
        </p:spPr>
        <p:txBody>
          <a:bodyPr wrap="none" lIns="0" tIns="0" rIns="0" bIns="0" rtlCol="0">
            <a:spAutoFit/>
          </a:bodyPr>
          <a:lstStyle/>
          <a:p>
            <a:r>
              <a:rPr lang="en-US" sz="1090" b="1" dirty="0">
                <a:solidFill>
                  <a:prstClr val="black"/>
                </a:solidFill>
                <a:latin typeface=" Arial"/>
              </a:rPr>
              <a:t>As of:  </a:t>
            </a:r>
            <a:fld id="{05F82045-B8B4-4CD5-A030-F80DD08B975C}" type="datetime9">
              <a:rPr lang="en-US" sz="1090" b="1" smtClean="0">
                <a:solidFill>
                  <a:prstClr val="black"/>
                </a:solidFill>
                <a:latin typeface=" Arial"/>
              </a:rPr>
              <a:t>5/9/2023 1:57:09 PM</a:t>
            </a:fld>
            <a:endParaRPr lang="en-US" sz="1090" b="1" dirty="0">
              <a:solidFill>
                <a:prstClr val="black"/>
              </a:solidFill>
              <a:latin typeface=" Arial"/>
            </a:endParaRPr>
          </a:p>
        </p:txBody>
      </p:sp>
      <p:sp>
        <p:nvSpPr>
          <p:cNvPr id="17" name="Rectangle 50"/>
          <p:cNvSpPr>
            <a:spLocks noChangeArrowheads="1"/>
          </p:cNvSpPr>
          <p:nvPr userDrawn="1"/>
        </p:nvSpPr>
        <p:spPr bwMode="auto">
          <a:xfrm>
            <a:off x="4334657" y="0"/>
            <a:ext cx="3509987" cy="167738"/>
          </a:xfrm>
          <a:prstGeom prst="rect">
            <a:avLst/>
          </a:prstGeom>
          <a:noFill/>
          <a:ln w="9525">
            <a:noFill/>
            <a:miter lim="800000"/>
            <a:headEnd/>
            <a:tailEnd/>
          </a:ln>
          <a:effectLst/>
        </p:spPr>
        <p:txBody>
          <a:bodyPr wrap="square" lIns="0" tIns="0" rIns="0" bIns="0">
            <a:spAutoFit/>
          </a:bodyPr>
          <a:lstStyle/>
          <a:p>
            <a:pPr algn="ctr" eaLnBrk="0" hangingPunct="0">
              <a:defRPr/>
            </a:pPr>
            <a:r>
              <a:rPr lang="en-US" sz="1090" b="1" dirty="0" smtClean="0">
                <a:solidFill>
                  <a:srgbClr val="006600"/>
                </a:solidFill>
                <a:latin typeface=" Arial"/>
                <a:cs typeface="Arial" pitchFamily="34" charset="0"/>
              </a:rPr>
              <a:t>UNCLASSIFIED</a:t>
            </a:r>
            <a:endParaRPr lang="en-US" sz="1090" b="1" dirty="0">
              <a:solidFill>
                <a:srgbClr val="006600"/>
              </a:solidFill>
              <a:latin typeface=" Arial"/>
              <a:cs typeface="Arial" pitchFamily="34" charset="0"/>
            </a:endParaRPr>
          </a:p>
        </p:txBody>
      </p:sp>
    </p:spTree>
    <p:extLst>
      <p:ext uri="{BB962C8B-B14F-4D97-AF65-F5344CB8AC3E}">
        <p14:creationId xmlns:p14="http://schemas.microsoft.com/office/powerpoint/2010/main" val="2486457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timing>
    <p:tnLst>
      <p:par>
        <p:cTn id="1" dur="indefinite" restart="never" nodeType="tmRoot"/>
      </p:par>
    </p:tnLst>
  </p:timing>
  <p:hf hdr="0" ftr="0"/>
  <p:txStyles>
    <p:titleStyle>
      <a:lvl1pPr algn="ctr" defTabSz="1219215"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304804" indent="-304804" algn="l" defTabSz="1219215" rtl="0" eaLnBrk="1" latinLnBrk="0" hangingPunct="1">
        <a:lnSpc>
          <a:spcPct val="90000"/>
        </a:lnSpc>
        <a:spcBef>
          <a:spcPts val="1333"/>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14411" indent="-304804" algn="l" defTabSz="1219215"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4019" indent="-304804" algn="l" defTabSz="1219215"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627"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234"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842"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450"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057"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665"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215" rtl="0" eaLnBrk="1" latinLnBrk="0" hangingPunct="1">
        <a:defRPr sz="2400" kern="1200">
          <a:solidFill>
            <a:schemeClr val="tx1"/>
          </a:solidFill>
          <a:latin typeface="+mn-lt"/>
          <a:ea typeface="+mn-ea"/>
          <a:cs typeface="+mn-cs"/>
        </a:defRPr>
      </a:lvl1pPr>
      <a:lvl2pPr marL="609608" algn="l" defTabSz="1219215" rtl="0" eaLnBrk="1" latinLnBrk="0" hangingPunct="1">
        <a:defRPr sz="2400" kern="1200">
          <a:solidFill>
            <a:schemeClr val="tx1"/>
          </a:solidFill>
          <a:latin typeface="+mn-lt"/>
          <a:ea typeface="+mn-ea"/>
          <a:cs typeface="+mn-cs"/>
        </a:defRPr>
      </a:lvl2pPr>
      <a:lvl3pPr marL="1219215" algn="l" defTabSz="1219215" rtl="0" eaLnBrk="1" latinLnBrk="0" hangingPunct="1">
        <a:defRPr sz="2400" kern="1200">
          <a:solidFill>
            <a:schemeClr val="tx1"/>
          </a:solidFill>
          <a:latin typeface="+mn-lt"/>
          <a:ea typeface="+mn-ea"/>
          <a:cs typeface="+mn-cs"/>
        </a:defRPr>
      </a:lvl3pPr>
      <a:lvl4pPr marL="1828823" algn="l" defTabSz="1219215" rtl="0" eaLnBrk="1" latinLnBrk="0" hangingPunct="1">
        <a:defRPr sz="2400" kern="1200">
          <a:solidFill>
            <a:schemeClr val="tx1"/>
          </a:solidFill>
          <a:latin typeface="+mn-lt"/>
          <a:ea typeface="+mn-ea"/>
          <a:cs typeface="+mn-cs"/>
        </a:defRPr>
      </a:lvl4pPr>
      <a:lvl5pPr marL="2438430" algn="l" defTabSz="1219215" rtl="0" eaLnBrk="1" latinLnBrk="0" hangingPunct="1">
        <a:defRPr sz="2400" kern="1200">
          <a:solidFill>
            <a:schemeClr val="tx1"/>
          </a:solidFill>
          <a:latin typeface="+mn-lt"/>
          <a:ea typeface="+mn-ea"/>
          <a:cs typeface="+mn-cs"/>
        </a:defRPr>
      </a:lvl5pPr>
      <a:lvl6pPr marL="3048038" algn="l" defTabSz="1219215" rtl="0" eaLnBrk="1" latinLnBrk="0" hangingPunct="1">
        <a:defRPr sz="2400" kern="1200">
          <a:solidFill>
            <a:schemeClr val="tx1"/>
          </a:solidFill>
          <a:latin typeface="+mn-lt"/>
          <a:ea typeface="+mn-ea"/>
          <a:cs typeface="+mn-cs"/>
        </a:defRPr>
      </a:lvl6pPr>
      <a:lvl7pPr marL="3657646" algn="l" defTabSz="1219215" rtl="0" eaLnBrk="1" latinLnBrk="0" hangingPunct="1">
        <a:defRPr sz="2400" kern="1200">
          <a:solidFill>
            <a:schemeClr val="tx1"/>
          </a:solidFill>
          <a:latin typeface="+mn-lt"/>
          <a:ea typeface="+mn-ea"/>
          <a:cs typeface="+mn-cs"/>
        </a:defRPr>
      </a:lvl7pPr>
      <a:lvl8pPr marL="4267253" algn="l" defTabSz="1219215" rtl="0" eaLnBrk="1" latinLnBrk="0" hangingPunct="1">
        <a:defRPr sz="2400" kern="1200">
          <a:solidFill>
            <a:schemeClr val="tx1"/>
          </a:solidFill>
          <a:latin typeface="+mn-lt"/>
          <a:ea typeface="+mn-ea"/>
          <a:cs typeface="+mn-cs"/>
        </a:defRPr>
      </a:lvl8pPr>
      <a:lvl9pPr marL="4876861" algn="l" defTabSz="121921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11" Type="http://schemas.microsoft.com/office/2007/relationships/hdphoto" Target="../media/hdphoto3.wdp"/><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55266"/>
            <a:ext cx="12192000" cy="830997"/>
          </a:xfrm>
          <a:prstGeom prst="rect">
            <a:avLst/>
          </a:prstGeom>
          <a:gradFill flip="none" rotWithShape="1">
            <a:gsLst>
              <a:gs pos="82000">
                <a:schemeClr val="accent1">
                  <a:lumMod val="5000"/>
                  <a:lumOff val="95000"/>
                  <a:alpha val="0"/>
                </a:schemeClr>
              </a:gs>
              <a:gs pos="68000">
                <a:schemeClr val="bg1">
                  <a:lumMod val="95000"/>
                  <a:alpha val="14000"/>
                </a:schemeClr>
              </a:gs>
            </a:gsLst>
            <a:path path="shape">
              <a:fillToRect l="50000" t="50000" r="50000" b="50000"/>
            </a:path>
            <a:tileRect/>
          </a:gradFill>
          <a:effectLst>
            <a:outerShdw blurRad="50800" dist="38100" dir="8100000" algn="tr" rotWithShape="0">
              <a:schemeClr val="bg1">
                <a:alpha val="40000"/>
              </a:schemeClr>
            </a:outerShdw>
          </a:effectLst>
        </p:spPr>
        <p:txBody>
          <a:bodyPr wrap="square" rtlCol="0" anchor="ctr">
            <a:spAutoFit/>
          </a:bodyPr>
          <a:lstStyle/>
          <a:p>
            <a:pPr algn="ctr"/>
            <a:r>
              <a:rPr lang="en-US" sz="4800" b="1" dirty="0" smtClean="0">
                <a:latin typeface=" Arial"/>
              </a:rPr>
              <a:t>Pillar 4 Data</a:t>
            </a:r>
            <a:endParaRPr lang="en-US" sz="4800" b="1" dirty="0">
              <a:latin typeface=" Arial"/>
            </a:endParaRPr>
          </a:p>
        </p:txBody>
      </p:sp>
      <p:sp>
        <p:nvSpPr>
          <p:cNvPr id="5" name="TextBox 4"/>
          <p:cNvSpPr txBox="1"/>
          <p:nvPr/>
        </p:nvSpPr>
        <p:spPr>
          <a:xfrm>
            <a:off x="0" y="7625744"/>
            <a:ext cx="12192000" cy="461665"/>
          </a:xfrm>
          <a:prstGeom prst="rect">
            <a:avLst/>
          </a:prstGeom>
          <a:noFill/>
          <a:effectLst>
            <a:outerShdw blurRad="50800" dist="38100" dir="8100000" algn="tr" rotWithShape="0">
              <a:schemeClr val="bg1">
                <a:alpha val="40000"/>
              </a:schemeClr>
            </a:outerShdw>
          </a:effectLst>
        </p:spPr>
        <p:txBody>
          <a:bodyPr wrap="square" rtlCol="0">
            <a:spAutoFit/>
          </a:bodyPr>
          <a:lstStyle/>
          <a:p>
            <a:pPr algn="ctr"/>
            <a:r>
              <a:rPr lang="en-US" sz="2400" b="1" dirty="0" smtClean="0">
                <a:effectLst>
                  <a:outerShdw blurRad="50800" dist="38100" dir="8100000" algn="tr" rotWithShape="0">
                    <a:schemeClr val="bg1">
                      <a:alpha val="40000"/>
                    </a:schemeClr>
                  </a:outerShdw>
                </a:effectLst>
                <a:latin typeface=" Arial"/>
              </a:rPr>
              <a:t>CW3 Ben Koontz</a:t>
            </a:r>
          </a:p>
        </p:txBody>
      </p:sp>
    </p:spTree>
    <p:extLst>
      <p:ext uri="{BB962C8B-B14F-4D97-AF65-F5344CB8AC3E}">
        <p14:creationId xmlns:p14="http://schemas.microsoft.com/office/powerpoint/2010/main" val="1289428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Data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4.6 Data Loss Prevention (DLP)      </a:t>
            </a:r>
            <a:endParaRPr lang="en-US" sz="3200" dirty="0" smtClean="0"/>
          </a:p>
          <a:p>
            <a:pPr lvl="1"/>
            <a:r>
              <a:rPr lang="en-US" sz="2400" dirty="0" smtClean="0"/>
              <a:t>4.6.1 Implement </a:t>
            </a:r>
            <a:r>
              <a:rPr lang="en-US" sz="2400" dirty="0"/>
              <a:t>Enforcement </a:t>
            </a:r>
            <a:r>
              <a:rPr lang="en-US" sz="2400" dirty="0" smtClean="0"/>
              <a:t>Points (Target)</a:t>
            </a:r>
            <a:endParaRPr lang="en-US" sz="2400" dirty="0"/>
          </a:p>
          <a:p>
            <a:pPr lvl="1"/>
            <a:r>
              <a:rPr lang="en-US" sz="2400" dirty="0" smtClean="0"/>
              <a:t>4.6.2 DLP </a:t>
            </a:r>
            <a:r>
              <a:rPr lang="en-US" sz="2400" dirty="0"/>
              <a:t>Enforcement via Data Tags and Analytics </a:t>
            </a:r>
            <a:r>
              <a:rPr lang="en-US" sz="2400" dirty="0" smtClean="0"/>
              <a:t>Pt1 (Target)</a:t>
            </a:r>
            <a:endParaRPr lang="en-US" sz="2400" dirty="0"/>
          </a:p>
          <a:p>
            <a:pPr lvl="1"/>
            <a:r>
              <a:rPr lang="en-US" sz="2400" dirty="0" smtClean="0"/>
              <a:t>4.6.3 DLP </a:t>
            </a:r>
            <a:r>
              <a:rPr lang="en-US" sz="2400" dirty="0"/>
              <a:t>Enforcement via Data Tags and Analytics </a:t>
            </a:r>
            <a:r>
              <a:rPr lang="en-US" sz="2400" dirty="0" smtClean="0"/>
              <a:t>Pt2 (Advanced)</a:t>
            </a:r>
            <a:endParaRPr lang="en-US" sz="2400" dirty="0"/>
          </a:p>
          <a:p>
            <a:pPr lvl="1"/>
            <a:r>
              <a:rPr lang="en-US" sz="2400" dirty="0" smtClean="0"/>
              <a:t>4.6.4 DLP </a:t>
            </a:r>
            <a:r>
              <a:rPr lang="en-US" sz="2400" dirty="0"/>
              <a:t>Enforcement via Data Tags and Analytics </a:t>
            </a:r>
            <a:r>
              <a:rPr lang="en-US" sz="2400" dirty="0" smtClean="0"/>
              <a:t>Pt3 (Advanced)</a:t>
            </a:r>
            <a:endParaRPr lang="en-US" sz="2400"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10</a:t>
            </a:fld>
            <a:endParaRPr lang="en-US" dirty="0"/>
          </a:p>
        </p:txBody>
      </p:sp>
      <p:pic>
        <p:nvPicPr>
          <p:cNvPr id="6146" name="Picture 2" descr="What is data loss prevention | ManageEngine DataSecurity P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936" y="4135273"/>
            <a:ext cx="9674414" cy="452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569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Data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4.7 Data Access Control       </a:t>
            </a:r>
            <a:endParaRPr lang="en-US" sz="3200" dirty="0" smtClean="0"/>
          </a:p>
          <a:p>
            <a:pPr lvl="1"/>
            <a:r>
              <a:rPr lang="en-US" sz="2400" dirty="0" smtClean="0"/>
              <a:t>4.7.1 Integrate </a:t>
            </a:r>
            <a:r>
              <a:rPr lang="en-US" sz="2400" dirty="0"/>
              <a:t>DAAS Access w/ SDS Policy </a:t>
            </a:r>
            <a:r>
              <a:rPr lang="en-US" sz="2400" dirty="0" smtClean="0"/>
              <a:t>Pt1 (Target)</a:t>
            </a:r>
            <a:endParaRPr lang="en-US" sz="2400" dirty="0"/>
          </a:p>
          <a:p>
            <a:pPr lvl="1"/>
            <a:r>
              <a:rPr lang="en-US" sz="2400" dirty="0" smtClean="0"/>
              <a:t>4.7.2 Integrate </a:t>
            </a:r>
            <a:r>
              <a:rPr lang="en-US" sz="2400" dirty="0"/>
              <a:t>DAAS Access w/ SDS Policy Pt2 (Advanced)</a:t>
            </a:r>
          </a:p>
          <a:p>
            <a:pPr lvl="1"/>
            <a:r>
              <a:rPr lang="en-US" sz="2400" dirty="0" smtClean="0"/>
              <a:t>4.7.3 Integrate </a:t>
            </a:r>
            <a:r>
              <a:rPr lang="en-US" sz="2400" dirty="0"/>
              <a:t>DAAS Access w/ SDS Policy Pt3 (Advanced)</a:t>
            </a:r>
          </a:p>
          <a:p>
            <a:pPr lvl="1"/>
            <a:r>
              <a:rPr lang="en-US" sz="2400" dirty="0" smtClean="0"/>
              <a:t>4.7.4 Integrate </a:t>
            </a:r>
            <a:r>
              <a:rPr lang="en-US" sz="2400" dirty="0"/>
              <a:t>Solution(s) and Policy with Enterprise IDP </a:t>
            </a:r>
            <a:r>
              <a:rPr lang="en-US" sz="2400" dirty="0" smtClean="0"/>
              <a:t>Pt1 (Target)</a:t>
            </a:r>
            <a:endParaRPr lang="en-US" sz="2400" dirty="0"/>
          </a:p>
          <a:p>
            <a:pPr lvl="1"/>
            <a:r>
              <a:rPr lang="en-US" sz="2400" dirty="0" smtClean="0"/>
              <a:t>4.7.5 Integrate </a:t>
            </a:r>
            <a:r>
              <a:rPr lang="en-US" sz="2400" dirty="0"/>
              <a:t>Solution(s) and Policy with Enterprise IDP Pt2 (Advanced)</a:t>
            </a:r>
          </a:p>
          <a:p>
            <a:pPr lvl="1"/>
            <a:r>
              <a:rPr lang="en-US" sz="2400" dirty="0" smtClean="0"/>
              <a:t>4.7.6 Implement </a:t>
            </a:r>
            <a:r>
              <a:rPr lang="en-US" sz="2400" dirty="0"/>
              <a:t>SDS Tool and/or integrate with DRM Tool Pt1 (Advanced)</a:t>
            </a:r>
          </a:p>
          <a:p>
            <a:pPr lvl="1"/>
            <a:r>
              <a:rPr lang="en-US" sz="2400" dirty="0" smtClean="0"/>
              <a:t>4.7.7 Implement </a:t>
            </a:r>
            <a:r>
              <a:rPr lang="en-US" sz="2400" dirty="0"/>
              <a:t>SDS Tool and/or integrate with DRM Tool Pt2 (Advanced)</a:t>
            </a:r>
          </a:p>
          <a:p>
            <a:endParaRPr lang="en-US" sz="3600" dirty="0" smtClean="0"/>
          </a:p>
          <a:p>
            <a:endParaRPr lang="en-US" sz="3600" dirty="0"/>
          </a:p>
          <a:p>
            <a:endParaRPr lang="en-US" sz="3600" dirty="0"/>
          </a:p>
        </p:txBody>
      </p:sp>
      <p:sp>
        <p:nvSpPr>
          <p:cNvPr id="5" name="Slide Number Placeholder 4"/>
          <p:cNvSpPr>
            <a:spLocks noGrp="1"/>
          </p:cNvSpPr>
          <p:nvPr>
            <p:ph type="sldNum" sz="quarter" idx="12"/>
          </p:nvPr>
        </p:nvSpPr>
        <p:spPr/>
        <p:txBody>
          <a:bodyPr/>
          <a:lstStyle/>
          <a:p>
            <a:fld id="{F63BD8E1-6BB0-4117-80B3-89186B8B9DB2}" type="slidenum">
              <a:rPr lang="en-US" smtClean="0"/>
              <a:t>11</a:t>
            </a:fld>
            <a:endParaRPr lang="en-US" dirty="0"/>
          </a:p>
        </p:txBody>
      </p:sp>
      <p:pic>
        <p:nvPicPr>
          <p:cNvPr id="7170" name="Picture 2" descr="Access Control Mechanism - CyberHo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1" y="5240738"/>
            <a:ext cx="9753600" cy="3548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44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Conclusion</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Data Pillar</a:t>
            </a:r>
          </a:p>
          <a:p>
            <a:r>
              <a:rPr lang="en-US" sz="3000" dirty="0" smtClean="0"/>
              <a:t>Key Components:</a:t>
            </a:r>
          </a:p>
          <a:p>
            <a:pPr lvl="1"/>
            <a:r>
              <a:rPr lang="en-US" sz="1934" dirty="0" smtClean="0"/>
              <a:t>Data Loss Prevention</a:t>
            </a:r>
          </a:p>
          <a:p>
            <a:pPr lvl="1"/>
            <a:r>
              <a:rPr lang="en-US" sz="1934" dirty="0" smtClean="0"/>
              <a:t>Digital Rights Management</a:t>
            </a:r>
          </a:p>
          <a:p>
            <a:pPr lvl="1"/>
            <a:r>
              <a:rPr lang="en-US" sz="1934" dirty="0" smtClean="0"/>
              <a:t>Data Access Control Lists</a:t>
            </a:r>
          </a:p>
          <a:p>
            <a:pPr lvl="1"/>
            <a:r>
              <a:rPr lang="en-US" sz="1934" dirty="0" smtClean="0"/>
              <a:t>Data Tagging and Labeling</a:t>
            </a:r>
          </a:p>
          <a:p>
            <a:pPr lvl="1"/>
            <a:r>
              <a:rPr lang="en-US" sz="1934" dirty="0" smtClean="0"/>
              <a:t>Data Monitoring</a:t>
            </a:r>
            <a:endParaRPr lang="en-US" sz="1934" dirty="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12</a:t>
            </a:fld>
            <a:endParaRPr lang="en-US" dirty="0"/>
          </a:p>
        </p:txBody>
      </p:sp>
    </p:spTree>
    <p:extLst>
      <p:ext uri="{BB962C8B-B14F-4D97-AF65-F5344CB8AC3E}">
        <p14:creationId xmlns:p14="http://schemas.microsoft.com/office/powerpoint/2010/main" val="160230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Questions</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CW3 Ben Koontz; benjamin.r.koontz2.mil@army.mil</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13</a:t>
            </a:fld>
            <a:endParaRPr lang="en-US" dirty="0"/>
          </a:p>
        </p:txBody>
      </p:sp>
    </p:spTree>
    <p:extLst>
      <p:ext uri="{BB962C8B-B14F-4D97-AF65-F5344CB8AC3E}">
        <p14:creationId xmlns:p14="http://schemas.microsoft.com/office/powerpoint/2010/main" val="245930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Course Objectives</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The student will be able to understand the Data Pillar of Zero Trust </a:t>
            </a:r>
          </a:p>
          <a:p>
            <a:r>
              <a:rPr lang="en-US" sz="3000" dirty="0" smtClean="0"/>
              <a:t>The student will understand the 7 capabilities and 31 activities outlined in the Data Pillar</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2</a:t>
            </a:fld>
            <a:endParaRPr lang="en-US" dirty="0"/>
          </a:p>
        </p:txBody>
      </p:sp>
    </p:spTree>
    <p:extLst>
      <p:ext uri="{BB962C8B-B14F-4D97-AF65-F5344CB8AC3E}">
        <p14:creationId xmlns:p14="http://schemas.microsoft.com/office/powerpoint/2010/main" val="961489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Seven Pillars of Zero Trust</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User</a:t>
            </a:r>
          </a:p>
          <a:p>
            <a:r>
              <a:rPr lang="en-US" sz="3000" dirty="0" smtClean="0"/>
              <a:t>Device</a:t>
            </a:r>
          </a:p>
          <a:p>
            <a:r>
              <a:rPr lang="en-US" sz="3000" dirty="0" smtClean="0"/>
              <a:t>Applications and Workload</a:t>
            </a:r>
          </a:p>
          <a:p>
            <a:r>
              <a:rPr lang="en-US" sz="3000" b="1" dirty="0" smtClean="0">
                <a:solidFill>
                  <a:srgbClr val="0070C0"/>
                </a:solidFill>
              </a:rPr>
              <a:t>Data</a:t>
            </a:r>
          </a:p>
          <a:p>
            <a:r>
              <a:rPr lang="en-US" sz="3000" dirty="0"/>
              <a:t>Network and </a:t>
            </a:r>
            <a:r>
              <a:rPr lang="en-US" sz="3000" dirty="0" smtClean="0"/>
              <a:t>Environment</a:t>
            </a:r>
          </a:p>
          <a:p>
            <a:r>
              <a:rPr lang="en-US" sz="3000" dirty="0"/>
              <a:t>Automation and </a:t>
            </a:r>
            <a:r>
              <a:rPr lang="en-US" sz="3000" dirty="0" smtClean="0"/>
              <a:t>Orchestration</a:t>
            </a:r>
          </a:p>
          <a:p>
            <a:r>
              <a:rPr lang="en-US" sz="3000" dirty="0" smtClean="0"/>
              <a:t>Visibility and Analytics</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3</a:t>
            </a:fld>
            <a:endParaRPr lang="en-US" dirty="0"/>
          </a:p>
        </p:txBody>
      </p:sp>
      <p:pic>
        <p:nvPicPr>
          <p:cNvPr id="4" name="Picture 3"/>
          <p:cNvPicPr>
            <a:picLocks noChangeAspect="1"/>
          </p:cNvPicPr>
          <p:nvPr/>
        </p:nvPicPr>
        <p:blipFill>
          <a:blip r:embed="rId3"/>
          <a:stretch>
            <a:fillRect/>
          </a:stretch>
        </p:blipFill>
        <p:spPr>
          <a:xfrm>
            <a:off x="6178551" y="1494366"/>
            <a:ext cx="5058481" cy="4315427"/>
          </a:xfrm>
          <a:prstGeom prst="rect">
            <a:avLst/>
          </a:prstGeom>
        </p:spPr>
      </p:pic>
      <p:sp>
        <p:nvSpPr>
          <p:cNvPr id="6" name="TextBox 5"/>
          <p:cNvSpPr txBox="1"/>
          <p:nvPr/>
        </p:nvSpPr>
        <p:spPr>
          <a:xfrm>
            <a:off x="7058923" y="5769737"/>
            <a:ext cx="3575274" cy="369332"/>
          </a:xfrm>
          <a:prstGeom prst="rect">
            <a:avLst/>
          </a:prstGeom>
          <a:noFill/>
        </p:spPr>
        <p:txBody>
          <a:bodyPr wrap="none" rtlCol="0">
            <a:spAutoFit/>
          </a:bodyPr>
          <a:lstStyle/>
          <a:p>
            <a:r>
              <a:rPr lang="en-US" dirty="0" err="1" smtClean="0"/>
              <a:t>DoD</a:t>
            </a:r>
            <a:r>
              <a:rPr lang="en-US" dirty="0" smtClean="0"/>
              <a:t> ZT Reference Architecture v 2.0</a:t>
            </a:r>
            <a:endParaRPr lang="en-US" dirty="0"/>
          </a:p>
        </p:txBody>
      </p:sp>
      <p:sp>
        <p:nvSpPr>
          <p:cNvPr id="8" name="Hexagon 7"/>
          <p:cNvSpPr/>
          <p:nvPr/>
        </p:nvSpPr>
        <p:spPr>
          <a:xfrm>
            <a:off x="8227435" y="3148304"/>
            <a:ext cx="1238249" cy="1123121"/>
          </a:xfrm>
          <a:prstGeom prst="hexagon">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985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a:extLst>
              <a:ext uri="{FF2B5EF4-FFF2-40B4-BE49-F238E27FC236}">
                <a16:creationId xmlns:a16="http://schemas.microsoft.com/office/drawing/2014/main" xmlns="" id="{8DD0CEFC-421B-4A9E-9E94-79084D049753}"/>
              </a:ext>
            </a:extLst>
          </p:cNvPr>
          <p:cNvSpPr>
            <a:spLocks noGrp="1"/>
          </p:cNvSpPr>
          <p:nvPr>
            <p:ph type="sldNum" sz="quarter" idx="12"/>
          </p:nvPr>
        </p:nvSpPr>
        <p:spPr/>
        <p:txBody>
          <a:bodyPr/>
          <a:lstStyle/>
          <a:p>
            <a:fld id="{8CD5C797-E406-4197-91A7-D613A460A726}" type="slidenum">
              <a:rPr lang="en-US" smtClean="0"/>
              <a:t>4</a:t>
            </a:fld>
            <a:endParaRPr lang="en-US"/>
          </a:p>
        </p:txBody>
      </p:sp>
      <p:sp>
        <p:nvSpPr>
          <p:cNvPr id="196" name="object 21"/>
          <p:cNvSpPr txBox="1">
            <a:spLocks/>
          </p:cNvSpPr>
          <p:nvPr/>
        </p:nvSpPr>
        <p:spPr>
          <a:xfrm>
            <a:off x="1376783" y="172439"/>
            <a:ext cx="9438433" cy="540331"/>
          </a:xfrm>
          <a:prstGeom prst="rect">
            <a:avLst/>
          </a:prstGeom>
        </p:spPr>
        <p:txBody>
          <a:bodyPr vert="horz" wrap="square" lIns="0" tIns="52505" rIns="0" bIns="0" rtlCol="0" anchor="ctr">
            <a:spAutoFit/>
          </a:bodyPr>
          <a:lstStyle>
            <a:lvl1pPr>
              <a:defRPr sz="2400" b="1" i="0">
                <a:solidFill>
                  <a:schemeClr val="tx1"/>
                </a:solidFill>
                <a:latin typeface="Arial"/>
                <a:ea typeface="+mj-ea"/>
                <a:cs typeface="Arial"/>
              </a:defRPr>
            </a:lvl1pPr>
          </a:lstStyle>
          <a:p>
            <a:pPr algn="ctr" eaLnBrk="0" fontAlgn="base" hangingPunct="0">
              <a:lnSpc>
                <a:spcPts val="3807"/>
              </a:lnSpc>
              <a:spcBef>
                <a:spcPct val="0"/>
              </a:spcBef>
              <a:spcAft>
                <a:spcPct val="0"/>
              </a:spcAft>
            </a:pPr>
            <a:r>
              <a:rPr lang="en-US" sz="2800" dirty="0" smtClean="0"/>
              <a:t>Sample Zero Trust Access Flow</a:t>
            </a:r>
            <a:endParaRPr lang="en-US" b="0" i="1" kern="0" dirty="0">
              <a:solidFill>
                <a:prstClr val="black"/>
              </a:solidFill>
            </a:endParaRPr>
          </a:p>
        </p:txBody>
      </p:sp>
      <p:grpSp>
        <p:nvGrpSpPr>
          <p:cNvPr id="20" name="Group 19"/>
          <p:cNvGrpSpPr/>
          <p:nvPr/>
        </p:nvGrpSpPr>
        <p:grpSpPr>
          <a:xfrm>
            <a:off x="13576" y="1275518"/>
            <a:ext cx="12760728" cy="6148864"/>
            <a:chOff x="2841342" y="1261708"/>
            <a:chExt cx="9626787" cy="4394306"/>
          </a:xfrm>
        </p:grpSpPr>
        <p:sp>
          <p:nvSpPr>
            <p:cNvPr id="139" name="Rectangle 138">
              <a:extLst>
                <a:ext uri="{FF2B5EF4-FFF2-40B4-BE49-F238E27FC236}">
                  <a16:creationId xmlns:a16="http://schemas.microsoft.com/office/drawing/2014/main" xmlns="" id="{472CC038-2C71-4F78-8959-CB139A4F43AE}"/>
                </a:ext>
              </a:extLst>
            </p:cNvPr>
            <p:cNvSpPr/>
            <p:nvPr/>
          </p:nvSpPr>
          <p:spPr>
            <a:xfrm>
              <a:off x="2841342" y="1261708"/>
              <a:ext cx="9186235" cy="4394306"/>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a:spLocks noChangeAspect="1"/>
            </p:cNvSpPr>
            <p:nvPr/>
          </p:nvSpPr>
          <p:spPr>
            <a:xfrm>
              <a:off x="5411397" y="4869989"/>
              <a:ext cx="4543175" cy="718652"/>
            </a:xfrm>
            <a:prstGeom prst="ellipse">
              <a:avLst/>
            </a:prstGeom>
            <a:solidFill>
              <a:srgbClr val="DBDBDB">
                <a:alpha val="60000"/>
              </a:srgbClr>
            </a:solidFill>
            <a:ln w="254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a:endParaRPr lang="en-US" sz="1350">
                <a:solidFill>
                  <a:prstClr val="black"/>
                </a:solidFill>
                <a:latin typeface="Calibri" panose="020F0502020204030204"/>
              </a:endParaRPr>
            </a:p>
          </p:txBody>
        </p:sp>
        <p:grpSp>
          <p:nvGrpSpPr>
            <p:cNvPr id="4" name="Group 3"/>
            <p:cNvGrpSpPr/>
            <p:nvPr/>
          </p:nvGrpSpPr>
          <p:grpSpPr>
            <a:xfrm>
              <a:off x="5354474" y="2770025"/>
              <a:ext cx="1276122" cy="274320"/>
              <a:chOff x="2174726" y="1967964"/>
              <a:chExt cx="1276122" cy="274320"/>
            </a:xfrm>
          </p:grpSpPr>
          <p:sp>
            <p:nvSpPr>
              <p:cNvPr id="16" name="TextBox 15"/>
              <p:cNvSpPr txBox="1"/>
              <p:nvPr/>
            </p:nvSpPr>
            <p:spPr>
              <a:xfrm>
                <a:off x="2288179" y="2005496"/>
                <a:ext cx="1162669"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authenticate</a:t>
                </a:r>
              </a:p>
            </p:txBody>
          </p:sp>
          <p:grpSp>
            <p:nvGrpSpPr>
              <p:cNvPr id="17" name="Group 16"/>
              <p:cNvGrpSpPr/>
              <p:nvPr/>
            </p:nvGrpSpPr>
            <p:grpSpPr>
              <a:xfrm>
                <a:off x="2174726" y="1967964"/>
                <a:ext cx="274320" cy="274320"/>
                <a:chOff x="1460321" y="4847482"/>
                <a:chExt cx="324248" cy="324248"/>
              </a:xfrm>
            </p:grpSpPr>
            <p:sp>
              <p:nvSpPr>
                <p:cNvPr id="18" name="Oval 17"/>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grpSp>
        <p:grpSp>
          <p:nvGrpSpPr>
            <p:cNvPr id="2" name="Group 1"/>
            <p:cNvGrpSpPr/>
            <p:nvPr/>
          </p:nvGrpSpPr>
          <p:grpSpPr>
            <a:xfrm>
              <a:off x="4269762" y="3534754"/>
              <a:ext cx="411480" cy="411480"/>
              <a:chOff x="768728" y="4081382"/>
              <a:chExt cx="411480" cy="411480"/>
            </a:xfrm>
          </p:grpSpPr>
          <p:sp>
            <p:nvSpPr>
              <p:cNvPr id="28" name="Oval 27"/>
              <p:cNvSpPr/>
              <p:nvPr/>
            </p:nvSpPr>
            <p:spPr>
              <a:xfrm>
                <a:off x="768728" y="4081382"/>
                <a:ext cx="411480" cy="411480"/>
              </a:xfrm>
              <a:prstGeom prst="ellipse">
                <a:avLst/>
              </a:prstGeom>
              <a:solidFill>
                <a:srgbClr val="0070C0"/>
              </a:solidFill>
              <a:ln>
                <a:no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Calibri" panose="020F0502020204030204"/>
                </a:endParaRPr>
              </a:p>
            </p:txBody>
          </p:sp>
          <p:pic>
            <p:nvPicPr>
              <p:cNvPr id="29" name="Picture 28">
                <a:extLst>
                  <a:ext uri="{FF2B5EF4-FFF2-40B4-BE49-F238E27FC236}">
                    <a16:creationId xmlns:a16="http://schemas.microsoft.com/office/drawing/2014/main" xmlns="" id="{A76C5A4D-6C28-CF44-ABB8-95C753258F7D}"/>
                  </a:ext>
                </a:extLst>
              </p:cNvPr>
              <p:cNvPicPr>
                <a:picLocks noChangeAspect="1"/>
              </p:cNvPicPr>
              <p:nvPr/>
            </p:nvPicPr>
            <p:blipFill>
              <a:blip r:embed="rId4"/>
              <a:stretch>
                <a:fillRect/>
              </a:stretch>
            </p:blipFill>
            <p:spPr>
              <a:xfrm>
                <a:off x="791784" y="4104038"/>
                <a:ext cx="365368" cy="366167"/>
              </a:xfrm>
              <a:prstGeom prst="rect">
                <a:avLst/>
              </a:prstGeom>
            </p:spPr>
          </p:pic>
        </p:grpSp>
        <p:grpSp>
          <p:nvGrpSpPr>
            <p:cNvPr id="6" name="Group 5"/>
            <p:cNvGrpSpPr/>
            <p:nvPr/>
          </p:nvGrpSpPr>
          <p:grpSpPr>
            <a:xfrm>
              <a:off x="6825873" y="2994235"/>
              <a:ext cx="1158125" cy="734383"/>
              <a:chOff x="3508849" y="2057400"/>
              <a:chExt cx="1158125" cy="734383"/>
            </a:xfrm>
          </p:grpSpPr>
          <p:grpSp>
            <p:nvGrpSpPr>
              <p:cNvPr id="5" name="Group 4"/>
              <p:cNvGrpSpPr/>
              <p:nvPr/>
            </p:nvGrpSpPr>
            <p:grpSpPr>
              <a:xfrm>
                <a:off x="3657600" y="2057400"/>
                <a:ext cx="698687" cy="524920"/>
                <a:chOff x="4823290" y="4731460"/>
                <a:chExt cx="698687" cy="524920"/>
              </a:xfrm>
            </p:grpSpPr>
            <p:sp>
              <p:nvSpPr>
                <p:cNvPr id="31" name="Rectangle 30"/>
                <p:cNvSpPr/>
                <p:nvPr/>
              </p:nvSpPr>
              <p:spPr>
                <a:xfrm>
                  <a:off x="5058806" y="4757772"/>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528" y="4731460"/>
                  <a:ext cx="475449" cy="443447"/>
                </a:xfrm>
                <a:prstGeom prst="rect">
                  <a:avLst/>
                </a:prstGeom>
              </p:spPr>
            </p:pic>
            <p:sp>
              <p:nvSpPr>
                <p:cNvPr id="34" name="Oval 33"/>
                <p:cNvSpPr/>
                <p:nvPr/>
              </p:nvSpPr>
              <p:spPr>
                <a:xfrm>
                  <a:off x="4823290" y="4844900"/>
                  <a:ext cx="411480" cy="411480"/>
                </a:xfrm>
                <a:prstGeom prst="ellipse">
                  <a:avLst/>
                </a:prstGeom>
                <a:solidFill>
                  <a:srgbClr val="0070C0"/>
                </a:solidFill>
                <a:ln>
                  <a:solidFill>
                    <a:schemeClr val="accent1"/>
                  </a:solid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schemeClr val="tx1"/>
                    </a:solidFill>
                    <a:latin typeface="Calibri" panose="020F0502020204030204"/>
                  </a:endParaRPr>
                </a:p>
              </p:txBody>
            </p:sp>
            <p:pic>
              <p:nvPicPr>
                <p:cNvPr id="35" name="Picture 34">
                  <a:extLst>
                    <a:ext uri="{FF2B5EF4-FFF2-40B4-BE49-F238E27FC236}">
                      <a16:creationId xmlns:a16="http://schemas.microsoft.com/office/drawing/2014/main" xmlns="" id="{A76C5A4D-6C28-CF44-ABB8-95C753258F7D}"/>
                    </a:ext>
                  </a:extLst>
                </p:cNvPr>
                <p:cNvPicPr>
                  <a:picLocks noChangeAspect="1"/>
                </p:cNvPicPr>
                <p:nvPr/>
              </p:nvPicPr>
              <p:blipFill>
                <a:blip r:embed="rId4"/>
                <a:stretch>
                  <a:fillRect/>
                </a:stretch>
              </p:blipFill>
              <p:spPr>
                <a:xfrm>
                  <a:off x="4846103" y="4875623"/>
                  <a:ext cx="365368" cy="366167"/>
                </a:xfrm>
                <a:prstGeom prst="rect">
                  <a:avLst/>
                </a:prstGeom>
              </p:spPr>
            </p:pic>
          </p:grpSp>
          <p:sp>
            <p:nvSpPr>
              <p:cNvPr id="57" name="TextBox 56"/>
              <p:cNvSpPr txBox="1"/>
              <p:nvPr/>
            </p:nvSpPr>
            <p:spPr>
              <a:xfrm>
                <a:off x="3508849" y="2560951"/>
                <a:ext cx="1158125"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[user, device]</a:t>
                </a:r>
              </a:p>
            </p:txBody>
          </p:sp>
        </p:grpSp>
        <p:cxnSp>
          <p:nvCxnSpPr>
            <p:cNvPr id="2049" name="Straight Connector 2048"/>
            <p:cNvCxnSpPr>
              <a:endCxn id="18" idx="2"/>
            </p:cNvCxnSpPr>
            <p:nvPr/>
          </p:nvCxnSpPr>
          <p:spPr>
            <a:xfrm flipV="1">
              <a:off x="4767568" y="2907185"/>
              <a:ext cx="586906" cy="518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3" name="Group 2052"/>
            <p:cNvGrpSpPr/>
            <p:nvPr/>
          </p:nvGrpSpPr>
          <p:grpSpPr>
            <a:xfrm>
              <a:off x="8438811" y="2808203"/>
              <a:ext cx="894498" cy="859069"/>
              <a:chOff x="5638799" y="1676399"/>
              <a:chExt cx="894498" cy="859069"/>
            </a:xfrm>
          </p:grpSpPr>
          <p:sp>
            <p:nvSpPr>
              <p:cNvPr id="2051" name="Rectangle 2050"/>
              <p:cNvSpPr/>
              <p:nvPr/>
            </p:nvSpPr>
            <p:spPr>
              <a:xfrm>
                <a:off x="5638800" y="1676399"/>
                <a:ext cx="894496" cy="85906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2" name="Group 2051"/>
              <p:cNvGrpSpPr/>
              <p:nvPr/>
            </p:nvGrpSpPr>
            <p:grpSpPr>
              <a:xfrm>
                <a:off x="5785634" y="1770138"/>
                <a:ext cx="600827" cy="274320"/>
                <a:chOff x="6736052" y="2681739"/>
                <a:chExt cx="600827" cy="274320"/>
              </a:xfrm>
            </p:grpSpPr>
            <p:grpSp>
              <p:nvGrpSpPr>
                <p:cNvPr id="61" name="Group 60"/>
                <p:cNvGrpSpPr/>
                <p:nvPr/>
              </p:nvGrpSpPr>
              <p:grpSpPr>
                <a:xfrm>
                  <a:off x="7062559" y="2681739"/>
                  <a:ext cx="274320" cy="274320"/>
                  <a:chOff x="1940642" y="2004664"/>
                  <a:chExt cx="365760" cy="365760"/>
                </a:xfrm>
              </p:grpSpPr>
              <p:sp>
                <p:nvSpPr>
                  <p:cNvPr id="62" name="Oval 61"/>
                  <p:cNvSpPr/>
                  <p:nvPr/>
                </p:nvSpPr>
                <p:spPr>
                  <a:xfrm>
                    <a:off x="1940642" y="2004664"/>
                    <a:ext cx="365760" cy="3657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6416" y="2082126"/>
                    <a:ext cx="174214" cy="210835"/>
                  </a:xfrm>
                  <a:prstGeom prst="rect">
                    <a:avLst/>
                  </a:prstGeom>
                </p:spPr>
              </p:pic>
            </p:grpSp>
            <p:grpSp>
              <p:nvGrpSpPr>
                <p:cNvPr id="64" name="Group 63"/>
                <p:cNvGrpSpPr/>
                <p:nvPr/>
              </p:nvGrpSpPr>
              <p:grpSpPr>
                <a:xfrm>
                  <a:off x="6736052" y="2681739"/>
                  <a:ext cx="274320" cy="274320"/>
                  <a:chOff x="1460321" y="4847482"/>
                  <a:chExt cx="324248" cy="324248"/>
                </a:xfrm>
              </p:grpSpPr>
              <p:sp>
                <p:nvSpPr>
                  <p:cNvPr id="65" name="Oval 64"/>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grpSp>
          <p:sp>
            <p:nvSpPr>
              <p:cNvPr id="69" name="TextBox 68"/>
              <p:cNvSpPr txBox="1"/>
              <p:nvPr/>
            </p:nvSpPr>
            <p:spPr>
              <a:xfrm>
                <a:off x="5638799" y="2056685"/>
                <a:ext cx="894498" cy="412413"/>
              </a:xfrm>
              <a:prstGeom prst="rect">
                <a:avLst/>
              </a:prstGeom>
              <a:noFill/>
            </p:spPr>
            <p:txBody>
              <a:bodyPr wrap="square" rtlCol="0">
                <a:spAutoFit/>
              </a:bodyPr>
              <a:lstStyle/>
              <a:p>
                <a:pPr algn="ctr" defTabSz="685800"/>
                <a:r>
                  <a:rPr lang="en-US" sz="1050" b="1" cap="all" dirty="0">
                    <a:latin typeface="Franklin Gothic Book" panose="020B0503020102020204" pitchFamily="34" charset="0"/>
                    <a:cs typeface="Arial" panose="020B0604020202020204" pitchFamily="34" charset="0"/>
                  </a:rPr>
                  <a:t>Policy Enforcement Point</a:t>
                </a:r>
              </a:p>
            </p:txBody>
          </p:sp>
        </p:grpSp>
        <p:grpSp>
          <p:nvGrpSpPr>
            <p:cNvPr id="2055" name="Group 2054"/>
            <p:cNvGrpSpPr/>
            <p:nvPr/>
          </p:nvGrpSpPr>
          <p:grpSpPr>
            <a:xfrm>
              <a:off x="9811388" y="3373065"/>
              <a:ext cx="1348626" cy="629438"/>
              <a:chOff x="7556764" y="2545035"/>
              <a:chExt cx="1348626" cy="629438"/>
            </a:xfrm>
          </p:grpSpPr>
          <p:sp>
            <p:nvSpPr>
              <p:cNvPr id="2054" name="Rectangle 2053"/>
              <p:cNvSpPr/>
              <p:nvPr/>
            </p:nvSpPr>
            <p:spPr>
              <a:xfrm>
                <a:off x="7909129" y="2545035"/>
                <a:ext cx="643896"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8059627" y="2620579"/>
                <a:ext cx="342900" cy="342900"/>
              </a:xfrm>
              <a:prstGeom prst="rect">
                <a:avLst/>
              </a:prstGeom>
            </p:spPr>
          </p:pic>
          <p:sp>
            <p:nvSpPr>
              <p:cNvPr id="72" name="TextBox 71"/>
              <p:cNvSpPr txBox="1"/>
              <p:nvPr/>
            </p:nvSpPr>
            <p:spPr>
              <a:xfrm>
                <a:off x="7556764" y="2943641"/>
                <a:ext cx="1348626" cy="230832"/>
              </a:xfrm>
              <a:prstGeom prst="rect">
                <a:avLst/>
              </a:prstGeom>
              <a:noFill/>
            </p:spPr>
            <p:txBody>
              <a:bodyPr wrap="square" rtlCol="0">
                <a:spAutoFit/>
              </a:bodyPr>
              <a:lstStyle/>
              <a:p>
                <a:pPr algn="ctr" defTabSz="685800"/>
                <a:r>
                  <a:rPr lang="en-US" sz="900" b="1" cap="all" dirty="0">
                    <a:latin typeface="Franklin Gothic Book" panose="020B0503020102020204" pitchFamily="34" charset="0"/>
                    <a:cs typeface="Arial" panose="020B0604020202020204" pitchFamily="34" charset="0"/>
                  </a:rPr>
                  <a:t>data</a:t>
                </a:r>
              </a:p>
            </p:txBody>
          </p:sp>
        </p:grpSp>
        <p:sp>
          <p:nvSpPr>
            <p:cNvPr id="73" name="TextBox 72"/>
            <p:cNvSpPr txBox="1"/>
            <p:nvPr/>
          </p:nvSpPr>
          <p:spPr>
            <a:xfrm>
              <a:off x="4415611" y="436306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pic>
          <p:nvPicPr>
            <p:cNvPr id="75" name="Picture 74"/>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02297" y="4975436"/>
              <a:ext cx="323258" cy="363983"/>
            </a:xfrm>
            <a:prstGeom prst="rect">
              <a:avLst/>
            </a:prstGeom>
          </p:spPr>
        </p:pic>
        <p:cxnSp>
          <p:nvCxnSpPr>
            <p:cNvPr id="78" name="Straight Connector 77"/>
            <p:cNvCxnSpPr>
              <a:stCxn id="29" idx="3"/>
              <a:endCxn id="55" idx="2"/>
            </p:cNvCxnSpPr>
            <p:nvPr/>
          </p:nvCxnSpPr>
          <p:spPr>
            <a:xfrm flipV="1">
              <a:off x="4658186" y="3739669"/>
              <a:ext cx="696288" cy="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6459147" y="3470886"/>
              <a:ext cx="560102" cy="1994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459145" y="2907185"/>
              <a:ext cx="537622" cy="2688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925996" y="3237736"/>
              <a:ext cx="3429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a:stCxn id="193" idx="7"/>
            </p:cNvCxnSpPr>
            <p:nvPr/>
          </p:nvCxnSpPr>
          <p:spPr>
            <a:xfrm flipV="1">
              <a:off x="9660399" y="2808204"/>
              <a:ext cx="517506" cy="3373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93" idx="5"/>
              <a:endCxn id="2054" idx="1"/>
            </p:cNvCxnSpPr>
            <p:nvPr/>
          </p:nvCxnSpPr>
          <p:spPr>
            <a:xfrm>
              <a:off x="9660399" y="3357216"/>
              <a:ext cx="503354" cy="320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10163753" y="2401280"/>
              <a:ext cx="643896"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10314251" y="2476824"/>
              <a:ext cx="342900" cy="342900"/>
            </a:xfrm>
            <a:prstGeom prst="rect">
              <a:avLst/>
            </a:prstGeom>
          </p:spPr>
        </p:pic>
        <p:sp>
          <p:nvSpPr>
            <p:cNvPr id="89" name="TextBox 88"/>
            <p:cNvSpPr txBox="1"/>
            <p:nvPr/>
          </p:nvSpPr>
          <p:spPr>
            <a:xfrm>
              <a:off x="9811388" y="2799886"/>
              <a:ext cx="1348626" cy="230832"/>
            </a:xfrm>
            <a:prstGeom prst="rect">
              <a:avLst/>
            </a:prstGeom>
            <a:noFill/>
          </p:spPr>
          <p:txBody>
            <a:bodyPr wrap="square" rtlCol="0">
              <a:spAutoFit/>
            </a:bodyPr>
            <a:lstStyle/>
            <a:p>
              <a:pPr algn="ctr" defTabSz="685800"/>
              <a:r>
                <a:rPr lang="en-US" sz="900" b="1" cap="all" dirty="0">
                  <a:latin typeface="Franklin Gothic Book" panose="020B0503020102020204" pitchFamily="34" charset="0"/>
                  <a:cs typeface="Arial" panose="020B0604020202020204" pitchFamily="34" charset="0"/>
                </a:rPr>
                <a:t>Services</a:t>
              </a:r>
            </a:p>
          </p:txBody>
        </p:sp>
        <p:sp>
          <p:nvSpPr>
            <p:cNvPr id="90" name="TextBox 89"/>
            <p:cNvSpPr txBox="1"/>
            <p:nvPr/>
          </p:nvSpPr>
          <p:spPr>
            <a:xfrm>
              <a:off x="5401921" y="4309442"/>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1" name="TextBox 90"/>
            <p:cNvSpPr txBox="1"/>
            <p:nvPr/>
          </p:nvSpPr>
          <p:spPr>
            <a:xfrm>
              <a:off x="6404299" y="4367867"/>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2" name="TextBox 91"/>
            <p:cNvSpPr txBox="1"/>
            <p:nvPr/>
          </p:nvSpPr>
          <p:spPr>
            <a:xfrm>
              <a:off x="7925996" y="437137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3" name="TextBox 92"/>
            <p:cNvSpPr txBox="1"/>
            <p:nvPr/>
          </p:nvSpPr>
          <p:spPr>
            <a:xfrm>
              <a:off x="9229541" y="437414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cxnSp>
          <p:nvCxnSpPr>
            <p:cNvPr id="94" name="Straight Connector 93"/>
            <p:cNvCxnSpPr>
              <a:endCxn id="73" idx="0"/>
            </p:cNvCxnSpPr>
            <p:nvPr/>
          </p:nvCxnSpPr>
          <p:spPr>
            <a:xfrm>
              <a:off x="4618776" y="3876624"/>
              <a:ext cx="471148" cy="486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64495" y="3118165"/>
              <a:ext cx="1170981" cy="12276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098385" y="3867640"/>
              <a:ext cx="0" cy="3867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p:cNvCxnSpPr>
            <p:nvPr/>
          </p:nvCxnSpPr>
          <p:spPr>
            <a:xfrm flipH="1">
              <a:off x="8631429" y="3903884"/>
              <a:ext cx="140117" cy="46749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55" idx="1"/>
            </p:cNvCxnSpPr>
            <p:nvPr/>
          </p:nvCxnSpPr>
          <p:spPr>
            <a:xfrm flipH="1">
              <a:off x="9944142" y="4098591"/>
              <a:ext cx="199980" cy="2412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6688734" y="5350135"/>
              <a:ext cx="1348626" cy="181462"/>
            </a:xfrm>
            <a:prstGeom prst="rect">
              <a:avLst/>
            </a:prstGeom>
            <a:noFill/>
          </p:spPr>
          <p:txBody>
            <a:bodyPr wrap="square" rtlCol="0">
              <a:spAutoFit/>
            </a:bodyPr>
            <a:lstStyle/>
            <a:p>
              <a:pPr algn="ctr" defTabSz="685800"/>
              <a:r>
                <a:rPr lang="en-US" sz="1050" b="1" cap="all" dirty="0" smtClean="0">
                  <a:latin typeface="Franklin Gothic Book" panose="020B0503020102020204" pitchFamily="34" charset="0"/>
                  <a:cs typeface="Arial" panose="020B0604020202020204" pitchFamily="34" charset="0"/>
                </a:rPr>
                <a:t>Visibility &amp; </a:t>
              </a:r>
              <a:r>
                <a:rPr lang="en-US" sz="1050" b="1" cap="all" dirty="0">
                  <a:latin typeface="Franklin Gothic Book" panose="020B0503020102020204" pitchFamily="34" charset="0"/>
                  <a:cs typeface="Arial" panose="020B0604020202020204" pitchFamily="34" charset="0"/>
                </a:rPr>
                <a:t>Analytics</a:t>
              </a:r>
            </a:p>
          </p:txBody>
        </p:sp>
        <p:pic>
          <p:nvPicPr>
            <p:cNvPr id="13" name="Picture 12"/>
            <p:cNvPicPr>
              <a:picLocks noChangeAspect="1"/>
            </p:cNvPicPr>
            <p:nvPr/>
          </p:nvPicPr>
          <p:blipFill>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tretch>
              <a:fillRect/>
            </a:stretch>
          </p:blipFill>
          <p:spPr>
            <a:xfrm>
              <a:off x="10464749" y="2516108"/>
              <a:ext cx="342900" cy="342900"/>
            </a:xfrm>
            <a:prstGeom prst="rect">
              <a:avLst/>
            </a:prstGeom>
          </p:spPr>
        </p:pic>
        <p:sp>
          <p:nvSpPr>
            <p:cNvPr id="115" name="TextBox 114"/>
            <p:cNvSpPr txBox="1"/>
            <p:nvPr/>
          </p:nvSpPr>
          <p:spPr>
            <a:xfrm>
              <a:off x="3915334" y="2330955"/>
              <a:ext cx="598249" cy="184666"/>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Devices</a:t>
              </a:r>
            </a:p>
          </p:txBody>
        </p:sp>
        <p:sp>
          <p:nvSpPr>
            <p:cNvPr id="116" name="TextBox 115"/>
            <p:cNvSpPr txBox="1"/>
            <p:nvPr/>
          </p:nvSpPr>
          <p:spPr>
            <a:xfrm>
              <a:off x="7413139" y="2937640"/>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request</a:t>
              </a:r>
            </a:p>
          </p:txBody>
        </p:sp>
        <p:sp>
          <p:nvSpPr>
            <p:cNvPr id="124" name="Rounded Rectangle 123"/>
            <p:cNvSpPr/>
            <p:nvPr/>
          </p:nvSpPr>
          <p:spPr>
            <a:xfrm>
              <a:off x="7972156" y="4944102"/>
              <a:ext cx="1091433" cy="536355"/>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7854049" y="4991081"/>
              <a:ext cx="1348626" cy="46190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SIEM</a:t>
              </a:r>
            </a:p>
            <a:p>
              <a:pPr algn="ctr" defTabSz="685800"/>
              <a:r>
                <a:rPr lang="en-US" sz="900" cap="all" dirty="0" smtClean="0">
                  <a:latin typeface="Franklin Gothic Book" panose="020B0503020102020204" pitchFamily="34" charset="0"/>
                  <a:cs typeface="Arial" panose="020B0604020202020204" pitchFamily="34" charset="0"/>
                </a:rPr>
                <a:t>Behavior analytics</a:t>
              </a:r>
            </a:p>
            <a:p>
              <a:pPr algn="ctr" defTabSz="685800"/>
              <a:r>
                <a:rPr lang="en-US" sz="900" cap="all" dirty="0" smtClean="0">
                  <a:latin typeface="Franklin Gothic Book" panose="020B0503020102020204" pitchFamily="34" charset="0"/>
                  <a:cs typeface="Arial" panose="020B0604020202020204" pitchFamily="34" charset="0"/>
                </a:rPr>
                <a:t>Threat analytics</a:t>
              </a:r>
            </a:p>
            <a:p>
              <a:pPr algn="ctr" defTabSz="685800"/>
              <a:r>
                <a:rPr lang="en-US" sz="900" cap="all" dirty="0" smtClean="0">
                  <a:latin typeface="Franklin Gothic Book" panose="020B0503020102020204" pitchFamily="34" charset="0"/>
                  <a:cs typeface="Arial" panose="020B0604020202020204" pitchFamily="34" charset="0"/>
                </a:rPr>
                <a:t>Threat intelligence</a:t>
              </a:r>
              <a:endParaRPr lang="en-US" sz="900" cap="all" dirty="0">
                <a:latin typeface="Franklin Gothic Book" panose="020B0503020102020204" pitchFamily="34" charset="0"/>
                <a:cs typeface="Arial" panose="020B0604020202020204" pitchFamily="34" charset="0"/>
              </a:endParaRPr>
            </a:p>
          </p:txBody>
        </p:sp>
        <p:sp>
          <p:nvSpPr>
            <p:cNvPr id="113" name="Rounded Rectangle 102">
              <a:extLst>
                <a:ext uri="{FF2B5EF4-FFF2-40B4-BE49-F238E27FC236}">
                  <a16:creationId xmlns:a16="http://schemas.microsoft.com/office/drawing/2014/main" xmlns="" id="{259E3616-989E-48DD-A6AC-314FA99C37FB}"/>
                </a:ext>
              </a:extLst>
            </p:cNvPr>
            <p:cNvSpPr/>
            <p:nvPr/>
          </p:nvSpPr>
          <p:spPr>
            <a:xfrm>
              <a:off x="8684914" y="3683446"/>
              <a:ext cx="975485" cy="41058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Box 128">
              <a:extLst>
                <a:ext uri="{FF2B5EF4-FFF2-40B4-BE49-F238E27FC236}">
                  <a16:creationId xmlns:a16="http://schemas.microsoft.com/office/drawing/2014/main" xmlns="" id="{D8901281-04C9-44C7-88D5-62722C4B5E0F}"/>
                </a:ext>
              </a:extLst>
            </p:cNvPr>
            <p:cNvSpPr txBox="1"/>
            <p:nvPr/>
          </p:nvSpPr>
          <p:spPr>
            <a:xfrm>
              <a:off x="8605044" y="3680669"/>
              <a:ext cx="1094780" cy="263944"/>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Micro Segmentation</a:t>
              </a:r>
            </a:p>
            <a:p>
              <a:pPr algn="ctr" defTabSz="685800"/>
              <a:r>
                <a:rPr lang="en-US" sz="900" cap="all" dirty="0" smtClean="0">
                  <a:latin typeface="Franklin Gothic Book" panose="020B0503020102020204" pitchFamily="34" charset="0"/>
                  <a:cs typeface="Arial" panose="020B0604020202020204" pitchFamily="34" charset="0"/>
                </a:rPr>
                <a:t>Macro Segmentation</a:t>
              </a:r>
              <a:endParaRPr lang="en-US" sz="900" cap="all" dirty="0">
                <a:latin typeface="Franklin Gothic Book" panose="020B0503020102020204" pitchFamily="34" charset="0"/>
                <a:cs typeface="Arial" panose="020B0604020202020204" pitchFamily="34" charset="0"/>
              </a:endParaRPr>
            </a:p>
          </p:txBody>
        </p:sp>
        <p:grpSp>
          <p:nvGrpSpPr>
            <p:cNvPr id="153" name="Group 152">
              <a:extLst>
                <a:ext uri="{FF2B5EF4-FFF2-40B4-BE49-F238E27FC236}">
                  <a16:creationId xmlns:a16="http://schemas.microsoft.com/office/drawing/2014/main" xmlns="" id="{0A1D263F-DC47-42EF-B2D8-194E19B66E10}"/>
                </a:ext>
              </a:extLst>
            </p:cNvPr>
            <p:cNvGrpSpPr/>
            <p:nvPr/>
          </p:nvGrpSpPr>
          <p:grpSpPr>
            <a:xfrm>
              <a:off x="10144122" y="3826647"/>
              <a:ext cx="2324007" cy="502895"/>
              <a:chOff x="6958762" y="489743"/>
              <a:chExt cx="1431304" cy="502895"/>
            </a:xfrm>
          </p:grpSpPr>
          <p:sp>
            <p:nvSpPr>
              <p:cNvPr id="154" name="Rounded Rectangle 6">
                <a:extLst>
                  <a:ext uri="{FF2B5EF4-FFF2-40B4-BE49-F238E27FC236}">
                    <a16:creationId xmlns:a16="http://schemas.microsoft.com/office/drawing/2014/main" xmlns="" id="{5FB4033C-385B-4D29-8179-895778F45D16}"/>
                  </a:ext>
                </a:extLst>
              </p:cNvPr>
              <p:cNvSpPr/>
              <p:nvPr/>
            </p:nvSpPr>
            <p:spPr>
              <a:xfrm>
                <a:off x="7334130" y="489743"/>
                <a:ext cx="680568" cy="479079"/>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xmlns="" id="{5A5A63D9-1A12-4E17-8586-67FE0D677A5A}"/>
                  </a:ext>
                </a:extLst>
              </p:cNvPr>
              <p:cNvSpPr txBox="1"/>
              <p:nvPr/>
            </p:nvSpPr>
            <p:spPr>
              <a:xfrm>
                <a:off x="6958762" y="530736"/>
                <a:ext cx="1431304" cy="461902"/>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DLP</a:t>
                </a:r>
              </a:p>
              <a:p>
                <a:pPr algn="ctr" defTabSz="685800"/>
                <a:r>
                  <a:rPr lang="en-US" sz="900" cap="all" dirty="0" smtClean="0">
                    <a:latin typeface="Franklin Gothic Book" panose="020B0503020102020204" pitchFamily="34" charset="0"/>
                    <a:cs typeface="Arial" panose="020B0604020202020204" pitchFamily="34" charset="0"/>
                  </a:rPr>
                  <a:t>DRM</a:t>
                </a:r>
              </a:p>
              <a:p>
                <a:pPr algn="ctr" defTabSz="685800"/>
                <a:r>
                  <a:rPr lang="en-US" sz="900" cap="all" dirty="0" smtClean="0">
                    <a:latin typeface="Franklin Gothic Book" panose="020B0503020102020204" pitchFamily="34" charset="0"/>
                    <a:cs typeface="Arial" panose="020B0604020202020204" pitchFamily="34" charset="0"/>
                  </a:rPr>
                  <a:t>DATA ACLs</a:t>
                </a:r>
              </a:p>
              <a:p>
                <a:pPr algn="ctr" defTabSz="685800"/>
                <a:r>
                  <a:rPr lang="en-US" sz="900" cap="all" dirty="0" smtClean="0">
                    <a:latin typeface="Franklin Gothic Book" panose="020B0503020102020204" pitchFamily="34" charset="0"/>
                    <a:cs typeface="Arial" panose="020B0604020202020204" pitchFamily="34" charset="0"/>
                  </a:rPr>
                  <a:t>Data Tags and Labels</a:t>
                </a:r>
                <a:endParaRPr lang="en-US" sz="900" cap="all" dirty="0">
                  <a:latin typeface="Franklin Gothic Book" panose="020B0503020102020204" pitchFamily="34" charset="0"/>
                  <a:cs typeface="Arial" panose="020B0604020202020204" pitchFamily="34" charset="0"/>
                </a:endParaRPr>
              </a:p>
            </p:txBody>
          </p:sp>
        </p:grpSp>
        <p:sp>
          <p:nvSpPr>
            <p:cNvPr id="138" name="Rounded Rectangle 137"/>
            <p:cNvSpPr/>
            <p:nvPr/>
          </p:nvSpPr>
          <p:spPr>
            <a:xfrm>
              <a:off x="3924929" y="4351254"/>
              <a:ext cx="976302" cy="735325"/>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MFA</a:t>
              </a:r>
            </a:p>
            <a:p>
              <a:pPr algn="ctr"/>
              <a:r>
                <a:rPr lang="en-US" sz="1100" dirty="0" smtClean="0">
                  <a:solidFill>
                    <a:schemeClr val="tx1"/>
                  </a:solidFill>
                </a:rPr>
                <a:t>PAM</a:t>
              </a:r>
            </a:p>
            <a:p>
              <a:pPr algn="ctr"/>
              <a:r>
                <a:rPr lang="en-US" sz="1100" dirty="0" smtClean="0">
                  <a:solidFill>
                    <a:schemeClr val="tx1"/>
                  </a:solidFill>
                </a:rPr>
                <a:t>ICAM</a:t>
              </a:r>
            </a:p>
            <a:p>
              <a:pPr algn="ctr"/>
              <a:r>
                <a:rPr lang="en-US" sz="1100" dirty="0" smtClean="0">
                  <a:solidFill>
                    <a:schemeClr val="tx1"/>
                  </a:solidFill>
                </a:rPr>
                <a:t>User ACLs</a:t>
              </a:r>
            </a:p>
            <a:p>
              <a:pPr algn="ctr"/>
              <a:r>
                <a:rPr lang="en-US" sz="1100" dirty="0" smtClean="0">
                  <a:solidFill>
                    <a:schemeClr val="tx1"/>
                  </a:solidFill>
                </a:rPr>
                <a:t>User Attributes</a:t>
              </a:r>
            </a:p>
          </p:txBody>
        </p:sp>
        <p:sp>
          <p:nvSpPr>
            <p:cNvPr id="167" name="TextBox 166"/>
            <p:cNvSpPr txBox="1"/>
            <p:nvPr/>
          </p:nvSpPr>
          <p:spPr>
            <a:xfrm>
              <a:off x="4238549" y="4081581"/>
              <a:ext cx="1224233" cy="184666"/>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Users</a:t>
              </a:r>
            </a:p>
          </p:txBody>
        </p:sp>
        <p:grpSp>
          <p:nvGrpSpPr>
            <p:cNvPr id="51" name="Group 50"/>
            <p:cNvGrpSpPr/>
            <p:nvPr/>
          </p:nvGrpSpPr>
          <p:grpSpPr>
            <a:xfrm>
              <a:off x="5354474" y="3602509"/>
              <a:ext cx="1276122" cy="274320"/>
              <a:chOff x="2174726" y="1967964"/>
              <a:chExt cx="1276122" cy="274320"/>
            </a:xfrm>
          </p:grpSpPr>
          <p:grpSp>
            <p:nvGrpSpPr>
              <p:cNvPr id="54" name="Group 53"/>
              <p:cNvGrpSpPr/>
              <p:nvPr/>
            </p:nvGrpSpPr>
            <p:grpSpPr>
              <a:xfrm>
                <a:off x="2174726" y="1967964"/>
                <a:ext cx="274320" cy="274320"/>
                <a:chOff x="1460321" y="4847482"/>
                <a:chExt cx="324248" cy="324248"/>
              </a:xfrm>
            </p:grpSpPr>
            <p:sp>
              <p:nvSpPr>
                <p:cNvPr id="55" name="Oval 54"/>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sp>
            <p:nvSpPr>
              <p:cNvPr id="52" name="TextBox 51"/>
              <p:cNvSpPr txBox="1"/>
              <p:nvPr/>
            </p:nvSpPr>
            <p:spPr>
              <a:xfrm>
                <a:off x="2288179" y="2005496"/>
                <a:ext cx="1162669"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authenticate</a:t>
                </a:r>
              </a:p>
            </p:txBody>
          </p:sp>
        </p:grpSp>
        <p:sp>
          <p:nvSpPr>
            <p:cNvPr id="172" name="TextBox 171"/>
            <p:cNvSpPr txBox="1"/>
            <p:nvPr/>
          </p:nvSpPr>
          <p:spPr>
            <a:xfrm>
              <a:off x="8775095" y="4146733"/>
              <a:ext cx="1224233" cy="369332"/>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Network &amp; Environment</a:t>
              </a:r>
            </a:p>
          </p:txBody>
        </p:sp>
        <p:grpSp>
          <p:nvGrpSpPr>
            <p:cNvPr id="173" name="Group 172"/>
            <p:cNvGrpSpPr/>
            <p:nvPr/>
          </p:nvGrpSpPr>
          <p:grpSpPr>
            <a:xfrm>
              <a:off x="7179702" y="1429387"/>
              <a:ext cx="534511" cy="448427"/>
              <a:chOff x="937509" y="1901027"/>
              <a:chExt cx="534511" cy="448427"/>
            </a:xfrm>
          </p:grpSpPr>
          <p:sp>
            <p:nvSpPr>
              <p:cNvPr id="174" name="Rectangle 173"/>
              <p:cNvSpPr/>
              <p:nvPr/>
            </p:nvSpPr>
            <p:spPr>
              <a:xfrm>
                <a:off x="949787" y="1927339"/>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5" name="Picture 1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09" y="1901027"/>
                <a:ext cx="475449" cy="443447"/>
              </a:xfrm>
              <a:prstGeom prst="rect">
                <a:avLst/>
              </a:prstGeom>
            </p:spPr>
          </p:pic>
          <p:grpSp>
            <p:nvGrpSpPr>
              <p:cNvPr id="176" name="Group 175"/>
              <p:cNvGrpSpPr/>
              <p:nvPr/>
            </p:nvGrpSpPr>
            <p:grpSpPr>
              <a:xfrm>
                <a:off x="1334871" y="2148302"/>
                <a:ext cx="137149" cy="201152"/>
                <a:chOff x="9613902" y="7375170"/>
                <a:chExt cx="182865" cy="268202"/>
              </a:xfrm>
            </p:grpSpPr>
            <p:sp>
              <p:nvSpPr>
                <p:cNvPr id="177" name="Rectangle 176"/>
                <p:cNvSpPr/>
                <p:nvPr/>
              </p:nvSpPr>
              <p:spPr>
                <a:xfrm>
                  <a:off x="9638348" y="7400508"/>
                  <a:ext cx="140134" cy="19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8" name="Picture 17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13902" y="7375170"/>
                  <a:ext cx="182865" cy="268202"/>
                </a:xfrm>
                <a:prstGeom prst="rect">
                  <a:avLst/>
                </a:prstGeom>
              </p:spPr>
            </p:pic>
          </p:grpSp>
        </p:grpSp>
        <p:cxnSp>
          <p:nvCxnSpPr>
            <p:cNvPr id="179" name="Straight Connector 178"/>
            <p:cNvCxnSpPr>
              <a:cxnSpLocks/>
              <a:endCxn id="175" idx="1"/>
            </p:cNvCxnSpPr>
            <p:nvPr/>
          </p:nvCxnSpPr>
          <p:spPr>
            <a:xfrm flipV="1">
              <a:off x="4700963" y="1651111"/>
              <a:ext cx="2478739" cy="1243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75" idx="3"/>
              <a:endCxn id="87" idx="0"/>
            </p:cNvCxnSpPr>
            <p:nvPr/>
          </p:nvCxnSpPr>
          <p:spPr>
            <a:xfrm>
              <a:off x="7655151" y="1651111"/>
              <a:ext cx="2830550" cy="750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Rounded Rectangle 180"/>
            <p:cNvSpPr/>
            <p:nvPr/>
          </p:nvSpPr>
          <p:spPr>
            <a:xfrm>
              <a:off x="6880723" y="1982747"/>
              <a:ext cx="1091433" cy="39128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p:cNvSpPr txBox="1"/>
            <p:nvPr/>
          </p:nvSpPr>
          <p:spPr>
            <a:xfrm>
              <a:off x="6759727" y="1995185"/>
              <a:ext cx="1348626" cy="36292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Vulnerability Mgmt</a:t>
              </a:r>
            </a:p>
            <a:p>
              <a:pPr algn="ctr" defTabSz="685800"/>
              <a:r>
                <a:rPr lang="en-US" sz="900" cap="all" dirty="0" smtClean="0">
                  <a:latin typeface="Franklin Gothic Book" panose="020B0503020102020204" pitchFamily="34" charset="0"/>
                  <a:cs typeface="Arial" panose="020B0604020202020204" pitchFamily="34" charset="0"/>
                </a:rPr>
                <a:t>Resource Authorization</a:t>
              </a:r>
            </a:p>
            <a:p>
              <a:pPr algn="ctr" defTabSz="685800"/>
              <a:r>
                <a:rPr lang="en-US" sz="900" cap="all" dirty="0" smtClean="0">
                  <a:latin typeface="Franklin Gothic Book" panose="020B0503020102020204" pitchFamily="34" charset="0"/>
                  <a:cs typeface="Arial" panose="020B0604020202020204" pitchFamily="34" charset="0"/>
                </a:rPr>
                <a:t>DevSecops</a:t>
              </a:r>
              <a:endParaRPr lang="en-US" sz="900" cap="all" dirty="0">
                <a:latin typeface="Franklin Gothic Book" panose="020B0503020102020204" pitchFamily="34" charset="0"/>
                <a:cs typeface="Arial" panose="020B0604020202020204" pitchFamily="34" charset="0"/>
              </a:endParaRPr>
            </a:p>
          </p:txBody>
        </p:sp>
        <p:sp>
          <p:nvSpPr>
            <p:cNvPr id="187" name="TextBox 186"/>
            <p:cNvSpPr txBox="1"/>
            <p:nvPr/>
          </p:nvSpPr>
          <p:spPr>
            <a:xfrm>
              <a:off x="6866041" y="2491813"/>
              <a:ext cx="1224233" cy="131972"/>
            </a:xfrm>
            <a:prstGeom prst="rect">
              <a:avLst/>
            </a:prstGeom>
            <a:noFill/>
          </p:spPr>
          <p:txBody>
            <a:bodyPr wrap="square" lIns="0" tIns="0" rIns="0" bIns="0" rtlCol="0">
              <a:spAutoFit/>
            </a:bodyPr>
            <a:lstStyle/>
            <a:p>
              <a:pPr defTabSz="685800"/>
              <a:r>
                <a:rPr lang="en-US" sz="1200" b="1" dirty="0" smtClean="0">
                  <a:latin typeface="Franklin Gothic Book" panose="020B0503020102020204" pitchFamily="34" charset="0"/>
                  <a:cs typeface="Arial" panose="020B0604020202020204" pitchFamily="34" charset="0"/>
                </a:rPr>
                <a:t>Applications </a:t>
              </a:r>
              <a:r>
                <a:rPr lang="en-US" sz="1200" b="1" dirty="0">
                  <a:latin typeface="Franklin Gothic Book" panose="020B0503020102020204" pitchFamily="34" charset="0"/>
                  <a:cs typeface="Arial" panose="020B0604020202020204" pitchFamily="34" charset="0"/>
                </a:rPr>
                <a:t>&amp; Workload</a:t>
              </a:r>
            </a:p>
          </p:txBody>
        </p:sp>
        <p:sp>
          <p:nvSpPr>
            <p:cNvPr id="188" name="TextBox 187"/>
            <p:cNvSpPr txBox="1"/>
            <p:nvPr/>
          </p:nvSpPr>
          <p:spPr>
            <a:xfrm>
              <a:off x="7205402" y="3915009"/>
              <a:ext cx="1224233" cy="369332"/>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Orchestration &amp; Automation</a:t>
              </a:r>
            </a:p>
          </p:txBody>
        </p:sp>
        <p:sp>
          <p:nvSpPr>
            <p:cNvPr id="189" name="Rounded Rectangle 188"/>
            <p:cNvSpPr/>
            <p:nvPr/>
          </p:nvSpPr>
          <p:spPr>
            <a:xfrm>
              <a:off x="6116602" y="3847178"/>
              <a:ext cx="955144" cy="56520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a:off x="5194734" y="4562521"/>
              <a:ext cx="467977" cy="503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034163" y="4540274"/>
              <a:ext cx="353702" cy="4062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098385" y="4602207"/>
              <a:ext cx="0" cy="267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92" idx="2"/>
            </p:cNvCxnSpPr>
            <p:nvPr/>
          </p:nvCxnSpPr>
          <p:spPr>
            <a:xfrm flipH="1">
              <a:off x="8539936" y="4602207"/>
              <a:ext cx="60373" cy="288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9565216" y="4639270"/>
              <a:ext cx="159208" cy="4017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7854049" y="3688931"/>
              <a:ext cx="584763" cy="11676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652530" y="2258731"/>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91" name="Oval 190"/>
            <p:cNvSpPr/>
            <p:nvPr/>
          </p:nvSpPr>
          <p:spPr>
            <a:xfrm>
              <a:off x="3974125" y="4027767"/>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2" name="Oval 191"/>
            <p:cNvSpPr/>
            <p:nvPr/>
          </p:nvSpPr>
          <p:spPr>
            <a:xfrm>
              <a:off x="8213475" y="3270441"/>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93" name="Oval 192"/>
            <p:cNvSpPr/>
            <p:nvPr/>
          </p:nvSpPr>
          <p:spPr>
            <a:xfrm>
              <a:off x="9430607" y="3101699"/>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23" name="Oval 122"/>
            <p:cNvSpPr/>
            <p:nvPr/>
          </p:nvSpPr>
          <p:spPr>
            <a:xfrm>
              <a:off x="7598770" y="4521122"/>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grpSp>
          <p:nvGrpSpPr>
            <p:cNvPr id="8" name="Group 7"/>
            <p:cNvGrpSpPr/>
            <p:nvPr/>
          </p:nvGrpSpPr>
          <p:grpSpPr>
            <a:xfrm>
              <a:off x="4352825" y="2128539"/>
              <a:ext cx="1483545" cy="491675"/>
              <a:chOff x="7304752" y="489744"/>
              <a:chExt cx="464649" cy="669213"/>
            </a:xfrm>
          </p:grpSpPr>
          <p:sp>
            <p:nvSpPr>
              <p:cNvPr id="7" name="Rounded Rectangle 6"/>
              <p:cNvSpPr/>
              <p:nvPr/>
            </p:nvSpPr>
            <p:spPr>
              <a:xfrm>
                <a:off x="7334130" y="489744"/>
                <a:ext cx="408230" cy="66921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86" name="TextBox 85"/>
              <p:cNvSpPr txBox="1"/>
              <p:nvPr/>
            </p:nvSpPr>
            <p:spPr>
              <a:xfrm>
                <a:off x="7304752" y="500231"/>
                <a:ext cx="464649" cy="493970"/>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EDR./XDR</a:t>
                </a:r>
              </a:p>
              <a:p>
                <a:pPr algn="ctr" defTabSz="685800"/>
                <a:r>
                  <a:rPr lang="en-US" sz="900" cap="all" dirty="0" smtClean="0">
                    <a:latin typeface="Franklin Gothic Book" panose="020B0503020102020204" pitchFamily="34" charset="0"/>
                    <a:cs typeface="Arial" panose="020B0604020202020204" pitchFamily="34" charset="0"/>
                  </a:rPr>
                  <a:t>Comply to connect</a:t>
                </a:r>
              </a:p>
              <a:p>
                <a:pPr algn="ctr" defTabSz="685800"/>
                <a:r>
                  <a:rPr lang="en-US" sz="900" cap="all" dirty="0" smtClean="0">
                    <a:latin typeface="Franklin Gothic Book" panose="020B0503020102020204" pitchFamily="34" charset="0"/>
                    <a:cs typeface="Arial" panose="020B0604020202020204" pitchFamily="34" charset="0"/>
                  </a:rPr>
                  <a:t>Device inventory</a:t>
                </a:r>
                <a:endParaRPr lang="en-US" sz="900" cap="all" dirty="0">
                  <a:latin typeface="Franklin Gothic Book" panose="020B0503020102020204" pitchFamily="34" charset="0"/>
                  <a:cs typeface="Arial" panose="020B0604020202020204" pitchFamily="34" charset="0"/>
                </a:endParaRPr>
              </a:p>
            </p:txBody>
          </p:sp>
        </p:grpSp>
        <p:grpSp>
          <p:nvGrpSpPr>
            <p:cNvPr id="3" name="Group 2"/>
            <p:cNvGrpSpPr/>
            <p:nvPr/>
          </p:nvGrpSpPr>
          <p:grpSpPr>
            <a:xfrm>
              <a:off x="4215306" y="2685463"/>
              <a:ext cx="534511" cy="448427"/>
              <a:chOff x="937509" y="1901027"/>
              <a:chExt cx="534511" cy="448427"/>
            </a:xfrm>
          </p:grpSpPr>
          <p:sp>
            <p:nvSpPr>
              <p:cNvPr id="22" name="Rectangle 21"/>
              <p:cNvSpPr/>
              <p:nvPr/>
            </p:nvSpPr>
            <p:spPr>
              <a:xfrm>
                <a:off x="949787" y="1927339"/>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09" y="1901027"/>
                <a:ext cx="475449" cy="443447"/>
              </a:xfrm>
              <a:prstGeom prst="rect">
                <a:avLst/>
              </a:prstGeom>
            </p:spPr>
          </p:pic>
          <p:grpSp>
            <p:nvGrpSpPr>
              <p:cNvPr id="25" name="Group 24"/>
              <p:cNvGrpSpPr/>
              <p:nvPr/>
            </p:nvGrpSpPr>
            <p:grpSpPr>
              <a:xfrm>
                <a:off x="1334871" y="2148302"/>
                <a:ext cx="137149" cy="201152"/>
                <a:chOff x="9613902" y="7375170"/>
                <a:chExt cx="182865" cy="268202"/>
              </a:xfrm>
            </p:grpSpPr>
            <p:sp>
              <p:nvSpPr>
                <p:cNvPr id="26" name="Rectangle 25"/>
                <p:cNvSpPr/>
                <p:nvPr/>
              </p:nvSpPr>
              <p:spPr>
                <a:xfrm>
                  <a:off x="9638348" y="7400508"/>
                  <a:ext cx="140134" cy="19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13902" y="7375170"/>
                  <a:ext cx="182865" cy="268202"/>
                </a:xfrm>
                <a:prstGeom prst="rect">
                  <a:avLst/>
                </a:prstGeom>
              </p:spPr>
            </p:pic>
          </p:grpSp>
        </p:grpSp>
        <p:sp>
          <p:nvSpPr>
            <p:cNvPr id="197" name="TextBox 196"/>
            <p:cNvSpPr txBox="1"/>
            <p:nvPr/>
          </p:nvSpPr>
          <p:spPr>
            <a:xfrm>
              <a:off x="5934095" y="3865636"/>
              <a:ext cx="1348626" cy="46190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SOAR</a:t>
              </a:r>
            </a:p>
            <a:p>
              <a:pPr algn="ctr" defTabSz="685800"/>
              <a:r>
                <a:rPr lang="en-US" sz="900" cap="all" dirty="0" smtClean="0">
                  <a:latin typeface="Franklin Gothic Book" panose="020B0503020102020204" pitchFamily="34" charset="0"/>
                  <a:cs typeface="Arial" panose="020B0604020202020204" pitchFamily="34" charset="0"/>
                </a:rPr>
                <a:t>Machine Learning</a:t>
              </a:r>
            </a:p>
            <a:p>
              <a:pPr algn="ctr" defTabSz="685800"/>
              <a:r>
                <a:rPr lang="en-US" sz="900" cap="all" dirty="0" smtClean="0">
                  <a:latin typeface="Franklin Gothic Book" panose="020B0503020102020204" pitchFamily="34" charset="0"/>
                  <a:cs typeface="Arial" panose="020B0604020202020204" pitchFamily="34" charset="0"/>
                </a:rPr>
                <a:t>Artificial intelligence</a:t>
              </a:r>
            </a:p>
            <a:p>
              <a:pPr algn="ctr" defTabSz="685800"/>
              <a:r>
                <a:rPr lang="en-US" sz="900" cap="all" dirty="0" smtClean="0">
                  <a:latin typeface="Franklin Gothic Book" panose="020B0503020102020204" pitchFamily="34" charset="0"/>
                  <a:cs typeface="Arial" panose="020B0604020202020204" pitchFamily="34" charset="0"/>
                </a:rPr>
                <a:t>Policy Orchestration</a:t>
              </a:r>
              <a:endParaRPr lang="en-US" sz="900" cap="all" dirty="0">
                <a:latin typeface="Franklin Gothic Book" panose="020B0503020102020204" pitchFamily="34" charset="0"/>
                <a:cs typeface="Arial" panose="020B0604020202020204" pitchFamily="34" charset="0"/>
              </a:endParaRPr>
            </a:p>
          </p:txBody>
        </p:sp>
      </p:grpSp>
      <p:sp>
        <p:nvSpPr>
          <p:cNvPr id="270" name="TextBox 269"/>
          <p:cNvSpPr txBox="1"/>
          <p:nvPr/>
        </p:nvSpPr>
        <p:spPr>
          <a:xfrm>
            <a:off x="13576" y="7687063"/>
            <a:ext cx="2782855" cy="1169551"/>
          </a:xfrm>
          <a:prstGeom prst="rect">
            <a:avLst/>
          </a:prstGeom>
          <a:noFill/>
          <a:ln w="15875">
            <a:solidFill>
              <a:schemeClr val="tx1"/>
            </a:solidFill>
          </a:ln>
        </p:spPr>
        <p:txBody>
          <a:bodyPr wrap="square" rtlCol="0">
            <a:spAutoFit/>
          </a:bodyPr>
          <a:lstStyle/>
          <a:p>
            <a:pPr marL="342900" indent="-342900">
              <a:buAutoNum type="arabicParenR"/>
            </a:pPr>
            <a:r>
              <a:rPr lang="en-US" sz="1400" b="1" dirty="0">
                <a:solidFill>
                  <a:srgbClr val="7030A0"/>
                </a:solidFill>
              </a:rPr>
              <a:t>Device Authenticates</a:t>
            </a:r>
          </a:p>
          <a:p>
            <a:pPr marL="342900" indent="-342900">
              <a:buAutoNum type="arabicParenR"/>
            </a:pPr>
            <a:r>
              <a:rPr lang="en-US" sz="1400" b="1" dirty="0">
                <a:solidFill>
                  <a:srgbClr val="7030A0"/>
                </a:solidFill>
              </a:rPr>
              <a:t>User Authenticates</a:t>
            </a:r>
          </a:p>
          <a:p>
            <a:pPr marL="342900" indent="-342900">
              <a:buAutoNum type="arabicParenR"/>
            </a:pPr>
            <a:r>
              <a:rPr lang="en-US" sz="1400" b="1" dirty="0">
                <a:solidFill>
                  <a:srgbClr val="7030A0"/>
                </a:solidFill>
              </a:rPr>
              <a:t>Access Decision at PEP</a:t>
            </a:r>
          </a:p>
          <a:p>
            <a:pPr marL="342900" indent="-342900">
              <a:buAutoNum type="arabicParenR"/>
            </a:pPr>
            <a:r>
              <a:rPr lang="en-US" sz="1400" b="1" dirty="0">
                <a:solidFill>
                  <a:srgbClr val="7030A0"/>
                </a:solidFill>
              </a:rPr>
              <a:t>Access to Data and Services</a:t>
            </a:r>
          </a:p>
          <a:p>
            <a:pPr marL="342900" indent="-342900">
              <a:buAutoNum type="arabicParenR"/>
            </a:pPr>
            <a:r>
              <a:rPr lang="en-US" sz="1400" b="1" dirty="0">
                <a:solidFill>
                  <a:srgbClr val="7030A0"/>
                </a:solidFill>
              </a:rPr>
              <a:t>Security Analytics Decision</a:t>
            </a:r>
          </a:p>
        </p:txBody>
      </p:sp>
      <p:sp>
        <p:nvSpPr>
          <p:cNvPr id="21" name="5-Point Star 20"/>
          <p:cNvSpPr/>
          <p:nvPr/>
        </p:nvSpPr>
        <p:spPr>
          <a:xfrm>
            <a:off x="9855236" y="5133969"/>
            <a:ext cx="605772" cy="563054"/>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79793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Data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4.1 Data Catalog Risk Alignment </a:t>
            </a:r>
            <a:endParaRPr lang="en-US" sz="3200" dirty="0" smtClean="0"/>
          </a:p>
          <a:p>
            <a:pPr lvl="1"/>
            <a:r>
              <a:rPr lang="en-US" sz="2800" dirty="0" smtClean="0"/>
              <a:t>4.1.1 Data Analysis (Target)</a:t>
            </a:r>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5</a:t>
            </a:fld>
            <a:endParaRPr lang="en-US" dirty="0"/>
          </a:p>
        </p:txBody>
      </p:sp>
      <p:pic>
        <p:nvPicPr>
          <p:cNvPr id="1026" name="Picture 2" descr="EDC and DPM Integration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2" y="3330053"/>
            <a:ext cx="11696698" cy="4749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510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Data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4.2 </a:t>
            </a:r>
            <a:r>
              <a:rPr lang="en-US" sz="3200" dirty="0" err="1"/>
              <a:t>DoD</a:t>
            </a:r>
            <a:r>
              <a:rPr lang="en-US" sz="3200" dirty="0"/>
              <a:t> Enterprise Data Governance  </a:t>
            </a:r>
            <a:endParaRPr lang="en-US" sz="3200" dirty="0" smtClean="0"/>
          </a:p>
          <a:p>
            <a:pPr lvl="1"/>
            <a:r>
              <a:rPr lang="en-US" sz="2800" dirty="0" smtClean="0"/>
              <a:t>4.2.1 Define </a:t>
            </a:r>
            <a:r>
              <a:rPr lang="en-US" sz="2800" dirty="0"/>
              <a:t>Data Tagging </a:t>
            </a:r>
            <a:r>
              <a:rPr lang="en-US" sz="2800" dirty="0" smtClean="0"/>
              <a:t>Standards (Target)</a:t>
            </a:r>
            <a:endParaRPr lang="en-US" sz="2800" dirty="0"/>
          </a:p>
          <a:p>
            <a:pPr lvl="1"/>
            <a:r>
              <a:rPr lang="en-US" sz="2800" dirty="0" smtClean="0"/>
              <a:t>4.2.2 Interoperability Standards (Target)</a:t>
            </a:r>
            <a:endParaRPr lang="en-US" sz="2800" dirty="0"/>
          </a:p>
          <a:p>
            <a:pPr lvl="1"/>
            <a:r>
              <a:rPr lang="en-US" sz="2800" dirty="0" smtClean="0"/>
              <a:t>4.2.3 Develop </a:t>
            </a:r>
            <a:r>
              <a:rPr lang="en-US" sz="2800" dirty="0"/>
              <a:t>Software Defined Storage (SDS) </a:t>
            </a:r>
            <a:r>
              <a:rPr lang="en-US" sz="2800" dirty="0" smtClean="0"/>
              <a:t>Policy (Target)</a:t>
            </a:r>
            <a:endParaRPr lang="en-US" sz="2800"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6</a:t>
            </a:fld>
            <a:endParaRPr lang="en-US" dirty="0"/>
          </a:p>
        </p:txBody>
      </p:sp>
      <p:pic>
        <p:nvPicPr>
          <p:cNvPr id="2050" name="Picture 2" descr="What is Data Governance | Frameworks, Tools &amp; Best Practices | Imper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1" y="3729990"/>
            <a:ext cx="5753100" cy="521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071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Data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4.3 Data Labeling and Tagging   </a:t>
            </a:r>
            <a:endParaRPr lang="en-US" sz="3200" dirty="0" smtClean="0"/>
          </a:p>
          <a:p>
            <a:pPr lvl="1"/>
            <a:r>
              <a:rPr lang="en-US" sz="2800" dirty="0" smtClean="0"/>
              <a:t>4.3.1 Implement </a:t>
            </a:r>
            <a:r>
              <a:rPr lang="en-US" sz="2800" dirty="0"/>
              <a:t>Data Tagging &amp; Classification </a:t>
            </a:r>
            <a:r>
              <a:rPr lang="en-US" sz="2800" dirty="0" smtClean="0"/>
              <a:t>Tools (Target)</a:t>
            </a:r>
            <a:endParaRPr lang="en-US" sz="2800" dirty="0"/>
          </a:p>
          <a:p>
            <a:pPr lvl="1"/>
            <a:r>
              <a:rPr lang="en-US" sz="2800" dirty="0" smtClean="0"/>
              <a:t>4.3.2 Manual </a:t>
            </a:r>
            <a:r>
              <a:rPr lang="en-US" sz="2800" dirty="0"/>
              <a:t>Data Tagging </a:t>
            </a:r>
            <a:r>
              <a:rPr lang="en-US" sz="2800" dirty="0" smtClean="0"/>
              <a:t>Pt1 (Target)</a:t>
            </a:r>
            <a:endParaRPr lang="en-US" sz="2800" dirty="0"/>
          </a:p>
          <a:p>
            <a:pPr lvl="1"/>
            <a:r>
              <a:rPr lang="en-US" sz="2800" dirty="0" smtClean="0"/>
              <a:t>4.3.3 Manual </a:t>
            </a:r>
            <a:r>
              <a:rPr lang="en-US" sz="2800" dirty="0"/>
              <a:t>Data Tagging </a:t>
            </a:r>
            <a:r>
              <a:rPr lang="en-US" sz="2800" dirty="0" smtClean="0"/>
              <a:t>Pt2 (Advanced)</a:t>
            </a:r>
            <a:endParaRPr lang="en-US" sz="2800" dirty="0"/>
          </a:p>
          <a:p>
            <a:pPr lvl="1"/>
            <a:r>
              <a:rPr lang="en-US" sz="2800" dirty="0" smtClean="0"/>
              <a:t>4.3.4 Automated </a:t>
            </a:r>
            <a:r>
              <a:rPr lang="en-US" sz="2800" dirty="0"/>
              <a:t>Data Tagging &amp; Support </a:t>
            </a:r>
            <a:r>
              <a:rPr lang="en-US" sz="2800" dirty="0" smtClean="0"/>
              <a:t>Pt1 (Advanced)</a:t>
            </a:r>
            <a:endParaRPr lang="en-US" sz="2800" dirty="0"/>
          </a:p>
          <a:p>
            <a:pPr lvl="1"/>
            <a:r>
              <a:rPr lang="en-US" sz="2800" dirty="0" smtClean="0"/>
              <a:t>4.3.5 Automated </a:t>
            </a:r>
            <a:r>
              <a:rPr lang="en-US" sz="2800" dirty="0"/>
              <a:t>Data Tagging &amp; Support </a:t>
            </a:r>
            <a:r>
              <a:rPr lang="en-US" sz="2800" dirty="0" smtClean="0"/>
              <a:t>Pt2 (Advanced)</a:t>
            </a:r>
            <a:endParaRPr lang="en-US" sz="2800"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7</a:t>
            </a:fld>
            <a:endParaRPr lang="en-US" dirty="0"/>
          </a:p>
        </p:txBody>
      </p:sp>
      <p:pic>
        <p:nvPicPr>
          <p:cNvPr id="3074" name="Picture 2" descr="Data Labelling in Machine Learning - Javat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2" y="4598158"/>
            <a:ext cx="11696697" cy="4168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855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Data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4.4 Data Monitoring and Sensing    </a:t>
            </a:r>
            <a:endParaRPr lang="en-US" sz="3200" dirty="0" smtClean="0"/>
          </a:p>
          <a:p>
            <a:pPr lvl="1"/>
            <a:r>
              <a:rPr lang="en-US" sz="2800" dirty="0" smtClean="0"/>
              <a:t>4.4.1 DLP </a:t>
            </a:r>
            <a:r>
              <a:rPr lang="en-US" sz="2800" dirty="0"/>
              <a:t>Enforcement Point Logging and </a:t>
            </a:r>
            <a:r>
              <a:rPr lang="en-US" sz="2800" dirty="0" smtClean="0"/>
              <a:t>Analysis (Target)</a:t>
            </a:r>
            <a:endParaRPr lang="en-US" sz="2800" dirty="0"/>
          </a:p>
          <a:p>
            <a:pPr lvl="1"/>
            <a:r>
              <a:rPr lang="en-US" sz="2800" dirty="0" smtClean="0"/>
              <a:t>4.4.2 DRM </a:t>
            </a:r>
            <a:r>
              <a:rPr lang="en-US" sz="2800" dirty="0"/>
              <a:t>Enforcement Point Logging and </a:t>
            </a:r>
            <a:r>
              <a:rPr lang="en-US" sz="2800" dirty="0" smtClean="0"/>
              <a:t>Analysis (Target)</a:t>
            </a:r>
            <a:endParaRPr lang="en-US" sz="2800" dirty="0"/>
          </a:p>
          <a:p>
            <a:pPr lvl="1"/>
            <a:r>
              <a:rPr lang="en-US" sz="2800" dirty="0" smtClean="0"/>
              <a:t>4.4.3 File </a:t>
            </a:r>
            <a:r>
              <a:rPr lang="en-US" sz="2800" dirty="0"/>
              <a:t>Activity Monitoring </a:t>
            </a:r>
            <a:r>
              <a:rPr lang="en-US" sz="2800" dirty="0" smtClean="0"/>
              <a:t>Pt1 (Target)</a:t>
            </a:r>
            <a:endParaRPr lang="en-US" sz="2800" dirty="0"/>
          </a:p>
          <a:p>
            <a:pPr lvl="1"/>
            <a:r>
              <a:rPr lang="en-US" sz="2800" dirty="0" smtClean="0"/>
              <a:t>4.4.4 File </a:t>
            </a:r>
            <a:r>
              <a:rPr lang="en-US" sz="2800" dirty="0"/>
              <a:t>Activity Monitoring </a:t>
            </a:r>
            <a:r>
              <a:rPr lang="en-US" sz="2800" dirty="0" smtClean="0"/>
              <a:t>Pt2 (Target)</a:t>
            </a:r>
            <a:endParaRPr lang="en-US" sz="2800" dirty="0"/>
          </a:p>
          <a:p>
            <a:pPr lvl="1"/>
            <a:r>
              <a:rPr lang="en-US" sz="2800" dirty="0" smtClean="0"/>
              <a:t>4.4.5 Database </a:t>
            </a:r>
            <a:r>
              <a:rPr lang="en-US" sz="2800" dirty="0"/>
              <a:t>Activity </a:t>
            </a:r>
            <a:r>
              <a:rPr lang="en-US" sz="2800" dirty="0" smtClean="0"/>
              <a:t>Monitoring (Advanced)</a:t>
            </a:r>
            <a:endParaRPr lang="en-US" sz="2800" dirty="0"/>
          </a:p>
          <a:p>
            <a:pPr lvl="1"/>
            <a:r>
              <a:rPr lang="en-US" sz="2800" dirty="0" smtClean="0"/>
              <a:t>4.4.6 Comprehensive </a:t>
            </a:r>
            <a:r>
              <a:rPr lang="en-US" sz="2800" dirty="0"/>
              <a:t>Data Activity </a:t>
            </a:r>
            <a:r>
              <a:rPr lang="en-US" sz="2800" dirty="0" smtClean="0"/>
              <a:t>Monitoring (Advanced)</a:t>
            </a:r>
            <a:endParaRPr lang="en-US" sz="2800"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8</a:t>
            </a:fld>
            <a:endParaRPr lang="en-US" dirty="0"/>
          </a:p>
        </p:txBody>
      </p:sp>
      <p:pic>
        <p:nvPicPr>
          <p:cNvPr id="4100" name="Picture 4" descr="Monitoring and Tracking Attendees: New Methods | Ungerbo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343" y="5287406"/>
            <a:ext cx="7467600" cy="33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513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Data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4.5 Data Encryption &amp; Rights Management     </a:t>
            </a:r>
            <a:endParaRPr lang="en-US" sz="3200" dirty="0" smtClean="0"/>
          </a:p>
          <a:p>
            <a:pPr lvl="1"/>
            <a:r>
              <a:rPr lang="en-US" sz="2400" dirty="0" smtClean="0"/>
              <a:t>4.5.1 Implement </a:t>
            </a:r>
            <a:r>
              <a:rPr lang="en-US" sz="2400" dirty="0"/>
              <a:t>DRM and Protection Tools </a:t>
            </a:r>
            <a:r>
              <a:rPr lang="en-US" sz="2400" dirty="0" smtClean="0"/>
              <a:t>Pt1 (Target)</a:t>
            </a:r>
            <a:endParaRPr lang="en-US" sz="2400" dirty="0"/>
          </a:p>
          <a:p>
            <a:pPr lvl="1"/>
            <a:r>
              <a:rPr lang="en-US" sz="2400" dirty="0" smtClean="0"/>
              <a:t>4.5.2 Implement </a:t>
            </a:r>
            <a:r>
              <a:rPr lang="en-US" sz="2400" dirty="0"/>
              <a:t>DRM and Protection Tools </a:t>
            </a:r>
            <a:r>
              <a:rPr lang="en-US" sz="2400" dirty="0" smtClean="0"/>
              <a:t>Pt2 (Target)</a:t>
            </a:r>
            <a:endParaRPr lang="en-US" sz="2400" dirty="0"/>
          </a:p>
          <a:p>
            <a:pPr lvl="1"/>
            <a:r>
              <a:rPr lang="en-US" sz="2400" dirty="0" smtClean="0"/>
              <a:t>4.5.3 DRM </a:t>
            </a:r>
            <a:r>
              <a:rPr lang="en-US" sz="2400" dirty="0"/>
              <a:t>Enforcement via Data Tags and Analytics </a:t>
            </a:r>
            <a:r>
              <a:rPr lang="en-US" sz="2400" dirty="0" smtClean="0"/>
              <a:t>Pt1 (Target)</a:t>
            </a:r>
            <a:endParaRPr lang="en-US" sz="2400" dirty="0"/>
          </a:p>
          <a:p>
            <a:pPr lvl="1"/>
            <a:r>
              <a:rPr lang="en-US" sz="2400" dirty="0" smtClean="0"/>
              <a:t>4.5.4 DRM </a:t>
            </a:r>
            <a:r>
              <a:rPr lang="en-US" sz="2400" dirty="0"/>
              <a:t>Enforcement via Data Tags and Analytics </a:t>
            </a:r>
            <a:r>
              <a:rPr lang="en-US" sz="2400" dirty="0" smtClean="0"/>
              <a:t>Pt2 (Advanced)</a:t>
            </a:r>
            <a:endParaRPr lang="en-US" sz="2400" dirty="0"/>
          </a:p>
          <a:p>
            <a:pPr lvl="1"/>
            <a:r>
              <a:rPr lang="en-US" sz="2400" dirty="0" smtClean="0"/>
              <a:t>4.5.5 DRM </a:t>
            </a:r>
            <a:r>
              <a:rPr lang="en-US" sz="2400" dirty="0"/>
              <a:t>Enforcement via Data Tags and Analytics </a:t>
            </a:r>
            <a:r>
              <a:rPr lang="en-US" sz="2400" dirty="0" smtClean="0"/>
              <a:t>Pt3 (Advanced)</a:t>
            </a:r>
            <a:endParaRPr lang="en-US" sz="2400"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9</a:t>
            </a:fld>
            <a:endParaRPr lang="en-US" dirty="0"/>
          </a:p>
        </p:txBody>
      </p:sp>
      <p:pic>
        <p:nvPicPr>
          <p:cNvPr id="5124" name="Picture 4" descr="5 things you need to know about Data Privacy – Data Privacy Mana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59" y="3395590"/>
            <a:ext cx="11430000" cy="598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748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CB3E68F-E56D-45C3-9301-51FB3CE72DC7}" vid="{6D44E1CB-C64E-462F-960F-AC52CB531D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6191265F3EF9459067493ADA5C06AB" ma:contentTypeVersion="4" ma:contentTypeDescription="Create a new document." ma:contentTypeScope="" ma:versionID="c2c47a69577272b2e68a1f5f5eb3daf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EF77BB-740C-4D71-854F-5511108A3C6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E65E0A9-5DE7-4BF8-82A5-0C7464169C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4367B5D-E036-4CE0-A71C-2E1F70F8E5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7149</TotalTime>
  <Words>1990</Words>
  <Application>Microsoft Office PowerPoint</Application>
  <PresentationFormat>Custom</PresentationFormat>
  <Paragraphs>260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 Arial</vt:lpstr>
      <vt:lpstr>Arial</vt:lpstr>
      <vt:lpstr>Calibri</vt:lpstr>
      <vt:lpstr>Franklin Gothic Book</vt:lpstr>
      <vt:lpstr>Office Theme</vt:lpstr>
      <vt:lpstr>PowerPoint Presentation</vt:lpstr>
      <vt:lpstr>Course Objectives</vt:lpstr>
      <vt:lpstr>Seven Pillars of Zero Trust</vt:lpstr>
      <vt:lpstr>PowerPoint Presentation</vt:lpstr>
      <vt:lpstr>Data Pillar</vt:lpstr>
      <vt:lpstr>Data Pillar</vt:lpstr>
      <vt:lpstr>Data Pillar</vt:lpstr>
      <vt:lpstr>Data Pillar</vt:lpstr>
      <vt:lpstr>Data Pillar</vt:lpstr>
      <vt:lpstr>Data Pillar</vt:lpstr>
      <vt:lpstr>Data Pillar</vt:lpstr>
      <vt:lpstr>Conclusion</vt:lpstr>
      <vt:lpstr>Questions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 Slide Template 27 May 2019 v4</dc:title>
  <dc:creator>DoD Admin</dc:creator>
  <cp:lastModifiedBy>benjamin.koontz1@outlook.com</cp:lastModifiedBy>
  <cp:revision>144</cp:revision>
  <cp:lastPrinted>2019-01-25T17:36:58Z</cp:lastPrinted>
  <dcterms:created xsi:type="dcterms:W3CDTF">2018-10-01T19:23:43Z</dcterms:created>
  <dcterms:modified xsi:type="dcterms:W3CDTF">2023-05-09T17:58:20Z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0x010100BC6191265F3EF9459067493ADA5C06AB</vt:lpwstr>
  </property>
</Properties>
</file>