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6" autoAdjust="0"/>
    <p:restoredTop sz="70616" autoAdjust="0"/>
  </p:normalViewPr>
  <p:slideViewPr>
    <p:cSldViewPr snapToGrid="0">
      <p:cViewPr varScale="1">
        <p:scale>
          <a:sx n="61" d="100"/>
          <a:sy n="61" d="100"/>
        </p:scale>
        <p:origin x="3858" y="84"/>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5/9/2023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5/9/2023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3 Applications and Workload.</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2902365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applications and workload</a:t>
            </a:r>
            <a:r>
              <a:rPr lang="en-US" baseline="0" dirty="0" smtClean="0"/>
              <a:t> pillar of Zero Trust is extremely important in the overall implementation of ZT.  We have covered which target and advanced activities that we are required to implement by 2027.  Many of these are relevant to tactical environments where you will be directly implementing them, while others may be important for you to know about because they are being implemented at other levels and will require you to change how you operate in order to effectively be interoperable.  </a:t>
            </a:r>
          </a:p>
          <a:p>
            <a:endParaRPr lang="en-US" baseline="0" dirty="0" smtClean="0"/>
          </a:p>
          <a:p>
            <a:r>
              <a:rPr lang="en-US" baseline="0" dirty="0" smtClean="0"/>
              <a:t>For the applications and workload pillar, implementing a technique to scan, assess and remediate vulnerabilities in your environment is critical.  In addition to this, you need to identify all applications that are being utilized within your operating systems as well as which applications are being hosted and are providing services.  For those applications providing services, you need to ensure resource authorization is utilizing the principal of least privilege to ensure resource access is provided to only those that require it with only the necessary permissions.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393662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402599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Applications and</a:t>
            </a:r>
            <a:r>
              <a:rPr lang="en-US" sz="1200" baseline="0" dirty="0" smtClean="0"/>
              <a:t> Workload</a:t>
            </a:r>
            <a:r>
              <a:rPr lang="en-US" sz="1200" dirty="0" smtClean="0"/>
              <a:t> Pillar of Zero Trust </a:t>
            </a:r>
          </a:p>
          <a:p>
            <a:r>
              <a:rPr lang="en-US" sz="1200" dirty="0" smtClean="0"/>
              <a:t>The student will understand the 5 capabilities and 18 activities outlined in the Applications and Workload Pillar</a:t>
            </a:r>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222253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pillar is the applications and workload pillar and it includes applications or services running either on-premises or in a cloud environment.  </a:t>
            </a:r>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409805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The applications and workload pillar is responsible for vulnerability management, resource authorization</a:t>
            </a:r>
            <a:r>
              <a:rPr lang="en-US" sz="900" baseline="0" dirty="0" smtClean="0"/>
              <a:t> and </a:t>
            </a:r>
            <a:r>
              <a:rPr lang="en-US" sz="900" baseline="0" dirty="0" err="1" smtClean="0"/>
              <a:t>DevSecOps</a:t>
            </a:r>
            <a:r>
              <a:rPr lang="en-US" sz="900" dirty="0" smtClean="0"/>
              <a:t>.</a:t>
            </a:r>
          </a:p>
          <a:p>
            <a:pPr marL="0" indent="0">
              <a:buNone/>
            </a:pPr>
            <a:endParaRPr lang="en-US" sz="900" dirty="0" smtClean="0"/>
          </a:p>
          <a:p>
            <a:pPr marL="0" indent="0">
              <a:buNone/>
            </a:pPr>
            <a:r>
              <a:rPr lang="en-US" sz="900" dirty="0" smtClean="0"/>
              <a:t>In this</a:t>
            </a:r>
            <a:r>
              <a:rPr lang="en-US" sz="900" baseline="0" dirty="0" smtClean="0"/>
              <a:t> slide, the applications and workload pillar assesses the vulnerabilities within the environment to ensure Operating Systems and Applications are compliant and are free from vulnerabilities when a device attempts to access resources or data in an environment.  The applications and workload pillar also gets after what applications are allowed in the environment and who can access what resources.  It also looks at the authority to operate process and provides key analytics information to the visibility and analytics pillar.  </a:t>
            </a:r>
            <a:endParaRPr lang="en-US" sz="900" dirty="0" smtClean="0"/>
          </a:p>
          <a:p>
            <a:pPr marL="0" indent="0">
              <a:buNone/>
            </a:pP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22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capability outlined in the Applications and Workload Pillar is Application Inventory with three associated activities that fall beneath it.</a:t>
            </a:r>
          </a:p>
          <a:p>
            <a:endParaRPr lang="en-US" baseline="0" dirty="0" smtClean="0"/>
          </a:p>
          <a:p>
            <a:r>
              <a:rPr lang="en-US" dirty="0" smtClean="0"/>
              <a:t>Application/Code Identification</a:t>
            </a:r>
            <a:r>
              <a:rPr lang="en-US" baseline="0" dirty="0" smtClean="0"/>
              <a:t> has the following requirements: </a:t>
            </a:r>
            <a:r>
              <a:rPr lang="en-US" sz="1200" b="0" i="0" u="none" strike="noStrike" kern="1200" dirty="0" smtClean="0">
                <a:solidFill>
                  <a:schemeClr val="tx1"/>
                </a:solidFill>
                <a:effectLst/>
                <a:latin typeface="+mn-lt"/>
                <a:ea typeface="+mn-ea"/>
                <a:cs typeface="+mn-cs"/>
              </a:rPr>
              <a:t>Component has identified applications and classified as either legacy, virtualized on-premises, and cloud hosted</a:t>
            </a:r>
            <a:r>
              <a:rPr lang="en-US" dirty="0" smtClean="0"/>
              <a:t> </a:t>
            </a:r>
            <a:endParaRPr lang="en-US" baseline="0" dirty="0" smtClean="0"/>
          </a:p>
          <a:p>
            <a:endParaRPr lang="en-US" baseline="0" dirty="0" smtClean="0"/>
          </a:p>
          <a:p>
            <a:r>
              <a:rPr lang="en-US" baseline="0" dirty="0" smtClean="0"/>
              <a:t>Resource Authorization Pt1 has the following requirements: </a:t>
            </a:r>
            <a:r>
              <a:rPr lang="en-US" sz="1200" b="0" i="0" u="none" strike="noStrike" kern="1200" dirty="0" smtClean="0">
                <a:solidFill>
                  <a:schemeClr val="tx1"/>
                </a:solidFill>
                <a:effectLst/>
                <a:latin typeface="+mn-lt"/>
                <a:ea typeface="+mn-ea"/>
                <a:cs typeface="+mn-cs"/>
              </a:rPr>
              <a:t>Resource Authorization Gateway is in place for external facing applications; Resource Authorization policy integrated with identity and device; Enterprise-wide Guidance on conversion standards are communicated to stakeholders.</a:t>
            </a:r>
            <a:r>
              <a:rPr lang="en-US" dirty="0" smtClean="0"/>
              <a:t>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Resource Authorization Pt1 has the following requirements: </a:t>
            </a:r>
            <a:r>
              <a:rPr lang="en-US" sz="1200" b="0" i="0" u="none" strike="noStrike" kern="1200" dirty="0" smtClean="0">
                <a:solidFill>
                  <a:schemeClr val="tx1"/>
                </a:solidFill>
                <a:effectLst/>
                <a:latin typeface="+mn-lt"/>
                <a:ea typeface="+mn-ea"/>
                <a:cs typeface="+mn-cs"/>
              </a:rPr>
              <a:t>Resource Authorization gateway is utilized for all applications; Resource Authorization is integrated with </a:t>
            </a:r>
            <a:r>
              <a:rPr lang="en-US" sz="1200" b="0" i="0" u="none" strike="noStrike" kern="1200" dirty="0" err="1" smtClean="0">
                <a:solidFill>
                  <a:schemeClr val="tx1"/>
                </a:solidFill>
                <a:effectLst/>
                <a:latin typeface="+mn-lt"/>
                <a:ea typeface="+mn-ea"/>
                <a:cs typeface="+mn-cs"/>
              </a:rPr>
              <a:t>DevSecOps</a:t>
            </a:r>
            <a:r>
              <a:rPr lang="en-US" sz="1200" b="0" i="0" u="none" strike="noStrike" kern="1200" dirty="0" smtClean="0">
                <a:solidFill>
                  <a:schemeClr val="tx1"/>
                </a:solidFill>
                <a:effectLst/>
                <a:latin typeface="+mn-lt"/>
                <a:ea typeface="+mn-ea"/>
                <a:cs typeface="+mn-cs"/>
              </a:rPr>
              <a:t> and CI/CD for automated functions.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80986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capability</a:t>
            </a:r>
            <a:r>
              <a:rPr lang="en-US" baseline="0" dirty="0" smtClean="0"/>
              <a:t> within the applications and workload pillar is secure software development &amp; integration which has four associated activities.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Build </a:t>
            </a:r>
            <a:r>
              <a:rPr lang="en-US" sz="2800" dirty="0" err="1" smtClean="0"/>
              <a:t>DevSecOps</a:t>
            </a:r>
            <a:r>
              <a:rPr lang="en-US" sz="2800" dirty="0" smtClean="0"/>
              <a:t> Software Factory Pt1 has the following requirements: </a:t>
            </a:r>
            <a:r>
              <a:rPr lang="en-US" sz="1200" b="0" i="0" u="none" strike="noStrike" kern="1200" dirty="0" smtClean="0">
                <a:solidFill>
                  <a:schemeClr val="tx1"/>
                </a:solidFill>
                <a:effectLst/>
                <a:latin typeface="+mn-lt"/>
                <a:ea typeface="+mn-ea"/>
                <a:cs typeface="+mn-cs"/>
              </a:rPr>
              <a:t>Developed Data/Service Standards for </a:t>
            </a:r>
            <a:r>
              <a:rPr lang="en-US" sz="1200" b="0" i="0" u="none" strike="noStrike" kern="1200" dirty="0" err="1" smtClean="0">
                <a:solidFill>
                  <a:schemeClr val="tx1"/>
                </a:solidFill>
                <a:effectLst/>
                <a:latin typeface="+mn-lt"/>
                <a:ea typeface="+mn-ea"/>
                <a:cs typeface="+mn-cs"/>
              </a:rPr>
              <a:t>DevSecOps</a:t>
            </a:r>
            <a:r>
              <a:rPr lang="en-US" sz="1200" b="0" i="0" u="none" strike="noStrike" kern="1200" dirty="0" smtClean="0">
                <a:solidFill>
                  <a:schemeClr val="tx1"/>
                </a:solidFill>
                <a:effectLst/>
                <a:latin typeface="+mn-lt"/>
                <a:ea typeface="+mn-ea"/>
                <a:cs typeface="+mn-cs"/>
              </a:rPr>
              <a:t>; CI/CD Pipeline is fully functional and tested successfully; Vulnerability Management program is officially in place and operating</a:t>
            </a:r>
            <a:r>
              <a:rPr lang="en-US" sz="2800" b="0" i="0" u="none" strike="noStrike" kern="1200" dirty="0" smtClean="0">
                <a:solidFill>
                  <a:schemeClr val="tx1"/>
                </a:solidFill>
                <a:effectLst/>
                <a:latin typeface="+mn-lt"/>
                <a:ea typeface="+mn-ea"/>
                <a:cs typeface="+mn-cs"/>
              </a:rPr>
              <a:t>.</a:t>
            </a: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Build </a:t>
            </a:r>
            <a:r>
              <a:rPr lang="en-US" sz="2800" dirty="0" err="1" smtClean="0"/>
              <a:t>DevSecOps</a:t>
            </a:r>
            <a:r>
              <a:rPr lang="en-US" sz="2800" dirty="0" smtClean="0"/>
              <a:t> Software Factory Pt2 has the following requirements: </a:t>
            </a:r>
            <a:r>
              <a:rPr lang="en-US" sz="1200" b="0" i="0" u="none" strike="noStrike" kern="1200" dirty="0" smtClean="0">
                <a:solidFill>
                  <a:schemeClr val="tx1"/>
                </a:solidFill>
                <a:effectLst/>
                <a:latin typeface="+mn-lt"/>
                <a:ea typeface="+mn-ea"/>
                <a:cs typeface="+mn-cs"/>
              </a:rPr>
              <a:t>Development of applications is migrated to CI/CD pipeline; Continual validation process/technology is implemented and in use; Development of applications is migrated to </a:t>
            </a:r>
            <a:r>
              <a:rPr lang="en-US" sz="1200" b="0" i="0" u="none" strike="noStrike" kern="1200" dirty="0" err="1" smtClean="0">
                <a:solidFill>
                  <a:schemeClr val="tx1"/>
                </a:solidFill>
                <a:effectLst/>
                <a:latin typeface="+mn-lt"/>
                <a:ea typeface="+mn-ea"/>
                <a:cs typeface="+mn-cs"/>
              </a:rPr>
              <a:t>DevSecOps</a:t>
            </a:r>
            <a:r>
              <a:rPr lang="en-US" sz="1200" b="0" i="0" u="none" strike="noStrike" kern="1200" dirty="0" smtClean="0">
                <a:solidFill>
                  <a:schemeClr val="tx1"/>
                </a:solidFill>
                <a:effectLst/>
                <a:latin typeface="+mn-lt"/>
                <a:ea typeface="+mn-ea"/>
                <a:cs typeface="+mn-cs"/>
              </a:rPr>
              <a:t> process and technology</a:t>
            </a:r>
            <a:r>
              <a:rPr lang="en-US" sz="2800" b="0" i="0" u="none" strike="noStrike" kern="1200" dirty="0" smtClean="0">
                <a:solidFill>
                  <a:schemeClr val="tx1"/>
                </a:solidFill>
                <a:effectLst/>
                <a:latin typeface="+mn-lt"/>
                <a:ea typeface="+mn-ea"/>
                <a:cs typeface="+mn-cs"/>
              </a:rPr>
              <a:t>.</a:t>
            </a: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Automate Application Security &amp; Code Remediation Pt1</a:t>
            </a:r>
            <a:r>
              <a:rPr lang="en-US" sz="2800" baseline="0" dirty="0" smtClean="0"/>
              <a:t> </a:t>
            </a:r>
            <a:r>
              <a:rPr lang="en-US" sz="2800" dirty="0" smtClean="0"/>
              <a:t>has the following requirements: </a:t>
            </a:r>
            <a:r>
              <a:rPr lang="en-US" sz="1200" b="0" i="0" u="none" strike="noStrike" kern="1200" dirty="0" smtClean="0">
                <a:solidFill>
                  <a:schemeClr val="tx1"/>
                </a:solidFill>
                <a:effectLst/>
                <a:latin typeface="+mn-lt"/>
                <a:ea typeface="+mn-ea"/>
                <a:cs typeface="+mn-cs"/>
              </a:rPr>
              <a:t>Secure API Gateway is operational and majority of API calls are passing through gateway; Application Security functions (e.g., code review, container and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security) are implemented as part of CI/CD and </a:t>
            </a:r>
            <a:r>
              <a:rPr lang="en-US" sz="1200" b="0" i="0" u="none" strike="noStrike" kern="1200" dirty="0" err="1" smtClean="0">
                <a:solidFill>
                  <a:schemeClr val="tx1"/>
                </a:solidFill>
                <a:effectLst/>
                <a:latin typeface="+mn-lt"/>
                <a:ea typeface="+mn-ea"/>
                <a:cs typeface="+mn-cs"/>
              </a:rPr>
              <a:t>DevSecOps</a:t>
            </a:r>
            <a:r>
              <a:rPr lang="en-US" sz="2800" b="0" i="0" u="none" strike="noStrike" kern="1200" dirty="0" smtClean="0">
                <a:solidFill>
                  <a:schemeClr val="tx1"/>
                </a:solidFill>
                <a:effectLst/>
                <a:latin typeface="+mn-lt"/>
                <a:ea typeface="+mn-ea"/>
                <a:cs typeface="+mn-cs"/>
              </a:rPr>
              <a:t>.</a:t>
            </a: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Automate Application Security &amp; Code Remediation Pt2</a:t>
            </a:r>
            <a:r>
              <a:rPr lang="en-US" sz="2800" baseline="0" dirty="0" smtClean="0"/>
              <a:t> </a:t>
            </a:r>
            <a:r>
              <a:rPr lang="en-US" sz="2800" dirty="0" smtClean="0"/>
              <a:t>has the following requirements: </a:t>
            </a:r>
            <a:r>
              <a:rPr lang="en-US" sz="1200" b="0" i="0" u="none" strike="noStrike" kern="1200" dirty="0" smtClean="0">
                <a:solidFill>
                  <a:schemeClr val="tx1"/>
                </a:solidFill>
                <a:effectLst/>
                <a:latin typeface="+mn-lt"/>
                <a:ea typeface="+mn-ea"/>
                <a:cs typeface="+mn-cs"/>
              </a:rPr>
              <a:t>Services are provided following a Service Oriented Architecture (SOA); Security Remediation activities (e.g., runtime security, library updates, release approvals) are fully automated</a:t>
            </a:r>
            <a:r>
              <a:rPr lang="en-US" sz="2800" b="0" i="0" u="none" strike="noStrike"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240710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capability is</a:t>
            </a:r>
            <a:r>
              <a:rPr lang="en-US" baseline="0" dirty="0" smtClean="0"/>
              <a:t> Software Risk Management and has four associated activities.</a:t>
            </a:r>
          </a:p>
          <a:p>
            <a:endParaRPr lang="en-US" baseline="0" dirty="0" smtClean="0"/>
          </a:p>
          <a:p>
            <a:r>
              <a:rPr lang="en-US" baseline="0" dirty="0" smtClean="0"/>
              <a:t>Approved Binaries/Code has the following requirements: </a:t>
            </a:r>
            <a:r>
              <a:rPr lang="en-US" sz="1200" b="0" i="0" u="none" strike="noStrike" kern="1200" dirty="0" smtClean="0">
                <a:solidFill>
                  <a:schemeClr val="tx1"/>
                </a:solidFill>
                <a:effectLst/>
                <a:latin typeface="+mn-lt"/>
                <a:ea typeface="+mn-ea"/>
                <a:cs typeface="+mn-cs"/>
              </a:rPr>
              <a:t>Supplier sourcing risk evaluated and identified for approved sources; Repository and update channel established for use by development teams; Bill of Materials is created for applications identify source, supportability and risk posture; Industry standard (DIB) and approved vulnerability databases are pulled in to be used in </a:t>
            </a:r>
            <a:r>
              <a:rPr lang="en-US" sz="1200" b="0" i="0" u="none" strike="noStrike" kern="1200" dirty="0" err="1" smtClean="0">
                <a:solidFill>
                  <a:schemeClr val="tx1"/>
                </a:solidFill>
                <a:effectLst/>
                <a:latin typeface="+mn-lt"/>
                <a:ea typeface="+mn-ea"/>
                <a:cs typeface="+mn-cs"/>
              </a:rPr>
              <a:t>DevSecOps</a:t>
            </a:r>
            <a:r>
              <a:rPr lang="en-US" sz="1200" b="0" i="0" u="none" strike="noStrike"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Vulnerability Management Program Pt1 has the following requirements: </a:t>
            </a:r>
            <a:r>
              <a:rPr lang="en-US" sz="1200" b="0" i="0" u="none" strike="noStrike" kern="1200" dirty="0" smtClean="0">
                <a:solidFill>
                  <a:schemeClr val="tx1"/>
                </a:solidFill>
                <a:effectLst/>
                <a:latin typeface="+mn-lt"/>
                <a:ea typeface="+mn-ea"/>
                <a:cs typeface="+mn-cs"/>
              </a:rPr>
              <a:t>Vulnerability Management Team is in place w/ appropriate stakeholder membership; Vulnerability Management policy and process is in place and agreed to w/ stakeholders; Public source of vulnerabilities are being utilized for tracking.</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Vulnerability Management Program Pt2 has the following requirements: </a:t>
            </a:r>
            <a:r>
              <a:rPr lang="en-US" sz="1200" b="0" i="0" u="none" strike="noStrike" kern="1200" dirty="0" smtClean="0">
                <a:solidFill>
                  <a:schemeClr val="tx1"/>
                </a:solidFill>
                <a:effectLst/>
                <a:latin typeface="+mn-lt"/>
                <a:ea typeface="+mn-ea"/>
                <a:cs typeface="+mn-cs"/>
              </a:rPr>
              <a:t>Controlled (e.g., DIB, CERT) sources of vulnerabilities are being utilized for tracking; Vulnerability management program has a process for accepting external/public disclosures for managed services.</a:t>
            </a:r>
            <a:endParaRPr lang="en-US" baseline="0" dirty="0" smtClean="0"/>
          </a:p>
          <a:p>
            <a:endParaRPr lang="en-US" baseline="0" dirty="0" smtClean="0"/>
          </a:p>
          <a:p>
            <a:r>
              <a:rPr lang="en-US" baseline="0" dirty="0" smtClean="0"/>
              <a:t>Continual Validation has the following requirements: </a:t>
            </a:r>
            <a:r>
              <a:rPr lang="en-US" sz="1200" b="0" i="0" u="none" strike="noStrike" kern="1200" dirty="0" smtClean="0">
                <a:solidFill>
                  <a:schemeClr val="tx1"/>
                </a:solidFill>
                <a:effectLst/>
                <a:latin typeface="+mn-lt"/>
                <a:ea typeface="+mn-ea"/>
                <a:cs typeface="+mn-cs"/>
              </a:rPr>
              <a:t>Updated Applications are deployed in a live and/or production environment; Applications that were marked for retirement and transition are decommissioned; Continual validation tools are implemented and applied to code in the CI/CD pipeline; Code requiring continuous validation is identified and validation criteria are established.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399585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capability is resource authorization &amp; integration</a:t>
            </a:r>
            <a:r>
              <a:rPr lang="en-US" baseline="0" dirty="0" smtClean="0"/>
              <a:t> which has five associated activities.</a:t>
            </a:r>
          </a:p>
          <a:p>
            <a:endParaRPr lang="en-US" baseline="0" dirty="0" smtClean="0"/>
          </a:p>
          <a:p>
            <a:r>
              <a:rPr lang="en-US" baseline="0" dirty="0" smtClean="0"/>
              <a:t>SDC Resource Authorization Pt1 has the following requirements: </a:t>
            </a:r>
            <a:r>
              <a:rPr lang="en-US" sz="1200" b="0" i="0" u="none" strike="noStrike" kern="1200" dirty="0" smtClean="0">
                <a:solidFill>
                  <a:schemeClr val="tx1"/>
                </a:solidFill>
                <a:effectLst/>
                <a:latin typeface="+mn-lt"/>
                <a:ea typeface="+mn-ea"/>
                <a:cs typeface="+mn-cs"/>
              </a:rPr>
              <a:t>Applications unable to be updated to use approved binaries/code are marked for retirement and transition plans are created; Identified applications without approved binaries and code are updated to use approved binaries/code; Enterprise-wide Guidance on conversion standards are communicated to stakeholders.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SDC Resource Authorization Pt2 has the following requirements: </a:t>
            </a:r>
            <a:r>
              <a:rPr lang="en-US" sz="1200" b="0" i="0" u="none" strike="noStrike" kern="1200" dirty="0" smtClean="0">
                <a:solidFill>
                  <a:schemeClr val="tx1"/>
                </a:solidFill>
                <a:effectLst/>
                <a:latin typeface="+mn-lt"/>
                <a:ea typeface="+mn-ea"/>
                <a:cs typeface="+mn-cs"/>
              </a:rPr>
              <a:t>Updated Applications are deployed in a live and/or production environment; Applications that were marked for retirement and transition are decommissioned.</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Enrich Attributes for Resource Authorization Pt1 has the following requirements: </a:t>
            </a:r>
            <a:r>
              <a:rPr lang="en-US" sz="1200" b="0" i="0" u="none" strike="noStrike" kern="1200" dirty="0" smtClean="0">
                <a:solidFill>
                  <a:schemeClr val="tx1"/>
                </a:solidFill>
                <a:effectLst/>
                <a:latin typeface="+mn-lt"/>
                <a:ea typeface="+mn-ea"/>
                <a:cs typeface="+mn-cs"/>
              </a:rPr>
              <a:t>Most API calls are passing through the Secure API Gateway; Resource Authorization receives data from Analytics Engine; Authorization policies incorporate identified attributes in making authorization decisions; Attributes to be used for initial enrichment are identified; Identified attributes are assigned to resources and/or entities.</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Enrich Attributes for Resource Authorization Pt2 has the following requirements: </a:t>
            </a:r>
            <a:r>
              <a:rPr lang="en-US" sz="1200" b="0" i="0" u="none" strike="noStrike" kern="1200" dirty="0" smtClean="0">
                <a:solidFill>
                  <a:schemeClr val="tx1"/>
                </a:solidFill>
                <a:effectLst/>
                <a:latin typeface="+mn-lt"/>
                <a:ea typeface="+mn-ea"/>
                <a:cs typeface="+mn-cs"/>
              </a:rPr>
              <a:t>Authorization policies incorporate confidence levels in making authorization decisions; Confidence levels for attributes are defined.</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REST API Micro-Segments has the following requirements: </a:t>
            </a:r>
            <a:r>
              <a:rPr lang="en-US" sz="1200" b="0" i="0" u="none" strike="noStrike" kern="1200" dirty="0" smtClean="0">
                <a:solidFill>
                  <a:schemeClr val="tx1"/>
                </a:solidFill>
                <a:effectLst/>
                <a:latin typeface="+mn-lt"/>
                <a:ea typeface="+mn-ea"/>
                <a:cs typeface="+mn-cs"/>
              </a:rPr>
              <a:t>Approved Enterprise APIs are Micro-Segmented appropriately.</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168483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a:t>
            </a:r>
            <a:r>
              <a:rPr lang="en-US" baseline="0" dirty="0" smtClean="0"/>
              <a:t> and final capability is Continuous Monitoring and Ongoing Authorizations which has two associated activities.</a:t>
            </a:r>
          </a:p>
          <a:p>
            <a:endParaRPr lang="en-US" baseline="0" dirty="0" smtClean="0"/>
          </a:p>
          <a:p>
            <a:r>
              <a:rPr lang="en-US" baseline="0" dirty="0" smtClean="0"/>
              <a:t>Continues Authorization to Operate (</a:t>
            </a:r>
            <a:r>
              <a:rPr lang="en-US" baseline="0" dirty="0" err="1" smtClean="0"/>
              <a:t>cATO</a:t>
            </a:r>
            <a:r>
              <a:rPr lang="en-US" baseline="0" dirty="0" smtClean="0"/>
              <a:t>) Pt1 has the following requirements: </a:t>
            </a:r>
            <a:r>
              <a:rPr lang="en-US" sz="1200" b="0" i="0" u="none" strike="noStrike" kern="1200" dirty="0" smtClean="0">
                <a:solidFill>
                  <a:schemeClr val="tx1"/>
                </a:solidFill>
                <a:effectLst/>
                <a:latin typeface="+mn-lt"/>
                <a:ea typeface="+mn-ea"/>
                <a:cs typeface="+mn-cs"/>
              </a:rPr>
              <a:t>Controls derivation is standardized and ready for automation; Controls testing is integrated with </a:t>
            </a:r>
            <a:r>
              <a:rPr lang="en-US" sz="1200" b="0" i="0" u="none" strike="noStrike" kern="1200" dirty="0" err="1" smtClean="0">
                <a:solidFill>
                  <a:schemeClr val="tx1"/>
                </a:solidFill>
                <a:effectLst/>
                <a:latin typeface="+mn-lt"/>
                <a:ea typeface="+mn-ea"/>
                <a:cs typeface="+mn-cs"/>
              </a:rPr>
              <a:t>DevSecOps</a:t>
            </a:r>
            <a:r>
              <a:rPr lang="en-US" sz="1200" b="0" i="0" u="none" strike="noStrike" kern="1200" dirty="0" smtClean="0">
                <a:solidFill>
                  <a:schemeClr val="tx1"/>
                </a:solidFill>
                <a:effectLst/>
                <a:latin typeface="+mn-lt"/>
                <a:ea typeface="+mn-ea"/>
                <a:cs typeface="+mn-cs"/>
              </a:rPr>
              <a:t> processes and technology,</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Continues Authorization to Operate (</a:t>
            </a:r>
            <a:r>
              <a:rPr lang="en-US" baseline="0" dirty="0" err="1" smtClean="0"/>
              <a:t>cATO</a:t>
            </a:r>
            <a:r>
              <a:rPr lang="en-US" baseline="0" dirty="0" smtClean="0"/>
              <a:t>) Pt2 has the following requirements: </a:t>
            </a:r>
            <a:r>
              <a:rPr lang="en-US" sz="1200" b="0" i="0" u="none" strike="noStrike" kern="1200" dirty="0" smtClean="0">
                <a:solidFill>
                  <a:schemeClr val="tx1"/>
                </a:solidFill>
                <a:effectLst/>
                <a:latin typeface="+mn-lt"/>
                <a:ea typeface="+mn-ea"/>
                <a:cs typeface="+mn-cs"/>
              </a:rPr>
              <a:t>Controls testing is fully automated; Integration with standard IR and SOC operations is automated; Control derivation and applicability is fully automated; Dashboards are used to track continuing authorization status.</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328382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5/9/2023 1:57:09 PM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3 Applications and Workload</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CW3 Ben Koontz</a:t>
            </a:r>
          </a:p>
        </p:txBody>
      </p:sp>
    </p:spTree>
    <p:extLst>
      <p:ext uri="{BB962C8B-B14F-4D97-AF65-F5344CB8AC3E}">
        <p14:creationId xmlns:p14="http://schemas.microsoft.com/office/powerpoint/2010/main" val="262784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Applications and Workload Pillar</a:t>
            </a:r>
          </a:p>
          <a:p>
            <a:r>
              <a:rPr lang="en-US" sz="3000" dirty="0" smtClean="0"/>
              <a:t>Key Components:</a:t>
            </a:r>
          </a:p>
          <a:p>
            <a:pPr lvl="1"/>
            <a:r>
              <a:rPr lang="en-US" sz="1934" dirty="0" smtClean="0"/>
              <a:t>Application Inventory</a:t>
            </a:r>
          </a:p>
          <a:p>
            <a:pPr lvl="1"/>
            <a:r>
              <a:rPr lang="en-US" sz="1934" dirty="0" smtClean="0"/>
              <a:t>Vulnerability Management</a:t>
            </a:r>
          </a:p>
          <a:p>
            <a:pPr lvl="1"/>
            <a:r>
              <a:rPr lang="en-US" sz="1934" dirty="0" smtClean="0"/>
              <a:t>Resource Authorization</a:t>
            </a:r>
          </a:p>
          <a:p>
            <a:pPr lvl="1"/>
            <a:r>
              <a:rPr lang="en-US" sz="1934" dirty="0" err="1" smtClean="0"/>
              <a:t>DevSecOps</a:t>
            </a:r>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spTree>
    <p:extLst>
      <p:ext uri="{BB962C8B-B14F-4D97-AF65-F5344CB8AC3E}">
        <p14:creationId xmlns:p14="http://schemas.microsoft.com/office/powerpoint/2010/main" val="2417160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CW3 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spTree>
    <p:extLst>
      <p:ext uri="{BB962C8B-B14F-4D97-AF65-F5344CB8AC3E}">
        <p14:creationId xmlns:p14="http://schemas.microsoft.com/office/powerpoint/2010/main" val="390011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Applications and Workload Pillar of Zero Trust </a:t>
            </a:r>
          </a:p>
          <a:p>
            <a:r>
              <a:rPr lang="en-US" sz="3000" dirty="0" smtClean="0"/>
              <a:t>The student will understand the </a:t>
            </a:r>
            <a:r>
              <a:rPr lang="en-US" sz="3000" dirty="0"/>
              <a:t>5</a:t>
            </a:r>
            <a:r>
              <a:rPr lang="en-US" sz="3000" dirty="0" smtClean="0"/>
              <a:t> capabilities and 18 activities outlined in the </a:t>
            </a:r>
            <a:r>
              <a:rPr lang="en-US" sz="3000" dirty="0" smtClean="0"/>
              <a:t>Applications and Workload </a:t>
            </a:r>
            <a:r>
              <a:rPr lang="en-US" sz="3000" dirty="0" smtClean="0"/>
              <a:t>Pillar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48479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dirty="0" smtClean="0"/>
              <a:t>Device</a:t>
            </a:r>
          </a:p>
          <a:p>
            <a:r>
              <a:rPr lang="en-US" sz="3000" b="1" dirty="0" smtClean="0">
                <a:solidFill>
                  <a:srgbClr val="0070C0"/>
                </a:solidFill>
              </a:rPr>
              <a:t>Applications and Workload</a:t>
            </a:r>
          </a:p>
          <a:p>
            <a:r>
              <a:rPr lang="en-US" sz="3000" dirty="0" smtClean="0"/>
              <a:t>Data</a:t>
            </a:r>
          </a:p>
          <a:p>
            <a:r>
              <a:rPr lang="en-US" sz="3000" dirty="0"/>
              <a:t>Network and </a:t>
            </a:r>
            <a:r>
              <a:rPr lang="en-US" sz="3000" dirty="0" smtClean="0"/>
              <a:t>Environment</a:t>
            </a:r>
          </a:p>
          <a:p>
            <a:r>
              <a:rPr lang="en-US" sz="3000" dirty="0"/>
              <a:t>Automation and </a:t>
            </a:r>
            <a:r>
              <a:rPr lang="en-US" sz="3000" dirty="0" smtClean="0"/>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9248388" y="3716319"/>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78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 xmlns:a16="http://schemas.microsoft.com/office/drawing/2014/main"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 xmlns:a16="http://schemas.microsoft.com/office/drawing/2014/main"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 xmlns:a16="http://schemas.microsoft.com/office/drawing/2014/main"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 xmlns:a16="http://schemas.microsoft.com/office/drawing/2014/main"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 xmlns:a16="http://schemas.microsoft.com/office/drawing/2014/main"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 xmlns:a16="http://schemas.microsoft.com/office/drawing/2014/main"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 xmlns:a16="http://schemas.microsoft.com/office/drawing/2014/main"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 xmlns:a16="http://schemas.microsoft.com/office/drawing/2014/main"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 xmlns:a16="http://schemas.microsoft.com/office/drawing/2014/main"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131972"/>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Applications </a:t>
              </a:r>
              <a:r>
                <a:rPr lang="en-US" sz="1200" b="1" dirty="0">
                  <a:latin typeface="Franklin Gothic Book" panose="020B0503020102020204" pitchFamily="34" charset="0"/>
                  <a:cs typeface="Arial" panose="020B0604020202020204" pitchFamily="34" charset="0"/>
                </a:rPr>
                <a:t>&amp;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6822897" y="2254450"/>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5666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Applications and Workload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smtClean="0"/>
              <a:t>3.1 Application Inventory</a:t>
            </a:r>
          </a:p>
          <a:p>
            <a:pPr lvl="1"/>
            <a:r>
              <a:rPr lang="en-US" sz="2800" dirty="0" smtClean="0"/>
              <a:t>3.1.1 Application/Code Identification (Target)</a:t>
            </a:r>
            <a:endParaRPr lang="en-US" sz="2800" dirty="0"/>
          </a:p>
          <a:p>
            <a:pPr lvl="1"/>
            <a:r>
              <a:rPr lang="en-US" sz="2800" dirty="0" smtClean="0"/>
              <a:t>3.1.2 Resource </a:t>
            </a:r>
            <a:r>
              <a:rPr lang="en-US" sz="2800" dirty="0"/>
              <a:t>Authorization </a:t>
            </a:r>
            <a:r>
              <a:rPr lang="en-US" sz="2800" dirty="0" smtClean="0"/>
              <a:t>Pt1 (Target)</a:t>
            </a:r>
            <a:endParaRPr lang="en-US" sz="2800" dirty="0"/>
          </a:p>
          <a:p>
            <a:pPr lvl="1"/>
            <a:r>
              <a:rPr lang="en-US" sz="2800" dirty="0" smtClean="0"/>
              <a:t>3.1.3 Resource </a:t>
            </a:r>
            <a:r>
              <a:rPr lang="en-US" sz="2800" dirty="0"/>
              <a:t>Authorization </a:t>
            </a:r>
            <a:r>
              <a:rPr lang="en-US" sz="2800" dirty="0" smtClean="0"/>
              <a:t>Pt2 (Target)</a:t>
            </a:r>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pic>
        <p:nvPicPr>
          <p:cNvPr id="1026" name="Picture 2" descr="Software Inventory &amp; auditing tool from Alloy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903828"/>
            <a:ext cx="11696698"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7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Applications and Workload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3.2 Secure Software Development &amp; </a:t>
            </a:r>
            <a:r>
              <a:rPr lang="en-US" sz="3200" dirty="0" smtClean="0"/>
              <a:t>Integration</a:t>
            </a:r>
            <a:endParaRPr lang="en-US" sz="2800" dirty="0" smtClean="0"/>
          </a:p>
          <a:p>
            <a:pPr lvl="1"/>
            <a:r>
              <a:rPr lang="en-US" sz="2800" dirty="0" smtClean="0"/>
              <a:t>3.2.1 Build </a:t>
            </a:r>
            <a:r>
              <a:rPr lang="en-US" sz="2800" dirty="0" err="1" smtClean="0"/>
              <a:t>DevSecOps</a:t>
            </a:r>
            <a:r>
              <a:rPr lang="en-US" sz="2800" dirty="0" smtClean="0"/>
              <a:t> Software Factory Pt1 (Target)</a:t>
            </a:r>
          </a:p>
          <a:p>
            <a:pPr lvl="1"/>
            <a:r>
              <a:rPr lang="en-US" sz="2800" dirty="0" smtClean="0"/>
              <a:t>3.2.2 Build </a:t>
            </a:r>
            <a:r>
              <a:rPr lang="en-US" sz="2800" dirty="0" err="1"/>
              <a:t>DevSecOps</a:t>
            </a:r>
            <a:r>
              <a:rPr lang="en-US" sz="2800" dirty="0"/>
              <a:t> Software Factory </a:t>
            </a:r>
            <a:r>
              <a:rPr lang="en-US" sz="2800" dirty="0" smtClean="0"/>
              <a:t>Pt2 (Target)</a:t>
            </a:r>
            <a:endParaRPr lang="en-US" sz="2800" dirty="0"/>
          </a:p>
          <a:p>
            <a:pPr lvl="1"/>
            <a:r>
              <a:rPr lang="en-US" sz="2800" dirty="0" smtClean="0"/>
              <a:t>3.2.3 Automate </a:t>
            </a:r>
            <a:r>
              <a:rPr lang="en-US" sz="2800" dirty="0"/>
              <a:t>Application Security &amp; Code Remediation </a:t>
            </a:r>
            <a:r>
              <a:rPr lang="en-US" sz="2800" dirty="0" smtClean="0"/>
              <a:t>Pt1 (Advanced)</a:t>
            </a:r>
            <a:endParaRPr lang="en-US" sz="2800" dirty="0"/>
          </a:p>
          <a:p>
            <a:pPr lvl="1"/>
            <a:r>
              <a:rPr lang="en-US" sz="2800" dirty="0" smtClean="0"/>
              <a:t>3.2.4 Automate </a:t>
            </a:r>
            <a:r>
              <a:rPr lang="en-US" sz="2800" dirty="0"/>
              <a:t>Application Security &amp; Code Remediation </a:t>
            </a:r>
            <a:r>
              <a:rPr lang="en-US" sz="2800" dirty="0" smtClean="0"/>
              <a:t>Pt2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2050" name="Picture 2" descr="Secure Software Development Life Cycle | SoftProdi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4686326"/>
            <a:ext cx="675322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35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Applications and Workload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3.3 Software Risk Management </a:t>
            </a:r>
            <a:endParaRPr lang="en-US" sz="2800" dirty="0" smtClean="0"/>
          </a:p>
          <a:p>
            <a:pPr lvl="1"/>
            <a:r>
              <a:rPr lang="en-US" sz="2800" dirty="0" smtClean="0"/>
              <a:t>3.3.1 Approved Binaries/Code (Target)</a:t>
            </a:r>
            <a:endParaRPr lang="en-US" sz="2800" dirty="0"/>
          </a:p>
          <a:p>
            <a:pPr lvl="1"/>
            <a:r>
              <a:rPr lang="en-US" sz="2800" dirty="0" smtClean="0"/>
              <a:t>3.3.2 Vulnerability </a:t>
            </a:r>
            <a:r>
              <a:rPr lang="en-US" sz="2800" dirty="0"/>
              <a:t>Management Program </a:t>
            </a:r>
            <a:r>
              <a:rPr lang="en-US" sz="2800" dirty="0" smtClean="0"/>
              <a:t>Pt1 (Target)</a:t>
            </a:r>
            <a:endParaRPr lang="en-US" sz="2800" dirty="0"/>
          </a:p>
          <a:p>
            <a:pPr lvl="1"/>
            <a:r>
              <a:rPr lang="en-US" sz="2800" dirty="0" smtClean="0"/>
              <a:t>3.3.3 Vulnerability </a:t>
            </a:r>
            <a:r>
              <a:rPr lang="en-US" sz="2800" dirty="0"/>
              <a:t>Management Program </a:t>
            </a:r>
            <a:r>
              <a:rPr lang="en-US" sz="2800" dirty="0" smtClean="0"/>
              <a:t>Pt2 (Target)</a:t>
            </a:r>
            <a:endParaRPr lang="en-US" sz="2800" dirty="0"/>
          </a:p>
          <a:p>
            <a:pPr lvl="1"/>
            <a:r>
              <a:rPr lang="en-US" sz="2800" dirty="0" smtClean="0"/>
              <a:t>3.3.4 Continual Validation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3074" name="Picture 2" descr="Best Free Open Source Risk Management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7" y="4135272"/>
            <a:ext cx="6166132" cy="452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4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Applications and Workload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3.4 Resource Authorization &amp; Integration  </a:t>
            </a:r>
            <a:endParaRPr lang="en-US" sz="2800" dirty="0" smtClean="0"/>
          </a:p>
          <a:p>
            <a:pPr lvl="1"/>
            <a:r>
              <a:rPr lang="en-US" sz="2800" dirty="0" smtClean="0"/>
              <a:t>3.4.1 SDC </a:t>
            </a:r>
            <a:r>
              <a:rPr lang="en-US" sz="2800" dirty="0"/>
              <a:t>Resource Authorization </a:t>
            </a:r>
            <a:r>
              <a:rPr lang="en-US" sz="2800" dirty="0" smtClean="0"/>
              <a:t>Pt1 (Target)</a:t>
            </a:r>
            <a:endParaRPr lang="en-US" sz="2800" dirty="0"/>
          </a:p>
          <a:p>
            <a:pPr lvl="1"/>
            <a:r>
              <a:rPr lang="en-US" sz="2800" dirty="0" smtClean="0"/>
              <a:t>3.4.2 SDC </a:t>
            </a:r>
            <a:r>
              <a:rPr lang="en-US" sz="2800" dirty="0"/>
              <a:t>Resource Authorization </a:t>
            </a:r>
            <a:r>
              <a:rPr lang="en-US" sz="2800" dirty="0" smtClean="0"/>
              <a:t>Pt2 (Target)</a:t>
            </a:r>
            <a:endParaRPr lang="en-US" sz="2800" dirty="0"/>
          </a:p>
          <a:p>
            <a:pPr lvl="1"/>
            <a:r>
              <a:rPr lang="en-US" sz="2800" dirty="0" smtClean="0"/>
              <a:t>3.4.3 Enrich </a:t>
            </a:r>
            <a:r>
              <a:rPr lang="en-US" sz="2800" dirty="0"/>
              <a:t>Attributes for Resource Authorization </a:t>
            </a:r>
            <a:r>
              <a:rPr lang="en-US" sz="2800" dirty="0" smtClean="0"/>
              <a:t>Pt1 (Advanced)</a:t>
            </a:r>
            <a:endParaRPr lang="en-US" sz="2800" dirty="0"/>
          </a:p>
          <a:p>
            <a:pPr lvl="1"/>
            <a:r>
              <a:rPr lang="en-US" sz="2800" dirty="0" smtClean="0"/>
              <a:t>3.4.4 Enrich </a:t>
            </a:r>
            <a:r>
              <a:rPr lang="en-US" sz="2800" dirty="0"/>
              <a:t>Attributes for Resource Authorization </a:t>
            </a:r>
            <a:r>
              <a:rPr lang="en-US" sz="2800" dirty="0" smtClean="0"/>
              <a:t>Pt2 (Advanced)</a:t>
            </a:r>
            <a:endParaRPr lang="en-US" sz="2800" dirty="0"/>
          </a:p>
          <a:p>
            <a:pPr lvl="1"/>
            <a:r>
              <a:rPr lang="en-US" sz="2800" dirty="0" smtClean="0"/>
              <a:t>3.4.5 REST </a:t>
            </a:r>
            <a:r>
              <a:rPr lang="en-US" sz="2800" dirty="0"/>
              <a:t>API </a:t>
            </a:r>
            <a:r>
              <a:rPr lang="en-US" sz="2800" dirty="0" smtClean="0"/>
              <a:t>Micro-Segments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4098" name="Picture 2" descr="How Authorization Tokens Work - SegWi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34" y="4749420"/>
            <a:ext cx="7105034" cy="36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24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Applications and Workload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3.5 Continuous Monitoring and Ongoing Authorizations   </a:t>
            </a:r>
            <a:endParaRPr lang="en-US" sz="2800" dirty="0" smtClean="0"/>
          </a:p>
          <a:p>
            <a:pPr lvl="1"/>
            <a:r>
              <a:rPr lang="en-US" sz="2800" dirty="0" smtClean="0"/>
              <a:t>3.5.1 Continuous </a:t>
            </a:r>
            <a:r>
              <a:rPr lang="en-US" sz="2800" dirty="0"/>
              <a:t>Authorization to Operate (</a:t>
            </a:r>
            <a:r>
              <a:rPr lang="en-US" sz="2800" dirty="0" err="1"/>
              <a:t>cATO</a:t>
            </a:r>
            <a:r>
              <a:rPr lang="en-US" sz="2800" dirty="0"/>
              <a:t>) </a:t>
            </a:r>
            <a:r>
              <a:rPr lang="en-US" sz="2800" dirty="0" smtClean="0"/>
              <a:t>Pt1 (Advanced)</a:t>
            </a:r>
            <a:endParaRPr lang="en-US" sz="2800" dirty="0"/>
          </a:p>
          <a:p>
            <a:pPr lvl="1"/>
            <a:r>
              <a:rPr lang="en-US" sz="2800" dirty="0" smtClean="0"/>
              <a:t>3.5.2 Continuous </a:t>
            </a:r>
            <a:r>
              <a:rPr lang="en-US" sz="2800" dirty="0"/>
              <a:t>Authorization to Operate (</a:t>
            </a:r>
            <a:r>
              <a:rPr lang="en-US" sz="2800" dirty="0" err="1"/>
              <a:t>cATO</a:t>
            </a:r>
            <a:r>
              <a:rPr lang="en-US" sz="2800" dirty="0"/>
              <a:t>) </a:t>
            </a:r>
            <a:r>
              <a:rPr lang="en-US" sz="2800" dirty="0" smtClean="0"/>
              <a:t>Pt2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5122" name="Picture 2" descr="Continuous Monitoring : Academic Paper | SecurityOrb.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725" y="3138985"/>
            <a:ext cx="5284835" cy="552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84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F77BB-740C-4D71-854F-5511108A3C6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7148</TotalTime>
  <Words>1642</Words>
  <Application>Microsoft Office PowerPoint</Application>
  <PresentationFormat>Custom</PresentationFormat>
  <Paragraphs>203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Applications and Workload Pillar</vt:lpstr>
      <vt:lpstr>Applications and Workload Pillar</vt:lpstr>
      <vt:lpstr>Applications and Workload Pillar</vt:lpstr>
      <vt:lpstr>Applications and Workload Pillar</vt:lpstr>
      <vt:lpstr>Applications and Workload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143</cp:revision>
  <cp:lastPrinted>2019-01-25T17:36:58Z</cp:lastPrinted>
  <dcterms:created xsi:type="dcterms:W3CDTF">2018-10-01T19:23:43Z</dcterms:created>
  <dcterms:modified xsi:type="dcterms:W3CDTF">2023-05-09T17:57:54Z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