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8"/>
  </p:notesMasterIdLst>
  <p:handoutMasterIdLst>
    <p:handoutMasterId r:id="rId19"/>
  </p:handoutMasterIdLst>
  <p:sldIdLst>
    <p:sldId id="256" r:id="rId5"/>
    <p:sldId id="272" r:id="rId6"/>
    <p:sldId id="262" r:id="rId7"/>
    <p:sldId id="286" r:id="rId8"/>
    <p:sldId id="279" r:id="rId9"/>
    <p:sldId id="280" r:id="rId10"/>
    <p:sldId id="281" r:id="rId11"/>
    <p:sldId id="282" r:id="rId12"/>
    <p:sldId id="283" r:id="rId13"/>
    <p:sldId id="284" r:id="rId14"/>
    <p:sldId id="285" r:id="rId15"/>
    <p:sldId id="287" r:id="rId16"/>
    <p:sldId id="278" r:id="rId17"/>
  </p:sldIdLst>
  <p:sldSz cx="12192000" cy="9144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00"/>
    <a:srgbClr val="666633"/>
    <a:srgbClr val="9966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16" autoAdjust="0"/>
    <p:restoredTop sz="70616" autoAdjust="0"/>
  </p:normalViewPr>
  <p:slideViewPr>
    <p:cSldViewPr snapToGrid="0">
      <p:cViewPr varScale="1">
        <p:scale>
          <a:sx n="61" d="100"/>
          <a:sy n="61" d="100"/>
        </p:scale>
        <p:origin x="2298" y="84"/>
      </p:cViewPr>
      <p:guideLst/>
    </p:cSldViewPr>
  </p:slideViewPr>
  <p:notesTextViewPr>
    <p:cViewPr>
      <p:scale>
        <a:sx n="3" d="2"/>
        <a:sy n="3" d="2"/>
      </p:scale>
      <p:origin x="0" y="0"/>
    </p:cViewPr>
  </p:notesTextViewPr>
  <p:notesViewPr>
    <p:cSldViewPr snapToGrid="0">
      <p:cViewPr varScale="1">
        <p:scale>
          <a:sx n="86" d="100"/>
          <a:sy n="86" d="100"/>
        </p:scale>
        <p:origin x="382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42AFCF2E-B99C-4301-A787-CD6EC50F0F6D}" type="datetimeFigureOut">
              <a:rPr lang="en-US" smtClean="0"/>
              <a:t>4/11/2023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84F5280A-D5E8-428F-9123-48B7EDC6E662}" type="slidenum">
              <a:rPr lang="en-US" smtClean="0"/>
              <a:t>‹#›</a:t>
            </a:fld>
            <a:endParaRPr lang="en-US" dirty="0"/>
          </a:p>
        </p:txBody>
      </p:sp>
    </p:spTree>
    <p:extLst>
      <p:ext uri="{BB962C8B-B14F-4D97-AF65-F5344CB8AC3E}">
        <p14:creationId xmlns:p14="http://schemas.microsoft.com/office/powerpoint/2010/main" val="2154946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1D9C5EB-ABF6-430C-9051-7C05CA087374}" type="datetimeFigureOut">
              <a:rPr lang="en-US" smtClean="0"/>
              <a:t>4/11/2023</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0047063-B5B4-4778-8F64-5AEB405AC477}" type="slidenum">
              <a:rPr lang="en-US" smtClean="0"/>
              <a:t>‹#›</a:t>
            </a:fld>
            <a:endParaRPr lang="en-US" dirty="0"/>
          </a:p>
        </p:txBody>
      </p:sp>
    </p:spTree>
    <p:extLst>
      <p:ext uri="{BB962C8B-B14F-4D97-AF65-F5344CB8AC3E}">
        <p14:creationId xmlns:p14="http://schemas.microsoft.com/office/powerpoint/2010/main" val="178688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Hello, my name is CW3 Ben Koontz</a:t>
            </a:r>
            <a:r>
              <a:rPr lang="en-US" baseline="0" dirty="0" smtClean="0"/>
              <a:t> and I will be covering the topic, Zero Trust, Pillar 2 Devices.</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a:t>
            </a:fld>
            <a:endParaRPr lang="en-US" dirty="0"/>
          </a:p>
        </p:txBody>
      </p:sp>
    </p:spTree>
    <p:extLst>
      <p:ext uri="{BB962C8B-B14F-4D97-AF65-F5344CB8AC3E}">
        <p14:creationId xmlns:p14="http://schemas.microsoft.com/office/powerpoint/2010/main" val="3181519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sixth capability in the device pillar is unified endpoint management (UEM) &amp; mobile</a:t>
            </a:r>
            <a:r>
              <a:rPr lang="en-US" baseline="0" dirty="0" smtClean="0"/>
              <a:t> device management and it has three associated activities.</a:t>
            </a:r>
          </a:p>
          <a:p>
            <a:endParaRPr lang="en-US" baseline="0" dirty="0" smtClean="0"/>
          </a:p>
          <a:p>
            <a:r>
              <a:rPr lang="en-US" baseline="0" dirty="0" smtClean="0"/>
              <a:t>Implement UEM or equivalent tools has the following requirements: </a:t>
            </a:r>
            <a:r>
              <a:rPr lang="en-US" sz="1200" b="0" i="0" u="none" strike="noStrike" kern="1200" dirty="0" smtClean="0">
                <a:solidFill>
                  <a:schemeClr val="tx1"/>
                </a:solidFill>
                <a:effectLst/>
                <a:latin typeface="+mn-lt"/>
                <a:ea typeface="+mn-ea"/>
                <a:cs typeface="+mn-cs"/>
              </a:rPr>
              <a:t>Components can confirm if devices meet minimum compliance standards or not; Components have asset management system(s) for user devices (phones, desktops, laptops) that maintains IT compliance, which is reported up to </a:t>
            </a:r>
            <a:r>
              <a:rPr lang="en-US" sz="1200" b="0" i="0" u="none" strike="noStrike" kern="1200" dirty="0" err="1" smtClean="0">
                <a:solidFill>
                  <a:schemeClr val="tx1"/>
                </a:solidFill>
                <a:effectLst/>
                <a:latin typeface="+mn-lt"/>
                <a:ea typeface="+mn-ea"/>
                <a:cs typeface="+mn-cs"/>
              </a:rPr>
              <a:t>DoD</a:t>
            </a:r>
            <a:r>
              <a:rPr lang="en-US" sz="1200" b="0" i="0" u="none" strike="noStrike" kern="1200" dirty="0" smtClean="0">
                <a:solidFill>
                  <a:schemeClr val="tx1"/>
                </a:solidFill>
                <a:effectLst/>
                <a:latin typeface="+mn-lt"/>
                <a:ea typeface="+mn-ea"/>
                <a:cs typeface="+mn-cs"/>
              </a:rPr>
              <a:t> enterprise; Components asset management systems can programmatically, </a:t>
            </a:r>
            <a:r>
              <a:rPr lang="en-US" sz="1200" b="0" i="0" u="none" strike="noStrike" kern="1200" dirty="0" err="1" smtClean="0">
                <a:solidFill>
                  <a:schemeClr val="tx1"/>
                </a:solidFill>
                <a:effectLst/>
                <a:latin typeface="+mn-lt"/>
                <a:ea typeface="+mn-ea"/>
                <a:cs typeface="+mn-cs"/>
              </a:rPr>
              <a:t>ie</a:t>
            </a:r>
            <a:r>
              <a:rPr lang="en-US" sz="1200" b="0" i="0" u="none" strike="noStrike" kern="1200" dirty="0" smtClean="0">
                <a:solidFill>
                  <a:schemeClr val="tx1"/>
                </a:solidFill>
                <a:effectLst/>
                <a:latin typeface="+mn-lt"/>
                <a:ea typeface="+mn-ea"/>
                <a:cs typeface="+mn-cs"/>
              </a:rPr>
              <a:t>, API, provide device compliance status and if it meets minimum standards.</a:t>
            </a:r>
            <a:endParaRPr lang="en-US" baseline="0" dirty="0" smtClean="0"/>
          </a:p>
          <a:p>
            <a:endParaRPr lang="en-US" baseline="0" dirty="0" smtClean="0"/>
          </a:p>
          <a:p>
            <a:r>
              <a:rPr lang="en-US" baseline="0" dirty="0" smtClean="0"/>
              <a:t>Enterprise Device Management Pt1 has the following requirements: </a:t>
            </a:r>
            <a:r>
              <a:rPr lang="en-US" sz="1200" b="0" i="0" u="none" strike="noStrike" kern="1200" dirty="0" smtClean="0">
                <a:solidFill>
                  <a:schemeClr val="tx1"/>
                </a:solidFill>
                <a:effectLst/>
                <a:latin typeface="+mn-lt"/>
                <a:ea typeface="+mn-ea"/>
                <a:cs typeface="+mn-cs"/>
              </a:rPr>
              <a:t>Manual inventory is integrated with an automated management solution for critical services; Enable ZT Device Management (from any location with or without remote access).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Enterprise Device Management Pt2 has the following requirements: </a:t>
            </a:r>
            <a:r>
              <a:rPr lang="en-US" sz="1200" b="0" i="0" u="none" strike="noStrike" kern="1200" dirty="0" smtClean="0">
                <a:solidFill>
                  <a:schemeClr val="tx1"/>
                </a:solidFill>
                <a:effectLst/>
                <a:latin typeface="+mn-lt"/>
                <a:ea typeface="+mn-ea"/>
                <a:cs typeface="+mn-cs"/>
              </a:rPr>
              <a:t>Manual inventory is integrated with an automated management solution for all services.</a:t>
            </a:r>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10</a:t>
            </a:fld>
            <a:endParaRPr lang="en-US" dirty="0"/>
          </a:p>
        </p:txBody>
      </p:sp>
    </p:spTree>
    <p:extLst>
      <p:ext uri="{BB962C8B-B14F-4D97-AF65-F5344CB8AC3E}">
        <p14:creationId xmlns:p14="http://schemas.microsoft.com/office/powerpoint/2010/main" val="35210039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seventh and final capability within the devices pillar is endpoint &amp; extended detection &amp; response and it has three associated activities.</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667" dirty="0" smtClean="0"/>
              <a:t>Implement Endpoint Detection &amp; Response (EDR) Tools and Integrate with C2C has the following requirements: </a:t>
            </a:r>
            <a:r>
              <a:rPr lang="en-US" sz="1200" b="0" i="0" u="none" strike="noStrike" kern="1200" dirty="0" smtClean="0">
                <a:solidFill>
                  <a:schemeClr val="tx1"/>
                </a:solidFill>
                <a:effectLst/>
                <a:latin typeface="+mn-lt"/>
                <a:ea typeface="+mn-ea"/>
                <a:cs typeface="+mn-cs"/>
              </a:rPr>
              <a:t>Endpoint Detection &amp; Response Tooling is implemented ; Critical EDR data is being sent to C2C for checks; </a:t>
            </a:r>
            <a:r>
              <a:rPr lang="en-US" sz="1200" b="0" i="0" u="none" strike="noStrike" kern="1200" dirty="0" err="1" smtClean="0">
                <a:solidFill>
                  <a:schemeClr val="tx1"/>
                </a:solidFill>
                <a:effectLst/>
                <a:latin typeface="+mn-lt"/>
                <a:ea typeface="+mn-ea"/>
                <a:cs typeface="+mn-cs"/>
              </a:rPr>
              <a:t>NextGen</a:t>
            </a:r>
            <a:r>
              <a:rPr lang="en-US" sz="1200" b="0" i="0" u="none" strike="noStrike" kern="1200" dirty="0" smtClean="0">
                <a:solidFill>
                  <a:schemeClr val="tx1"/>
                </a:solidFill>
                <a:effectLst/>
                <a:latin typeface="+mn-lt"/>
                <a:ea typeface="+mn-ea"/>
                <a:cs typeface="+mn-cs"/>
              </a:rPr>
              <a:t> AV tooling covers maximum amount of services/applications</a:t>
            </a:r>
            <a:r>
              <a:rPr lang="en-US" sz="2800" b="0" i="0" u="none" strike="noStrike" kern="1200" dirty="0" smtClean="0">
                <a:solidFill>
                  <a:schemeClr val="tx1"/>
                </a:solidFill>
                <a:effectLst/>
                <a:latin typeface="+mn-lt"/>
                <a:ea typeface="+mn-ea"/>
                <a:cs typeface="+mn-cs"/>
              </a:rPr>
              <a:t>.</a:t>
            </a:r>
            <a:endParaRPr lang="en-US" sz="2667" dirty="0" smtClean="0"/>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667" dirty="0" smtClean="0"/>
              <a:t>Implement Extended Detection &amp; Response (XDR) Tools and Integrate with C2C Pt1 has the following</a:t>
            </a:r>
            <a:r>
              <a:rPr lang="en-US" sz="2667" baseline="0" dirty="0" smtClean="0"/>
              <a:t> requirements: </a:t>
            </a:r>
            <a:r>
              <a:rPr lang="en-US" sz="1200" b="0" i="0" u="none" strike="noStrike" kern="1200" dirty="0" smtClean="0">
                <a:solidFill>
                  <a:schemeClr val="tx1"/>
                </a:solidFill>
                <a:effectLst/>
                <a:latin typeface="+mn-lt"/>
                <a:ea typeface="+mn-ea"/>
                <a:cs typeface="+mn-cs"/>
              </a:rPr>
              <a:t>Integration Points have been identified per Capability; Riskiest integration points have been integrated w/ XDR; Basic alerting is in place with SIEM and/or other mechanisms</a:t>
            </a:r>
            <a:r>
              <a:rPr lang="en-US" sz="2800" b="0" i="0" u="none" strike="noStrike" kern="1200" dirty="0" smtClean="0">
                <a:solidFill>
                  <a:schemeClr val="tx1"/>
                </a:solidFill>
                <a:effectLst/>
                <a:latin typeface="+mn-lt"/>
                <a:ea typeface="+mn-ea"/>
                <a:cs typeface="+mn-cs"/>
              </a:rPr>
              <a:t>.</a:t>
            </a:r>
            <a:endParaRPr lang="en-US" sz="2667"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667"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667" dirty="0" smtClean="0"/>
              <a:t>Implement Extended Detection &amp; Response (XDR) Tools and Integrate with C2C Pt2 has the following</a:t>
            </a:r>
            <a:r>
              <a:rPr lang="en-US" sz="2667" baseline="0" dirty="0" smtClean="0"/>
              <a:t> requirements: </a:t>
            </a:r>
            <a:r>
              <a:rPr lang="en-US" sz="1200" b="0" i="0" u="none" strike="noStrike" kern="1200" dirty="0" smtClean="0">
                <a:solidFill>
                  <a:schemeClr val="tx1"/>
                </a:solidFill>
                <a:effectLst/>
                <a:latin typeface="+mn-lt"/>
                <a:ea typeface="+mn-ea"/>
                <a:cs typeface="+mn-cs"/>
              </a:rPr>
              <a:t>Remaining integration points have been integrate as appropriate; Extended alerting and response is enabled with other Analytics tools at least using SIEM</a:t>
            </a:r>
            <a:r>
              <a:rPr lang="en-US" sz="2800" b="0" i="0" u="none" strike="noStrike" kern="1200" dirty="0" smtClean="0">
                <a:solidFill>
                  <a:schemeClr val="tx1"/>
                </a:solidFill>
                <a:effectLst/>
                <a:latin typeface="+mn-lt"/>
                <a:ea typeface="+mn-ea"/>
                <a:cs typeface="+mn-cs"/>
              </a:rPr>
              <a:t>.</a:t>
            </a:r>
            <a:endParaRPr lang="en-US" sz="2667"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667"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11</a:t>
            </a:fld>
            <a:endParaRPr lang="en-US" dirty="0"/>
          </a:p>
        </p:txBody>
      </p:sp>
    </p:spTree>
    <p:extLst>
      <p:ext uri="{BB962C8B-B14F-4D97-AF65-F5344CB8AC3E}">
        <p14:creationId xmlns:p14="http://schemas.microsoft.com/office/powerpoint/2010/main" val="3486534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devices</a:t>
            </a:r>
            <a:r>
              <a:rPr lang="en-US" baseline="0" dirty="0" smtClean="0"/>
              <a:t> pillar of Zero Trust is extremely important in the overall implementation of ZT.  We have covered which target and advanced activities that we are required to implement by 2027.  Many of these are relevant to tactical environments where you will be directly implementing them, while others may be important for you to know about because they are being implemented at other levels and will require you to change how you operate in order to effectively be interoperable.  </a:t>
            </a:r>
          </a:p>
          <a:p>
            <a:endParaRPr lang="en-US" baseline="0" dirty="0" smtClean="0"/>
          </a:p>
          <a:p>
            <a:r>
              <a:rPr lang="en-US" baseline="0" dirty="0" smtClean="0"/>
              <a:t>For the Devices pillar, implementing a methodology and maintaining a device inventory, implementing comply to connect in your environment, utilizing device authorization in addition to device authentication and finally implementing an EDR/XDR solution will significantly push you towards a ZT environment.  Interoperability, and integration between the devices pillar tools and other ZT tools will dictate how far you can successfully implement ZT.  If your devices pillar does not work with other pillars, then you are implementing security in the legacy defense in depth method.</a:t>
            </a:r>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12</a:t>
            </a:fld>
            <a:endParaRPr lang="en-US" dirty="0"/>
          </a:p>
        </p:txBody>
      </p:sp>
    </p:spTree>
    <p:extLst>
      <p:ext uri="{BB962C8B-B14F-4D97-AF65-F5344CB8AC3E}">
        <p14:creationId xmlns:p14="http://schemas.microsoft.com/office/powerpoint/2010/main" val="1910804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feel free to e-mail me or contact</a:t>
            </a:r>
            <a:r>
              <a:rPr lang="en-US" baseline="0" dirty="0" smtClean="0"/>
              <a:t> me on Office 365 Teams for any questions on the presentation or Zero Trust </a:t>
            </a:r>
            <a:r>
              <a:rPr lang="en-US" baseline="0" smtClean="0"/>
              <a:t>in general.</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13</a:t>
            </a:fld>
            <a:endParaRPr lang="en-US" dirty="0"/>
          </a:p>
        </p:txBody>
      </p:sp>
    </p:spTree>
    <p:extLst>
      <p:ext uri="{BB962C8B-B14F-4D97-AF65-F5344CB8AC3E}">
        <p14:creationId xmlns:p14="http://schemas.microsoft.com/office/powerpoint/2010/main" val="3438955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course objectives</a:t>
            </a:r>
            <a:r>
              <a:rPr lang="en-US" baseline="0" dirty="0" smtClean="0"/>
              <a:t> are as follows:</a:t>
            </a:r>
          </a:p>
          <a:p>
            <a:endParaRPr lang="en-US" baseline="0" dirty="0" smtClean="0"/>
          </a:p>
          <a:p>
            <a:r>
              <a:rPr lang="en-US" sz="1200" dirty="0" smtClean="0"/>
              <a:t>The student will be able to understand the Devices Pillar of Zero Trust </a:t>
            </a:r>
          </a:p>
          <a:p>
            <a:r>
              <a:rPr lang="en-US" sz="1200" dirty="0" smtClean="0"/>
              <a:t>The student will understand the 7 capabilities and 24 activities outlined in the Devices Pillar</a:t>
            </a:r>
          </a:p>
        </p:txBody>
      </p:sp>
      <p:sp>
        <p:nvSpPr>
          <p:cNvPr id="4" name="Slide Number Placeholder 3"/>
          <p:cNvSpPr>
            <a:spLocks noGrp="1"/>
          </p:cNvSpPr>
          <p:nvPr>
            <p:ph type="sldNum" sz="quarter" idx="10"/>
          </p:nvPr>
        </p:nvSpPr>
        <p:spPr/>
        <p:txBody>
          <a:bodyPr/>
          <a:lstStyle/>
          <a:p>
            <a:fld id="{20047063-B5B4-4778-8F64-5AEB405AC477}" type="slidenum">
              <a:rPr lang="en-US" smtClean="0"/>
              <a:t>2</a:t>
            </a:fld>
            <a:endParaRPr lang="en-US" dirty="0"/>
          </a:p>
        </p:txBody>
      </p:sp>
    </p:spTree>
    <p:extLst>
      <p:ext uri="{BB962C8B-B14F-4D97-AF65-F5344CB8AC3E}">
        <p14:creationId xmlns:p14="http://schemas.microsoft.com/office/powerpoint/2010/main" val="538274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Zero Trust seven pillars are protection pillars that work together to effectively secure the data</a:t>
            </a:r>
            <a:r>
              <a:rPr lang="en-US" baseline="0" dirty="0" smtClean="0"/>
              <a:t> pillar.  These pillars are in alignment with industry but may have different names.  </a:t>
            </a:r>
          </a:p>
          <a:p>
            <a:endParaRPr lang="en-US" baseline="0" dirty="0" smtClean="0"/>
          </a:p>
          <a:p>
            <a:r>
              <a:rPr lang="en-US" baseline="0" dirty="0" smtClean="0"/>
              <a:t>The second pillar is the device pillar which consists of continuous real-time authentication, inspection, assessment and patching of devices within an enterprise.  </a:t>
            </a:r>
          </a:p>
        </p:txBody>
      </p:sp>
      <p:sp>
        <p:nvSpPr>
          <p:cNvPr id="4" name="Slide Number Placeholder 3"/>
          <p:cNvSpPr>
            <a:spLocks noGrp="1"/>
          </p:cNvSpPr>
          <p:nvPr>
            <p:ph type="sldNum" sz="quarter" idx="10"/>
          </p:nvPr>
        </p:nvSpPr>
        <p:spPr/>
        <p:txBody>
          <a:bodyPr/>
          <a:lstStyle/>
          <a:p>
            <a:fld id="{20047063-B5B4-4778-8F64-5AEB405AC477}" type="slidenum">
              <a:rPr lang="en-US" smtClean="0"/>
              <a:t>3</a:t>
            </a:fld>
            <a:endParaRPr lang="en-US" dirty="0"/>
          </a:p>
        </p:txBody>
      </p:sp>
    </p:spTree>
    <p:extLst>
      <p:ext uri="{BB962C8B-B14F-4D97-AF65-F5344CB8AC3E}">
        <p14:creationId xmlns:p14="http://schemas.microsoft.com/office/powerpoint/2010/main" val="1434709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US" sz="900" dirty="0" smtClean="0"/>
              <a:t>The devices pillar is responsible for asset management, device compliance, and device protection.</a:t>
            </a:r>
          </a:p>
          <a:p>
            <a:pPr marL="0" indent="0">
              <a:buNone/>
            </a:pPr>
            <a:endParaRPr lang="en-US" sz="900" dirty="0" smtClean="0"/>
          </a:p>
          <a:p>
            <a:pPr marL="0" indent="0">
              <a:buNone/>
            </a:pPr>
            <a:r>
              <a:rPr lang="en-US" sz="900" dirty="0" smtClean="0"/>
              <a:t>In this</a:t>
            </a:r>
            <a:r>
              <a:rPr lang="en-US" sz="900" baseline="0" dirty="0" smtClean="0"/>
              <a:t> slide, the devices pillar is the first pillar that is assessed when a device attempts to access resources or data in an environment.  If that device does not comply with the correct policies or patch levels, it will be unable to authenticate to the network.</a:t>
            </a:r>
            <a:endParaRPr lang="en-US" sz="900" dirty="0"/>
          </a:p>
        </p:txBody>
      </p:sp>
      <p:sp>
        <p:nvSpPr>
          <p:cNvPr id="41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397353E-4C7A-4E07-93B7-EFFC9C280C7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7580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first capability outlined in the Device Pillar is</a:t>
            </a:r>
            <a:r>
              <a:rPr lang="en-US" baseline="0" dirty="0" smtClean="0"/>
              <a:t> Device Inventory with four associated activities that fall beneath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Device Health Tool Gap Analysis has the following requirements: </a:t>
            </a:r>
            <a:r>
              <a:rPr lang="en-US" sz="1200" b="0" i="0" u="none" strike="noStrike" kern="1200" dirty="0" smtClean="0">
                <a:solidFill>
                  <a:schemeClr val="tx1"/>
                </a:solidFill>
                <a:effectLst/>
                <a:latin typeface="+mn-lt"/>
                <a:ea typeface="+mn-ea"/>
                <a:cs typeface="+mn-cs"/>
              </a:rPr>
              <a:t>Manual inventory of devices is created per organization w/ owners.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This activity is dictating that each organization will have a method of inventorying their devices.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NPE/PKI, Device under Management has the following requirements: </a:t>
            </a:r>
            <a:r>
              <a:rPr lang="en-US" sz="1200" b="0" i="0" u="none" strike="noStrike" kern="1200" dirty="0" smtClean="0">
                <a:solidFill>
                  <a:schemeClr val="tx1"/>
                </a:solidFill>
                <a:effectLst/>
                <a:latin typeface="+mn-lt"/>
                <a:ea typeface="+mn-ea"/>
                <a:cs typeface="+mn-cs"/>
              </a:rPr>
              <a:t>Non-person entities are managed via Org PKI and Org IDP.</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This is saying that all traditional and non-traditional devices to include switches, routers, mobile devices, computers and anything else that is plugged into the environment will be managed with PKI and will have an identity in the identity provider (IDP).</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Enterprise IDP Pt1 has the following requirements: </a:t>
            </a:r>
            <a:r>
              <a:rPr lang="en-US" sz="1200" b="0" i="0" u="none" strike="noStrike" kern="1200" dirty="0" smtClean="0">
                <a:solidFill>
                  <a:schemeClr val="tx1"/>
                </a:solidFill>
                <a:effectLst/>
                <a:latin typeface="+mn-lt"/>
                <a:ea typeface="+mn-ea"/>
                <a:cs typeface="+mn-cs"/>
              </a:rPr>
              <a:t>NPEs including devices are integrated with Enterprise IDP.</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Enterprise IDP Pt1 has the following requirements: </a:t>
            </a:r>
            <a:r>
              <a:rPr lang="en-US" sz="1200" b="0" i="0" u="none" strike="noStrike" kern="1200" dirty="0" smtClean="0">
                <a:solidFill>
                  <a:schemeClr val="tx1"/>
                </a:solidFill>
                <a:effectLst/>
                <a:latin typeface="+mn-lt"/>
                <a:ea typeface="+mn-ea"/>
                <a:cs typeface="+mn-cs"/>
              </a:rPr>
              <a:t>Conditional device attributes are part of the </a:t>
            </a:r>
            <a:r>
              <a:rPr lang="en-US" sz="1200" b="0" i="0" u="none" strike="noStrike" kern="1200" dirty="0" err="1" smtClean="0">
                <a:solidFill>
                  <a:schemeClr val="tx1"/>
                </a:solidFill>
                <a:effectLst/>
                <a:latin typeface="+mn-lt"/>
                <a:ea typeface="+mn-ea"/>
                <a:cs typeface="+mn-cs"/>
              </a:rPr>
              <a:t>IdP</a:t>
            </a:r>
            <a:r>
              <a:rPr lang="en-US" sz="1200" b="0" i="0" u="none" strike="noStrike" kern="1200" dirty="0" smtClean="0">
                <a:solidFill>
                  <a:schemeClr val="tx1"/>
                </a:solidFill>
                <a:effectLst/>
                <a:latin typeface="+mn-lt"/>
                <a:ea typeface="+mn-ea"/>
                <a:cs typeface="+mn-cs"/>
              </a:rPr>
              <a:t> profile.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effectLst/>
                <a:latin typeface="+mn-lt"/>
                <a:ea typeface="+mn-ea"/>
                <a:cs typeface="+mn-cs"/>
              </a:rPr>
              <a:t>Conditional device attributes are used to assist with policy decisions.  One example is a healthy or unhealthy device attribute, another may be the device type.  </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5</a:t>
            </a:fld>
            <a:endParaRPr lang="en-US" dirty="0"/>
          </a:p>
        </p:txBody>
      </p:sp>
    </p:spTree>
    <p:extLst>
      <p:ext uri="{BB962C8B-B14F-4D97-AF65-F5344CB8AC3E}">
        <p14:creationId xmlns:p14="http://schemas.microsoft.com/office/powerpoint/2010/main" val="352293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capability of the Device Pillar is device detection and compliance and it has two associated activities.</a:t>
            </a:r>
          </a:p>
          <a:p>
            <a:endParaRPr lang="en-US" baseline="0" dirty="0" smtClean="0"/>
          </a:p>
          <a:p>
            <a:r>
              <a:rPr lang="en-US" baseline="0" dirty="0" smtClean="0"/>
              <a:t>Implement Comply To Connect (C2C) /Compliance Based Network Authorization Pt1 has the following requirements: </a:t>
            </a:r>
            <a:r>
              <a:rPr lang="en-US" sz="1200" b="0" i="0" u="none" strike="noStrike" kern="1200" dirty="0" smtClean="0">
                <a:solidFill>
                  <a:schemeClr val="tx1"/>
                </a:solidFill>
                <a:effectLst/>
                <a:latin typeface="+mn-lt"/>
                <a:ea typeface="+mn-ea"/>
                <a:cs typeface="+mn-cs"/>
              </a:rPr>
              <a:t>C2C Rollout starts at the enterprise level for low risk and testing environments; Basic devices checks are implemented using C2C.</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effectLst/>
                <a:latin typeface="+mn-lt"/>
                <a:ea typeface="+mn-ea"/>
                <a:cs typeface="+mn-cs"/>
              </a:rPr>
              <a:t>This means that each device authenticated to the network must pass basic comply to connect policies.  Some examples are (MAC Address, Endpoint Security, Patch Compliance Level).</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C2C/Compliance Based Network Authorization Pt2 has the following requirements: </a:t>
            </a:r>
            <a:r>
              <a:rPr lang="en-US" sz="1200" b="0" i="0" u="none" strike="noStrike" kern="1200" dirty="0" smtClean="0">
                <a:solidFill>
                  <a:schemeClr val="tx1"/>
                </a:solidFill>
                <a:effectLst/>
                <a:latin typeface="+mn-lt"/>
                <a:ea typeface="+mn-ea"/>
                <a:cs typeface="+mn-cs"/>
              </a:rPr>
              <a:t>C2C is rolled out to all supported environments; Advanced devices checks are completed and integrated with dynamic access (Enterprise IDP / ZTNA).</a:t>
            </a:r>
            <a:endParaRPr lang="en-US" dirty="0" smtClean="0"/>
          </a:p>
          <a:p>
            <a:endParaRPr lang="en-US" dirty="0" smtClean="0"/>
          </a:p>
          <a:p>
            <a:r>
              <a:rPr lang="en-US" dirty="0" smtClean="0"/>
              <a:t>This means that not only have you implemented</a:t>
            </a:r>
            <a:r>
              <a:rPr lang="en-US" baseline="0" dirty="0" smtClean="0"/>
              <a:t> basic policies, but you are using advanced dynamic checks to continually validate the trust level of the system and apply dynamic access and decrease or increase access based on dynamic traits of your device.  Some examples may be time of day, geographic location, antivirus status (Did your system trigger a virus alert?) or many other criteria.</a:t>
            </a:r>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6</a:t>
            </a:fld>
            <a:endParaRPr lang="en-US" dirty="0"/>
          </a:p>
        </p:txBody>
      </p:sp>
    </p:spTree>
    <p:extLst>
      <p:ext uri="{BB962C8B-B14F-4D97-AF65-F5344CB8AC3E}">
        <p14:creationId xmlns:p14="http://schemas.microsoft.com/office/powerpoint/2010/main" val="3707731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capability is device authorization with real time</a:t>
            </a:r>
            <a:r>
              <a:rPr lang="en-US" baseline="0" dirty="0" smtClean="0"/>
              <a:t> inspection and it has seven associated activities.</a:t>
            </a:r>
          </a:p>
          <a:p>
            <a:endParaRPr lang="en-US" baseline="0" dirty="0" smtClean="0"/>
          </a:p>
          <a:p>
            <a:r>
              <a:rPr lang="en-US" baseline="0" dirty="0" smtClean="0"/>
              <a:t>Entity Activity Monitoring Pt1 has the following requirements: </a:t>
            </a:r>
            <a:r>
              <a:rPr lang="en-US" sz="1200" b="0" i="0" u="none" strike="noStrike" kern="1200" dirty="0" smtClean="0">
                <a:solidFill>
                  <a:schemeClr val="tx1"/>
                </a:solidFill>
                <a:effectLst/>
                <a:latin typeface="+mn-lt"/>
                <a:ea typeface="+mn-ea"/>
                <a:cs typeface="+mn-cs"/>
              </a:rPr>
              <a:t>User Entity and Behavior Analytics (UEBA) attributes are integrated for device </a:t>
            </a:r>
            <a:r>
              <a:rPr lang="en-US" sz="1200" b="0" i="0" u="none" strike="noStrike" kern="1200" dirty="0" err="1" smtClean="0">
                <a:solidFill>
                  <a:schemeClr val="tx1"/>
                </a:solidFill>
                <a:effectLst/>
                <a:latin typeface="+mn-lt"/>
                <a:ea typeface="+mn-ea"/>
                <a:cs typeface="+mn-cs"/>
              </a:rPr>
              <a:t>baselining</a:t>
            </a:r>
            <a:r>
              <a:rPr lang="en-US" sz="1200" b="0" i="0" u="none" strike="noStrike" kern="1200" dirty="0" smtClean="0">
                <a:solidFill>
                  <a:schemeClr val="tx1"/>
                </a:solidFill>
                <a:effectLst/>
                <a:latin typeface="+mn-lt"/>
                <a:ea typeface="+mn-ea"/>
                <a:cs typeface="+mn-cs"/>
              </a:rPr>
              <a:t>; UEBA attributes are available for usage with device access.</a:t>
            </a:r>
            <a:endParaRPr lang="en-US" baseline="0" dirty="0" smtClean="0"/>
          </a:p>
          <a:p>
            <a:endParaRPr lang="en-US" baseline="0" dirty="0" smtClean="0"/>
          </a:p>
          <a:p>
            <a:r>
              <a:rPr lang="en-US" baseline="0" dirty="0" smtClean="0"/>
              <a:t>Some examples of UEBA attributes are geographic location, work schedule, application use, Website use, and others.</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Entity Activity Monitoring Pt2 has the following requirements: </a:t>
            </a:r>
            <a:r>
              <a:rPr lang="en-US" sz="1200" b="0" i="0" u="none" strike="noStrike" kern="1200" dirty="0" smtClean="0">
                <a:solidFill>
                  <a:schemeClr val="tx1"/>
                </a:solidFill>
                <a:effectLst/>
                <a:latin typeface="+mn-lt"/>
                <a:ea typeface="+mn-ea"/>
                <a:cs typeface="+mn-cs"/>
              </a:rPr>
              <a:t>UEBA attributes are mandated for device access.</a:t>
            </a: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Implement Application Control &amp; File Integrity Monitoring (FIM) Tools has the following requirements: </a:t>
            </a:r>
            <a:r>
              <a:rPr lang="en-US" sz="1200" b="0" i="0" u="none" strike="noStrike" kern="1200" dirty="0" err="1" smtClean="0">
                <a:solidFill>
                  <a:schemeClr val="tx1"/>
                </a:solidFill>
                <a:effectLst/>
                <a:latin typeface="+mn-lt"/>
                <a:ea typeface="+mn-ea"/>
                <a:cs typeface="+mn-cs"/>
              </a:rPr>
              <a:t>AppControl</a:t>
            </a:r>
            <a:r>
              <a:rPr lang="en-US" sz="1200" b="0" i="0" u="none" strike="noStrike" kern="1200" dirty="0" smtClean="0">
                <a:solidFill>
                  <a:schemeClr val="tx1"/>
                </a:solidFill>
                <a:effectLst/>
                <a:latin typeface="+mn-lt"/>
                <a:ea typeface="+mn-ea"/>
                <a:cs typeface="+mn-cs"/>
              </a:rPr>
              <a:t> and FIM tooling is implemented on all critical services/applications; Endpoint</a:t>
            </a:r>
            <a:r>
              <a:rPr lang="en-US" sz="1200" b="0" i="0" u="none" strike="noStrike" kern="1200" baseline="0" dirty="0" smtClean="0">
                <a:solidFill>
                  <a:schemeClr val="tx1"/>
                </a:solidFill>
                <a:effectLst/>
                <a:latin typeface="+mn-lt"/>
                <a:ea typeface="+mn-ea"/>
                <a:cs typeface="+mn-cs"/>
              </a:rPr>
              <a:t> Detection and Response (</a:t>
            </a:r>
            <a:r>
              <a:rPr lang="en-US" sz="1200" b="0" i="0" u="none" strike="noStrike" kern="1200" dirty="0" smtClean="0">
                <a:solidFill>
                  <a:schemeClr val="tx1"/>
                </a:solidFill>
                <a:effectLst/>
                <a:latin typeface="+mn-lt"/>
                <a:ea typeface="+mn-ea"/>
                <a:cs typeface="+mn-cs"/>
              </a:rPr>
              <a:t>EDR) tooling covers maximum amount of services/applications; </a:t>
            </a:r>
            <a:r>
              <a:rPr lang="en-US" sz="1200" b="0" i="0" u="none" strike="noStrike" kern="1200" dirty="0" err="1" smtClean="0">
                <a:solidFill>
                  <a:schemeClr val="tx1"/>
                </a:solidFill>
                <a:effectLst/>
                <a:latin typeface="+mn-lt"/>
                <a:ea typeface="+mn-ea"/>
                <a:cs typeface="+mn-cs"/>
              </a:rPr>
              <a:t>AppControl</a:t>
            </a:r>
            <a:r>
              <a:rPr lang="en-US" sz="1200" b="0" i="0" u="none" strike="noStrike" kern="1200" dirty="0" smtClean="0">
                <a:solidFill>
                  <a:schemeClr val="tx1"/>
                </a:solidFill>
                <a:effectLst/>
                <a:latin typeface="+mn-lt"/>
                <a:ea typeface="+mn-ea"/>
                <a:cs typeface="+mn-cs"/>
              </a:rPr>
              <a:t> and FIM data is sent to C2C as needed.</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Integrate </a:t>
            </a:r>
            <a:r>
              <a:rPr lang="en-US" dirty="0" err="1" smtClean="0"/>
              <a:t>NextGen</a:t>
            </a:r>
            <a:r>
              <a:rPr lang="en-US" dirty="0" smtClean="0"/>
              <a:t> AV Tools with C2C </a:t>
            </a:r>
            <a:r>
              <a:rPr lang="en-US" baseline="0" dirty="0" smtClean="0"/>
              <a:t>has the following requirements: </a:t>
            </a:r>
            <a:r>
              <a:rPr lang="en-US" sz="1200" b="0" i="0" u="none" strike="noStrike" kern="1200" dirty="0" smtClean="0">
                <a:solidFill>
                  <a:schemeClr val="tx1"/>
                </a:solidFill>
                <a:effectLst/>
                <a:latin typeface="+mn-lt"/>
                <a:ea typeface="+mn-ea"/>
                <a:cs typeface="+mn-cs"/>
              </a:rPr>
              <a:t>Critical </a:t>
            </a:r>
            <a:r>
              <a:rPr lang="en-US" sz="1200" b="0" i="0" u="none" strike="noStrike" kern="1200" dirty="0" err="1" smtClean="0">
                <a:solidFill>
                  <a:schemeClr val="tx1"/>
                </a:solidFill>
                <a:effectLst/>
                <a:latin typeface="+mn-lt"/>
                <a:ea typeface="+mn-ea"/>
                <a:cs typeface="+mn-cs"/>
              </a:rPr>
              <a:t>NextGen</a:t>
            </a:r>
            <a:r>
              <a:rPr lang="en-US" sz="1200" b="0" i="0" u="none" strike="noStrike" kern="1200" dirty="0" smtClean="0">
                <a:solidFill>
                  <a:schemeClr val="tx1"/>
                </a:solidFill>
                <a:effectLst/>
                <a:latin typeface="+mn-lt"/>
                <a:ea typeface="+mn-ea"/>
                <a:cs typeface="+mn-cs"/>
              </a:rPr>
              <a:t> Antivirus data is being sent to C2C for checks ; </a:t>
            </a:r>
            <a:r>
              <a:rPr lang="en-US" sz="1200" b="0" i="0" u="none" strike="noStrike" kern="1200" dirty="0" err="1" smtClean="0">
                <a:solidFill>
                  <a:schemeClr val="tx1"/>
                </a:solidFill>
                <a:effectLst/>
                <a:latin typeface="+mn-lt"/>
                <a:ea typeface="+mn-ea"/>
                <a:cs typeface="+mn-cs"/>
              </a:rPr>
              <a:t>NextGen</a:t>
            </a:r>
            <a:r>
              <a:rPr lang="en-US" sz="1200" b="0" i="0" u="none" strike="noStrike" kern="1200" dirty="0" smtClean="0">
                <a:solidFill>
                  <a:schemeClr val="tx1"/>
                </a:solidFill>
                <a:effectLst/>
                <a:latin typeface="+mn-lt"/>
                <a:ea typeface="+mn-ea"/>
                <a:cs typeface="+mn-cs"/>
              </a:rPr>
              <a:t> AV tooling is implemented on all critical services/applications.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Fully Integrate Device</a:t>
            </a:r>
            <a:r>
              <a:rPr lang="en-US" baseline="0" dirty="0" smtClean="0"/>
              <a:t> Security stack with C2C as appropriate has the following requirements: </a:t>
            </a:r>
            <a:r>
              <a:rPr lang="en-US" sz="1200" b="0" i="0" u="none" strike="noStrike" kern="1200" dirty="0" err="1" smtClean="0">
                <a:solidFill>
                  <a:schemeClr val="tx1"/>
                </a:solidFill>
                <a:effectLst/>
                <a:latin typeface="+mn-lt"/>
                <a:ea typeface="+mn-ea"/>
                <a:cs typeface="+mn-cs"/>
              </a:rPr>
              <a:t>AppControl</a:t>
            </a:r>
            <a:r>
              <a:rPr lang="en-US" sz="1200" b="0" i="0" u="none" strike="noStrike" kern="1200" dirty="0" smtClean="0">
                <a:solidFill>
                  <a:schemeClr val="tx1"/>
                </a:solidFill>
                <a:effectLst/>
                <a:latin typeface="+mn-lt"/>
                <a:ea typeface="+mn-ea"/>
                <a:cs typeface="+mn-cs"/>
              </a:rPr>
              <a:t> and FIM deployment is expanded to all necessary services/applications; Remaining data from Device Security tooling is implemented with C2C.</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Enterprise PKI Pt1 </a:t>
            </a:r>
            <a:r>
              <a:rPr lang="en-US" baseline="0" dirty="0" smtClean="0"/>
              <a:t>has the following requirements: </a:t>
            </a:r>
            <a:r>
              <a:rPr lang="en-US" sz="1200" b="0" i="0" u="none" strike="noStrike" kern="1200" dirty="0" smtClean="0">
                <a:solidFill>
                  <a:schemeClr val="tx1"/>
                </a:solidFill>
                <a:effectLst/>
                <a:latin typeface="+mn-lt"/>
                <a:ea typeface="+mn-ea"/>
                <a:cs typeface="+mn-cs"/>
              </a:rPr>
              <a:t>Devices that are unable to have certificates are phased out and/or moved to minimal access environments; All devices and NPEs have certs installed for authentication in the Enterprise PKI.</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Enterprise PKI Pt2 </a:t>
            </a:r>
            <a:r>
              <a:rPr lang="en-US" baseline="0" dirty="0" smtClean="0"/>
              <a:t>has the following requirements: </a:t>
            </a:r>
            <a:r>
              <a:rPr lang="en-US" sz="1200" b="0" i="0" u="none" strike="noStrike" kern="1200" dirty="0" smtClean="0">
                <a:solidFill>
                  <a:schemeClr val="tx1"/>
                </a:solidFill>
                <a:effectLst/>
                <a:latin typeface="+mn-lt"/>
                <a:ea typeface="+mn-ea"/>
                <a:cs typeface="+mn-cs"/>
              </a:rPr>
              <a:t>Devices are required to authenticate to communicate with other services and devices.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7</a:t>
            </a:fld>
            <a:endParaRPr lang="en-US" dirty="0"/>
          </a:p>
        </p:txBody>
      </p:sp>
    </p:spTree>
    <p:extLst>
      <p:ext uri="{BB962C8B-B14F-4D97-AF65-F5344CB8AC3E}">
        <p14:creationId xmlns:p14="http://schemas.microsoft.com/office/powerpoint/2010/main" val="969305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fourth capability in the device pillar is remote access and it has four associated activities.</a:t>
            </a:r>
          </a:p>
          <a:p>
            <a:endParaRPr lang="en-US" baseline="0" dirty="0" smtClean="0"/>
          </a:p>
          <a:p>
            <a:r>
              <a:rPr lang="en-US" baseline="0" dirty="0" smtClean="0"/>
              <a:t>Deny Device by Default Policy has the following requirements: </a:t>
            </a:r>
            <a:r>
              <a:rPr lang="en-US" sz="1200" b="0" i="0" u="none" strike="noStrike" kern="1200" dirty="0" smtClean="0">
                <a:solidFill>
                  <a:schemeClr val="tx1"/>
                </a:solidFill>
                <a:effectLst/>
                <a:latin typeface="+mn-lt"/>
                <a:ea typeface="+mn-ea"/>
                <a:cs typeface="+mn-cs"/>
              </a:rPr>
              <a:t>Components can block device access by default to resources (apps/data) and explicitly allow compliant devices per policy; Remote Access is enabled following a "deny device by default policy" approach.</a:t>
            </a:r>
            <a:endParaRPr lang="en-US" baseline="0" dirty="0" smtClean="0"/>
          </a:p>
          <a:p>
            <a:endParaRPr lang="en-US" baseline="0" dirty="0" smtClean="0"/>
          </a:p>
          <a:p>
            <a:r>
              <a:rPr lang="en-US" baseline="0" dirty="0" smtClean="0"/>
              <a:t>Managed and Limited BYOD &amp; IOT Support has the following requirements: </a:t>
            </a:r>
            <a:r>
              <a:rPr lang="en-US" sz="1200" b="0" i="0" u="none" strike="noStrike" kern="1200" dirty="0" smtClean="0">
                <a:solidFill>
                  <a:schemeClr val="tx1"/>
                </a:solidFill>
                <a:effectLst/>
                <a:latin typeface="+mn-lt"/>
                <a:ea typeface="+mn-ea"/>
                <a:cs typeface="+mn-cs"/>
              </a:rPr>
              <a:t>All applications require dynamic permissions access for devices; BYOD and IOT device permissions are </a:t>
            </a:r>
            <a:r>
              <a:rPr lang="en-US" sz="1200" b="0" i="0" u="none" strike="noStrike" kern="1200" dirty="0" err="1" smtClean="0">
                <a:solidFill>
                  <a:schemeClr val="tx1"/>
                </a:solidFill>
                <a:effectLst/>
                <a:latin typeface="+mn-lt"/>
                <a:ea typeface="+mn-ea"/>
                <a:cs typeface="+mn-cs"/>
              </a:rPr>
              <a:t>baselined</a:t>
            </a:r>
            <a:r>
              <a:rPr lang="en-US" sz="1200" b="0" i="0" u="none" strike="noStrike" kern="1200" dirty="0" smtClean="0">
                <a:solidFill>
                  <a:schemeClr val="tx1"/>
                </a:solidFill>
                <a:effectLst/>
                <a:latin typeface="+mn-lt"/>
                <a:ea typeface="+mn-ea"/>
                <a:cs typeface="+mn-cs"/>
              </a:rPr>
              <a:t> and integrated with Enterprise IDP.</a:t>
            </a:r>
            <a:endParaRPr lang="en-US" baseline="0" dirty="0" smtClean="0"/>
          </a:p>
          <a:p>
            <a:endParaRPr lang="en-US" baseline="0" dirty="0" smtClean="0"/>
          </a:p>
          <a:p>
            <a:r>
              <a:rPr lang="en-US" baseline="0" dirty="0" smtClean="0"/>
              <a:t>Managed and Full BYOD &amp; IOT Support Pt1 has the following requirements: </a:t>
            </a:r>
            <a:r>
              <a:rPr lang="en-US" sz="1200" b="0" i="0" u="none" strike="noStrike" kern="1200" dirty="0" smtClean="0">
                <a:solidFill>
                  <a:schemeClr val="tx1"/>
                </a:solidFill>
                <a:effectLst/>
                <a:latin typeface="+mn-lt"/>
                <a:ea typeface="+mn-ea"/>
                <a:cs typeface="+mn-cs"/>
              </a:rPr>
              <a:t>Only BYOD and IOT devices that meet mandated configuration standards allowed to access resources; Critical Services require dynamic access for devices.</a:t>
            </a:r>
            <a:endParaRPr lang="en-US" baseline="0" dirty="0" smtClean="0"/>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Managed and Full BYOD &amp; IOT Support Pt2 has the following requirements: </a:t>
            </a:r>
            <a:r>
              <a:rPr lang="en-US" sz="1200" b="0" i="0" u="none" strike="noStrike" kern="1200" dirty="0" smtClean="0">
                <a:solidFill>
                  <a:schemeClr val="tx1"/>
                </a:solidFill>
                <a:effectLst/>
                <a:latin typeface="+mn-lt"/>
                <a:ea typeface="+mn-ea"/>
                <a:cs typeface="+mn-cs"/>
              </a:rPr>
              <a:t>All possible services require dynamic access for devices.</a:t>
            </a:r>
            <a:endParaRPr lang="en-US" dirty="0" smtClean="0"/>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8</a:t>
            </a:fld>
            <a:endParaRPr lang="en-US" dirty="0"/>
          </a:p>
        </p:txBody>
      </p:sp>
    </p:spTree>
    <p:extLst>
      <p:ext uri="{BB962C8B-B14F-4D97-AF65-F5344CB8AC3E}">
        <p14:creationId xmlns:p14="http://schemas.microsoft.com/office/powerpoint/2010/main" val="1459930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fifth capability of the device pillar is partially</a:t>
            </a:r>
            <a:r>
              <a:rPr lang="en-US" baseline="0" dirty="0" smtClean="0"/>
              <a:t> &amp; fully automated asset, vulnerability and patch management and has one associated activity.</a:t>
            </a:r>
          </a:p>
          <a:p>
            <a:endParaRPr lang="en-US" baseline="0" dirty="0" smtClean="0"/>
          </a:p>
          <a:p>
            <a:r>
              <a:rPr lang="en-US" baseline="0" dirty="0" smtClean="0"/>
              <a:t>Implement Asset, Vulnerability and Patch Management tools has the following requirements: </a:t>
            </a:r>
            <a:r>
              <a:rPr lang="en-US" sz="1200" b="0" i="0" u="none" strike="noStrike" kern="1200" dirty="0" smtClean="0">
                <a:solidFill>
                  <a:schemeClr val="tx1"/>
                </a:solidFill>
                <a:effectLst/>
                <a:latin typeface="+mn-lt"/>
                <a:ea typeface="+mn-ea"/>
                <a:cs typeface="+mn-cs"/>
              </a:rPr>
              <a:t>Components can confirm if devices meet minimum compliance standards or not; Components have asset management, vulnerability, and patching systems with APIs that will enable integration across the systems.</a:t>
            </a:r>
          </a:p>
          <a:p>
            <a:endParaRPr lang="en-US" sz="1200" b="0" i="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0047063-B5B4-4778-8F64-5AEB405AC477}" type="slidenum">
              <a:rPr lang="en-US" smtClean="0"/>
              <a:t>9</a:t>
            </a:fld>
            <a:endParaRPr lang="en-US" dirty="0"/>
          </a:p>
        </p:txBody>
      </p:sp>
    </p:spTree>
    <p:extLst>
      <p:ext uri="{BB962C8B-B14F-4D97-AF65-F5344CB8AC3E}">
        <p14:creationId xmlns:p14="http://schemas.microsoft.com/office/powerpoint/2010/main" val="25999879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0" y="0"/>
            <a:ext cx="12234121" cy="9144000"/>
          </a:xfrm>
          <a:prstGeom prst="rect">
            <a:avLst/>
          </a:prstGeom>
        </p:spPr>
      </p:pic>
      <p:sp>
        <p:nvSpPr>
          <p:cNvPr id="2" name="Title 1"/>
          <p:cNvSpPr>
            <a:spLocks noGrp="1"/>
          </p:cNvSpPr>
          <p:nvPr>
            <p:ph type="ctrTitle"/>
          </p:nvPr>
        </p:nvSpPr>
        <p:spPr>
          <a:xfrm>
            <a:off x="933450" y="3306234"/>
            <a:ext cx="10363200" cy="3183467"/>
          </a:xfrm>
        </p:spPr>
        <p:txBody>
          <a:bodyPr anchor="b"/>
          <a:lstStyle>
            <a:lvl1pPr algn="ctr">
              <a:defRPr sz="8000"/>
            </a:lvl1pPr>
          </a:lstStyle>
          <a:p>
            <a:r>
              <a:rPr lang="en-US" dirty="0" smtClean="0"/>
              <a:t>Click to edit Master title style</a:t>
            </a:r>
            <a:endParaRPr lang="en-US" dirty="0"/>
          </a:p>
        </p:txBody>
      </p:sp>
      <p:sp>
        <p:nvSpPr>
          <p:cNvPr id="3" name="Subtitle 2"/>
          <p:cNvSpPr>
            <a:spLocks noGrp="1"/>
          </p:cNvSpPr>
          <p:nvPr>
            <p:ph type="subTitle" idx="1"/>
          </p:nvPr>
        </p:nvSpPr>
        <p:spPr>
          <a:xfrm>
            <a:off x="1543050" y="6612468"/>
            <a:ext cx="9144000" cy="2207683"/>
          </a:xfrm>
        </p:spPr>
        <p:txBody>
          <a:bodyPr/>
          <a:lstStyle>
            <a:lvl1pPr marL="0" indent="0" algn="ctr">
              <a:buNone/>
              <a:defRPr sz="3200"/>
            </a:lvl1pPr>
            <a:lvl2pPr marL="609608" indent="0" algn="ctr">
              <a:buNone/>
              <a:defRPr sz="2667"/>
            </a:lvl2pPr>
            <a:lvl3pPr marL="1219215" indent="0" algn="ctr">
              <a:buNone/>
              <a:defRPr sz="2400"/>
            </a:lvl3pPr>
            <a:lvl4pPr marL="1828823" indent="0" algn="ctr">
              <a:buNone/>
              <a:defRPr sz="2133"/>
            </a:lvl4pPr>
            <a:lvl5pPr marL="2438430" indent="0" algn="ctr">
              <a:buNone/>
              <a:defRPr sz="2133"/>
            </a:lvl5pPr>
            <a:lvl6pPr marL="3048038" indent="0" algn="ctr">
              <a:buNone/>
              <a:defRPr sz="2133"/>
            </a:lvl6pPr>
            <a:lvl7pPr marL="3657646" indent="0" algn="ctr">
              <a:buNone/>
              <a:defRPr sz="2133"/>
            </a:lvl7pPr>
            <a:lvl8pPr marL="4267253" indent="0" algn="ctr">
              <a:buNone/>
              <a:defRPr sz="2133"/>
            </a:lvl8pPr>
            <a:lvl9pPr marL="4876861" indent="0" algn="ctr">
              <a:buNone/>
              <a:defRPr sz="2133"/>
            </a:lvl9pPr>
          </a:lstStyle>
          <a:p>
            <a:r>
              <a:rPr lang="en-US" dirty="0" smtClean="0"/>
              <a:t>Click to edit Master subtitle style</a:t>
            </a:r>
            <a:endParaRPr lang="en-US" dirty="0"/>
          </a:p>
        </p:txBody>
      </p:sp>
    </p:spTree>
    <p:extLst>
      <p:ext uri="{BB962C8B-B14F-4D97-AF65-F5344CB8AC3E}">
        <p14:creationId xmlns:p14="http://schemas.microsoft.com/office/powerpoint/2010/main" val="26160999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22861"/>
            <a:ext cx="12192289" cy="876300"/>
          </a:xfrm>
        </p:spPr>
        <p:txBody>
          <a:bodyPr>
            <a:normAutofit/>
          </a:bodyPr>
          <a:lstStyle>
            <a:lvl1pPr algn="ctr">
              <a:defRPr sz="3800" b="1"/>
            </a:lvl1pPr>
          </a:lstStyle>
          <a:p>
            <a:r>
              <a:rPr lang="en-US" smtClean="0"/>
              <a:t>Click to edit Master title style</a:t>
            </a:r>
            <a:endParaRPr lang="en-US" dirty="0"/>
          </a:p>
        </p:txBody>
      </p:sp>
      <p:sp>
        <p:nvSpPr>
          <p:cNvPr id="3" name="Content Placeholder 2"/>
          <p:cNvSpPr>
            <a:spLocks noGrp="1"/>
          </p:cNvSpPr>
          <p:nvPr>
            <p:ph idx="1"/>
          </p:nvPr>
        </p:nvSpPr>
        <p:spPr>
          <a:xfrm>
            <a:off x="330202" y="1494367"/>
            <a:ext cx="11696698"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437659" y="8766810"/>
            <a:ext cx="2743200" cy="365760"/>
          </a:xfrm>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2109489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30481"/>
            <a:ext cx="12192289" cy="901700"/>
          </a:xfrm>
        </p:spPr>
        <p:txBody>
          <a:bodyPr>
            <a:normAutofit/>
          </a:bodyPr>
          <a:lstStyle>
            <a:lvl1pPr algn="ctr">
              <a:defRPr sz="3800" b="1"/>
            </a:lvl1pPr>
          </a:lstStyle>
          <a:p>
            <a:r>
              <a:rPr lang="en-US" dirty="0" smtClean="0"/>
              <a:t>Click to edit Master title style</a:t>
            </a:r>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932260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63BD8E1-6BB0-4117-80B3-89186B8B9DB2}" type="slidenum">
              <a:rPr lang="en-US" smtClean="0"/>
              <a:t>‹#›</a:t>
            </a:fld>
            <a:endParaRPr lang="en-US" dirty="0"/>
          </a:p>
        </p:txBody>
      </p:sp>
    </p:spTree>
    <p:extLst>
      <p:ext uri="{BB962C8B-B14F-4D97-AF65-F5344CB8AC3E}">
        <p14:creationId xmlns:p14="http://schemas.microsoft.com/office/powerpoint/2010/main" val="10871369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727230"/>
            <a:ext cx="12192000" cy="241779"/>
          </a:xfrm>
          <a:prstGeom prst="rect">
            <a:avLst/>
          </a:prstGeom>
          <a:gradFill flip="none" rotWithShape="1">
            <a:gsLst>
              <a:gs pos="79000">
                <a:srgbClr val="666633"/>
              </a:gs>
              <a:gs pos="96970">
                <a:schemeClr val="bg1"/>
              </a:gs>
              <a:gs pos="0">
                <a:schemeClr val="accent1">
                  <a:lumMod val="5000"/>
                  <a:lumOff val="95000"/>
                  <a:alpha val="0"/>
                </a:schemeClr>
              </a:gs>
              <a:gs pos="15000">
                <a:srgbClr val="666633"/>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p:cNvPicPr>
            <a:picLocks noChangeAspect="1"/>
          </p:cNvPicPr>
          <p:nvPr userDrawn="1"/>
        </p:nvPicPr>
        <p:blipFill>
          <a:blip r:embed="rId6"/>
          <a:stretch>
            <a:fillRect/>
          </a:stretch>
        </p:blipFill>
        <p:spPr>
          <a:xfrm>
            <a:off x="10981203" y="54014"/>
            <a:ext cx="1085182" cy="1103472"/>
          </a:xfrm>
          <a:prstGeom prst="rect">
            <a:avLst/>
          </a:prstGeom>
        </p:spPr>
      </p:pic>
      <p:sp>
        <p:nvSpPr>
          <p:cNvPr id="2" name="Title Placeholder 1"/>
          <p:cNvSpPr>
            <a:spLocks noGrp="1"/>
          </p:cNvSpPr>
          <p:nvPr>
            <p:ph type="title"/>
          </p:nvPr>
        </p:nvSpPr>
        <p:spPr>
          <a:xfrm>
            <a:off x="0" y="44451"/>
            <a:ext cx="12192000" cy="88852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15902" y="1595966"/>
            <a:ext cx="11747498" cy="678052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9449089" y="8657166"/>
            <a:ext cx="2743200" cy="486833"/>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F63BD8E1-6BB0-4117-80B3-89186B8B9DB2}" type="slidenum">
              <a:rPr lang="en-US" smtClean="0"/>
              <a:pPr/>
              <a:t>‹#›</a:t>
            </a:fld>
            <a:endParaRPr lang="en-US" dirty="0"/>
          </a:p>
        </p:txBody>
      </p:sp>
      <p:pic>
        <p:nvPicPr>
          <p:cNvPr id="10" name="Picture 9" descr="154px-US_Army_logo_svg.png"/>
          <p:cNvPicPr>
            <a:picLocks noChangeAspect="1"/>
          </p:cNvPicPr>
          <p:nvPr userDrawn="1"/>
        </p:nvPicPr>
        <p:blipFill>
          <a:blip r:embed="rId7" cstate="email">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a:ext>
            </a:extLst>
          </a:blip>
          <a:stretch>
            <a:fillRect/>
          </a:stretch>
        </p:blipFill>
        <p:spPr>
          <a:xfrm>
            <a:off x="114017" y="47624"/>
            <a:ext cx="820297" cy="1097280"/>
          </a:xfrm>
          <a:prstGeom prst="rect">
            <a:avLst/>
          </a:prstGeom>
        </p:spPr>
      </p:pic>
      <p:sp>
        <p:nvSpPr>
          <p:cNvPr id="13" name="Rectangle 50"/>
          <p:cNvSpPr>
            <a:spLocks noChangeArrowheads="1"/>
          </p:cNvSpPr>
          <p:nvPr userDrawn="1"/>
        </p:nvSpPr>
        <p:spPr bwMode="auto">
          <a:xfrm>
            <a:off x="4346117" y="8949690"/>
            <a:ext cx="3509987" cy="167738"/>
          </a:xfrm>
          <a:prstGeom prst="rect">
            <a:avLst/>
          </a:prstGeom>
          <a:noFill/>
          <a:ln w="9525">
            <a:noFill/>
            <a:miter lim="800000"/>
            <a:headEnd/>
            <a:tailEnd/>
          </a:ln>
          <a:effectLst/>
        </p:spPr>
        <p:txBody>
          <a:bodyPr wrap="square" lIns="0" tIns="0" rIns="0" bIns="0">
            <a:spAutoFit/>
          </a:bodyPr>
          <a:lstStyle/>
          <a:p>
            <a:pPr algn="ctr" eaLnBrk="0" hangingPunct="0">
              <a:defRPr/>
            </a:pPr>
            <a:r>
              <a:rPr lang="en-US" sz="1090" b="1" dirty="0" smtClean="0">
                <a:solidFill>
                  <a:srgbClr val="006600"/>
                </a:solidFill>
                <a:latin typeface=" Arial"/>
                <a:cs typeface="Arial" pitchFamily="34" charset="0"/>
              </a:rPr>
              <a:t>UNCLASSIFIED</a:t>
            </a:r>
            <a:endParaRPr lang="en-US" sz="1090" b="1" dirty="0">
              <a:solidFill>
                <a:srgbClr val="006600"/>
              </a:solidFill>
              <a:latin typeface=" Arial"/>
              <a:cs typeface="Arial" pitchFamily="34" charset="0"/>
            </a:endParaRPr>
          </a:p>
        </p:txBody>
      </p:sp>
      <p:sp>
        <p:nvSpPr>
          <p:cNvPr id="15" name="TextBox 14"/>
          <p:cNvSpPr txBox="1"/>
          <p:nvPr userDrawn="1"/>
        </p:nvSpPr>
        <p:spPr>
          <a:xfrm>
            <a:off x="8387099" y="8949690"/>
            <a:ext cx="1122102" cy="167738"/>
          </a:xfrm>
          <a:prstGeom prst="rect">
            <a:avLst/>
          </a:prstGeom>
          <a:noFill/>
        </p:spPr>
        <p:txBody>
          <a:bodyPr wrap="none" lIns="0" tIns="0" rIns="0" bIns="0" rtlCol="0">
            <a:spAutoFit/>
          </a:bodyPr>
          <a:lstStyle/>
          <a:p>
            <a:r>
              <a:rPr lang="en-US" sz="1090" b="1" dirty="0" smtClean="0">
                <a:solidFill>
                  <a:prstClr val="black"/>
                </a:solidFill>
                <a:latin typeface=" Arial"/>
              </a:rPr>
              <a:t>CW3 Ben Koontz</a:t>
            </a:r>
            <a:endParaRPr lang="en-US" sz="1090" b="1" dirty="0">
              <a:solidFill>
                <a:prstClr val="black"/>
              </a:solidFill>
              <a:latin typeface=" Arial"/>
            </a:endParaRPr>
          </a:p>
        </p:txBody>
      </p:sp>
      <p:sp>
        <p:nvSpPr>
          <p:cNvPr id="16" name="TextBox 15"/>
          <p:cNvSpPr txBox="1"/>
          <p:nvPr userDrawn="1"/>
        </p:nvSpPr>
        <p:spPr>
          <a:xfrm>
            <a:off x="83814" y="8949690"/>
            <a:ext cx="1859483" cy="167738"/>
          </a:xfrm>
          <a:prstGeom prst="rect">
            <a:avLst/>
          </a:prstGeom>
          <a:noFill/>
        </p:spPr>
        <p:txBody>
          <a:bodyPr wrap="none" lIns="0" tIns="0" rIns="0" bIns="0" rtlCol="0">
            <a:spAutoFit/>
          </a:bodyPr>
          <a:lstStyle/>
          <a:p>
            <a:r>
              <a:rPr lang="en-US" sz="1090" b="1" dirty="0">
                <a:solidFill>
                  <a:prstClr val="black"/>
                </a:solidFill>
                <a:latin typeface=" Arial"/>
              </a:rPr>
              <a:t>As of:  </a:t>
            </a:r>
            <a:fld id="{05F82045-B8B4-4CD5-A030-F80DD08B975C}" type="datetime9">
              <a:rPr lang="en-US" sz="1090" b="1" smtClean="0">
                <a:solidFill>
                  <a:prstClr val="black"/>
                </a:solidFill>
                <a:latin typeface=" Arial"/>
              </a:rPr>
              <a:t>4/11/2023 7:47:10 AM</a:t>
            </a:fld>
            <a:endParaRPr lang="en-US" sz="1090" b="1" dirty="0">
              <a:solidFill>
                <a:prstClr val="black"/>
              </a:solidFill>
              <a:latin typeface=" Arial"/>
            </a:endParaRPr>
          </a:p>
        </p:txBody>
      </p:sp>
      <p:sp>
        <p:nvSpPr>
          <p:cNvPr id="17" name="Rectangle 50"/>
          <p:cNvSpPr>
            <a:spLocks noChangeArrowheads="1"/>
          </p:cNvSpPr>
          <p:nvPr userDrawn="1"/>
        </p:nvSpPr>
        <p:spPr bwMode="auto">
          <a:xfrm>
            <a:off x="4334657" y="0"/>
            <a:ext cx="3509987" cy="167738"/>
          </a:xfrm>
          <a:prstGeom prst="rect">
            <a:avLst/>
          </a:prstGeom>
          <a:noFill/>
          <a:ln w="9525">
            <a:noFill/>
            <a:miter lim="800000"/>
            <a:headEnd/>
            <a:tailEnd/>
          </a:ln>
          <a:effectLst/>
        </p:spPr>
        <p:txBody>
          <a:bodyPr wrap="square" lIns="0" tIns="0" rIns="0" bIns="0">
            <a:spAutoFit/>
          </a:bodyPr>
          <a:lstStyle/>
          <a:p>
            <a:pPr algn="ctr" eaLnBrk="0" hangingPunct="0">
              <a:defRPr/>
            </a:pPr>
            <a:r>
              <a:rPr lang="en-US" sz="1090" b="1" dirty="0" smtClean="0">
                <a:solidFill>
                  <a:srgbClr val="006600"/>
                </a:solidFill>
                <a:latin typeface=" Arial"/>
                <a:cs typeface="Arial" pitchFamily="34" charset="0"/>
              </a:rPr>
              <a:t>UNCLASSIFIED</a:t>
            </a:r>
            <a:endParaRPr lang="en-US" sz="1090" b="1" dirty="0">
              <a:solidFill>
                <a:srgbClr val="006600"/>
              </a:solidFill>
              <a:latin typeface=" Arial"/>
              <a:cs typeface="Arial" pitchFamily="34" charset="0"/>
            </a:endParaRPr>
          </a:p>
        </p:txBody>
      </p:sp>
    </p:spTree>
    <p:extLst>
      <p:ext uri="{BB962C8B-B14F-4D97-AF65-F5344CB8AC3E}">
        <p14:creationId xmlns:p14="http://schemas.microsoft.com/office/powerpoint/2010/main" val="2486457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Lst>
  <p:timing>
    <p:tnLst>
      <p:par>
        <p:cTn id="1" dur="indefinite" restart="never" nodeType="tmRoot"/>
      </p:par>
    </p:tnLst>
  </p:timing>
  <p:hf hdr="0" ftr="0"/>
  <p:txStyles>
    <p:titleStyle>
      <a:lvl1pPr algn="ctr" defTabSz="1219215" rtl="0" eaLnBrk="1" latinLnBrk="0" hangingPunct="1">
        <a:lnSpc>
          <a:spcPct val="90000"/>
        </a:lnSpc>
        <a:spcBef>
          <a:spcPct val="0"/>
        </a:spcBef>
        <a:buNone/>
        <a:defRPr sz="4000" b="1" kern="1200">
          <a:solidFill>
            <a:schemeClr val="tx1"/>
          </a:solidFill>
          <a:latin typeface="Arial" panose="020B0604020202020204" pitchFamily="34" charset="0"/>
          <a:ea typeface="+mj-ea"/>
          <a:cs typeface="Arial" panose="020B0604020202020204" pitchFamily="34" charset="0"/>
        </a:defRPr>
      </a:lvl1pPr>
    </p:titleStyle>
    <p:bodyStyle>
      <a:lvl1pPr marL="304804" indent="-304804" algn="l" defTabSz="1219215" rtl="0" eaLnBrk="1" latinLnBrk="0" hangingPunct="1">
        <a:lnSpc>
          <a:spcPct val="90000"/>
        </a:lnSpc>
        <a:spcBef>
          <a:spcPts val="1333"/>
        </a:spcBef>
        <a:buFont typeface="Arial" panose="020B0604020202020204" pitchFamily="34" charset="0"/>
        <a:buChar char="•"/>
        <a:defRPr sz="3733" kern="1200">
          <a:solidFill>
            <a:schemeClr val="tx1"/>
          </a:solidFill>
          <a:latin typeface="Arial" panose="020B0604020202020204" pitchFamily="34" charset="0"/>
          <a:ea typeface="+mn-ea"/>
          <a:cs typeface="Arial" panose="020B0604020202020204" pitchFamily="34" charset="0"/>
        </a:defRPr>
      </a:lvl1pPr>
      <a:lvl2pPr marL="914411" indent="-304804" algn="l" defTabSz="1219215" rtl="0" eaLnBrk="1" latinLnBrk="0" hangingPunct="1">
        <a:lnSpc>
          <a:spcPct val="90000"/>
        </a:lnSpc>
        <a:spcBef>
          <a:spcPts val="667"/>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4019" indent="-304804" algn="l" defTabSz="1219215" rtl="0" eaLnBrk="1" latinLnBrk="0" hangingPunct="1">
        <a:lnSpc>
          <a:spcPct val="90000"/>
        </a:lnSpc>
        <a:spcBef>
          <a:spcPts val="667"/>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3pPr>
      <a:lvl4pPr marL="213362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743234"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3352842"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450"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2057"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665" indent="-304804" algn="l" defTabSz="1219215"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215" rtl="0" eaLnBrk="1" latinLnBrk="0" hangingPunct="1">
        <a:defRPr sz="2400" kern="1200">
          <a:solidFill>
            <a:schemeClr val="tx1"/>
          </a:solidFill>
          <a:latin typeface="+mn-lt"/>
          <a:ea typeface="+mn-ea"/>
          <a:cs typeface="+mn-cs"/>
        </a:defRPr>
      </a:lvl1pPr>
      <a:lvl2pPr marL="609608" algn="l" defTabSz="1219215" rtl="0" eaLnBrk="1" latinLnBrk="0" hangingPunct="1">
        <a:defRPr sz="2400" kern="1200">
          <a:solidFill>
            <a:schemeClr val="tx1"/>
          </a:solidFill>
          <a:latin typeface="+mn-lt"/>
          <a:ea typeface="+mn-ea"/>
          <a:cs typeface="+mn-cs"/>
        </a:defRPr>
      </a:lvl2pPr>
      <a:lvl3pPr marL="1219215" algn="l" defTabSz="1219215" rtl="0" eaLnBrk="1" latinLnBrk="0" hangingPunct="1">
        <a:defRPr sz="2400" kern="1200">
          <a:solidFill>
            <a:schemeClr val="tx1"/>
          </a:solidFill>
          <a:latin typeface="+mn-lt"/>
          <a:ea typeface="+mn-ea"/>
          <a:cs typeface="+mn-cs"/>
        </a:defRPr>
      </a:lvl3pPr>
      <a:lvl4pPr marL="1828823" algn="l" defTabSz="1219215" rtl="0" eaLnBrk="1" latinLnBrk="0" hangingPunct="1">
        <a:defRPr sz="2400" kern="1200">
          <a:solidFill>
            <a:schemeClr val="tx1"/>
          </a:solidFill>
          <a:latin typeface="+mn-lt"/>
          <a:ea typeface="+mn-ea"/>
          <a:cs typeface="+mn-cs"/>
        </a:defRPr>
      </a:lvl4pPr>
      <a:lvl5pPr marL="2438430" algn="l" defTabSz="1219215" rtl="0" eaLnBrk="1" latinLnBrk="0" hangingPunct="1">
        <a:defRPr sz="2400" kern="1200">
          <a:solidFill>
            <a:schemeClr val="tx1"/>
          </a:solidFill>
          <a:latin typeface="+mn-lt"/>
          <a:ea typeface="+mn-ea"/>
          <a:cs typeface="+mn-cs"/>
        </a:defRPr>
      </a:lvl5pPr>
      <a:lvl6pPr marL="3048038" algn="l" defTabSz="1219215" rtl="0" eaLnBrk="1" latinLnBrk="0" hangingPunct="1">
        <a:defRPr sz="2400" kern="1200">
          <a:solidFill>
            <a:schemeClr val="tx1"/>
          </a:solidFill>
          <a:latin typeface="+mn-lt"/>
          <a:ea typeface="+mn-ea"/>
          <a:cs typeface="+mn-cs"/>
        </a:defRPr>
      </a:lvl6pPr>
      <a:lvl7pPr marL="3657646" algn="l" defTabSz="1219215" rtl="0" eaLnBrk="1" latinLnBrk="0" hangingPunct="1">
        <a:defRPr sz="2400" kern="1200">
          <a:solidFill>
            <a:schemeClr val="tx1"/>
          </a:solidFill>
          <a:latin typeface="+mn-lt"/>
          <a:ea typeface="+mn-ea"/>
          <a:cs typeface="+mn-cs"/>
        </a:defRPr>
      </a:lvl7pPr>
      <a:lvl8pPr marL="4267253" algn="l" defTabSz="1219215" rtl="0" eaLnBrk="1" latinLnBrk="0" hangingPunct="1">
        <a:defRPr sz="2400" kern="1200">
          <a:solidFill>
            <a:schemeClr val="tx1"/>
          </a:solidFill>
          <a:latin typeface="+mn-lt"/>
          <a:ea typeface="+mn-ea"/>
          <a:cs typeface="+mn-cs"/>
        </a:defRPr>
      </a:lvl8pPr>
      <a:lvl9pPr marL="4876861" algn="l" defTabSz="121921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11" Type="http://schemas.microsoft.com/office/2007/relationships/hdphoto" Target="../media/hdphoto3.wdp"/><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455266"/>
            <a:ext cx="12192000" cy="830997"/>
          </a:xfrm>
          <a:prstGeom prst="rect">
            <a:avLst/>
          </a:prstGeom>
          <a:gradFill flip="none" rotWithShape="1">
            <a:gsLst>
              <a:gs pos="82000">
                <a:schemeClr val="accent1">
                  <a:lumMod val="5000"/>
                  <a:lumOff val="95000"/>
                  <a:alpha val="0"/>
                </a:schemeClr>
              </a:gs>
              <a:gs pos="68000">
                <a:schemeClr val="bg1">
                  <a:lumMod val="95000"/>
                  <a:alpha val="14000"/>
                </a:schemeClr>
              </a:gs>
            </a:gsLst>
            <a:path path="shape">
              <a:fillToRect l="50000" t="50000" r="50000" b="50000"/>
            </a:path>
            <a:tileRect/>
          </a:gradFill>
          <a:effectLst>
            <a:outerShdw blurRad="50800" dist="38100" dir="8100000" algn="tr" rotWithShape="0">
              <a:schemeClr val="bg1">
                <a:alpha val="40000"/>
              </a:schemeClr>
            </a:outerShdw>
          </a:effectLst>
        </p:spPr>
        <p:txBody>
          <a:bodyPr wrap="square" rtlCol="0" anchor="ctr">
            <a:spAutoFit/>
          </a:bodyPr>
          <a:lstStyle/>
          <a:p>
            <a:pPr algn="ctr"/>
            <a:r>
              <a:rPr lang="en-US" sz="4800" b="1" dirty="0" smtClean="0">
                <a:latin typeface=" Arial"/>
              </a:rPr>
              <a:t>Pillar 2 Devices</a:t>
            </a:r>
            <a:endParaRPr lang="en-US" sz="4800" b="1" dirty="0">
              <a:latin typeface=" Arial"/>
            </a:endParaRPr>
          </a:p>
        </p:txBody>
      </p:sp>
      <p:sp>
        <p:nvSpPr>
          <p:cNvPr id="5" name="TextBox 4"/>
          <p:cNvSpPr txBox="1"/>
          <p:nvPr/>
        </p:nvSpPr>
        <p:spPr>
          <a:xfrm>
            <a:off x="0" y="7625744"/>
            <a:ext cx="12192000" cy="461665"/>
          </a:xfrm>
          <a:prstGeom prst="rect">
            <a:avLst/>
          </a:prstGeom>
          <a:noFill/>
          <a:effectLst>
            <a:outerShdw blurRad="50800" dist="38100" dir="8100000" algn="tr" rotWithShape="0">
              <a:schemeClr val="bg1">
                <a:alpha val="40000"/>
              </a:schemeClr>
            </a:outerShdw>
          </a:effectLst>
        </p:spPr>
        <p:txBody>
          <a:bodyPr wrap="square" rtlCol="0">
            <a:spAutoFit/>
          </a:bodyPr>
          <a:lstStyle/>
          <a:p>
            <a:pPr algn="ctr"/>
            <a:r>
              <a:rPr lang="en-US" sz="2400" b="1" dirty="0" smtClean="0">
                <a:effectLst>
                  <a:outerShdw blurRad="50800" dist="38100" dir="8100000" algn="tr" rotWithShape="0">
                    <a:schemeClr val="bg1">
                      <a:alpha val="40000"/>
                    </a:schemeClr>
                  </a:outerShdw>
                </a:effectLst>
                <a:latin typeface=" Arial"/>
              </a:rPr>
              <a:t>CW3 Ben Koontz</a:t>
            </a:r>
          </a:p>
        </p:txBody>
      </p:sp>
    </p:spTree>
    <p:extLst>
      <p:ext uri="{BB962C8B-B14F-4D97-AF65-F5344CB8AC3E}">
        <p14:creationId xmlns:p14="http://schemas.microsoft.com/office/powerpoint/2010/main" val="3302678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Device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fr-FR" sz="3200" dirty="0"/>
              <a:t>2.6 </a:t>
            </a:r>
            <a:r>
              <a:rPr lang="fr-FR" sz="3200" dirty="0" err="1"/>
              <a:t>Unified</a:t>
            </a:r>
            <a:r>
              <a:rPr lang="fr-FR" sz="3200" dirty="0"/>
              <a:t> </a:t>
            </a:r>
            <a:r>
              <a:rPr lang="fr-FR" sz="3200" dirty="0" err="1"/>
              <a:t>Endpoint</a:t>
            </a:r>
            <a:r>
              <a:rPr lang="fr-FR" sz="3200" dirty="0"/>
              <a:t> Management (UEM) &amp; Mobile </a:t>
            </a:r>
            <a:r>
              <a:rPr lang="fr-FR" sz="3200" dirty="0" err="1"/>
              <a:t>Device</a:t>
            </a:r>
            <a:r>
              <a:rPr lang="fr-FR" sz="3200" dirty="0"/>
              <a:t> Management (MDM) </a:t>
            </a:r>
            <a:endParaRPr lang="fr-FR" sz="3200" dirty="0" smtClean="0"/>
          </a:p>
          <a:p>
            <a:pPr lvl="1"/>
            <a:r>
              <a:rPr lang="fr-FR" sz="2667" dirty="0" smtClean="0"/>
              <a:t>2.6.1 </a:t>
            </a:r>
            <a:r>
              <a:rPr lang="fr-FR" sz="2667" dirty="0" err="1" smtClean="0"/>
              <a:t>Implement</a:t>
            </a:r>
            <a:r>
              <a:rPr lang="fr-FR" sz="2667" dirty="0" smtClean="0"/>
              <a:t> </a:t>
            </a:r>
            <a:r>
              <a:rPr lang="fr-FR" sz="2667" dirty="0"/>
              <a:t>UEDM or </a:t>
            </a:r>
            <a:r>
              <a:rPr lang="fr-FR" sz="2667" dirty="0" err="1"/>
              <a:t>equivalent</a:t>
            </a:r>
            <a:r>
              <a:rPr lang="fr-FR" sz="2667" dirty="0"/>
              <a:t> </a:t>
            </a:r>
            <a:r>
              <a:rPr lang="fr-FR" sz="2667" dirty="0" smtClean="0"/>
              <a:t>Tools (Target)</a:t>
            </a:r>
            <a:endParaRPr lang="fr-FR" sz="2667" dirty="0"/>
          </a:p>
          <a:p>
            <a:pPr lvl="1"/>
            <a:r>
              <a:rPr lang="fr-FR" sz="2667" dirty="0" smtClean="0"/>
              <a:t>2.6.2 Enterprise </a:t>
            </a:r>
            <a:r>
              <a:rPr lang="fr-FR" sz="2667" dirty="0" err="1"/>
              <a:t>Device</a:t>
            </a:r>
            <a:r>
              <a:rPr lang="fr-FR" sz="2667" dirty="0"/>
              <a:t> Management </a:t>
            </a:r>
            <a:r>
              <a:rPr lang="fr-FR" sz="2667" dirty="0" smtClean="0"/>
              <a:t>Pt1 (Target)</a:t>
            </a:r>
            <a:endParaRPr lang="fr-FR" sz="2667" dirty="0"/>
          </a:p>
          <a:p>
            <a:pPr lvl="1"/>
            <a:r>
              <a:rPr lang="fr-FR" sz="2667" dirty="0" smtClean="0"/>
              <a:t>2.6.3 Enterprise </a:t>
            </a:r>
            <a:r>
              <a:rPr lang="fr-FR" sz="2667" dirty="0" err="1"/>
              <a:t>Device</a:t>
            </a:r>
            <a:r>
              <a:rPr lang="fr-FR" sz="2667" dirty="0"/>
              <a:t> Management </a:t>
            </a:r>
            <a:r>
              <a:rPr lang="fr-FR" sz="2667" dirty="0" smtClean="0"/>
              <a:t>Pt2 (Target)</a:t>
            </a:r>
            <a:endParaRPr lang="fr-FR" sz="2667" dirty="0"/>
          </a:p>
          <a:p>
            <a:pPr lvl="1"/>
            <a:endParaRPr lang="fr-FR" sz="2667" dirty="0" smtClean="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10</a:t>
            </a:fld>
            <a:endParaRPr lang="en-US" dirty="0"/>
          </a:p>
        </p:txBody>
      </p:sp>
      <p:pic>
        <p:nvPicPr>
          <p:cNvPr id="6146" name="Picture 2" descr="What is Unified Endpoint Management (UEM)? - Scalef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4053385"/>
            <a:ext cx="11696698" cy="4605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7233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Device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2.7 Endpoint &amp; Extended Detection &amp; Response (EDR &amp; XDR</a:t>
            </a:r>
            <a:r>
              <a:rPr lang="en-US" sz="3200" dirty="0" smtClean="0"/>
              <a:t>)</a:t>
            </a:r>
            <a:endParaRPr lang="fr-FR" sz="2667" dirty="0"/>
          </a:p>
          <a:p>
            <a:pPr lvl="1"/>
            <a:r>
              <a:rPr lang="en-US" sz="2667" dirty="0" smtClean="0"/>
              <a:t>2.7.1 Implement </a:t>
            </a:r>
            <a:r>
              <a:rPr lang="en-US" sz="2667" dirty="0"/>
              <a:t>Endpoint Detection &amp; Response (EDR) Tools and Integrate with </a:t>
            </a:r>
            <a:r>
              <a:rPr lang="en-US" sz="2667" dirty="0" smtClean="0"/>
              <a:t>C2C (Target)</a:t>
            </a:r>
            <a:endParaRPr lang="en-US" sz="2667" dirty="0"/>
          </a:p>
          <a:p>
            <a:pPr lvl="1"/>
            <a:r>
              <a:rPr lang="en-US" sz="2667" dirty="0" smtClean="0"/>
              <a:t>2.7.2 Implement </a:t>
            </a:r>
            <a:r>
              <a:rPr lang="en-US" sz="2667" dirty="0"/>
              <a:t>Extended Detection &amp; Response (XDR) Tools and Integrate with C2C </a:t>
            </a:r>
            <a:r>
              <a:rPr lang="en-US" sz="2667" dirty="0" smtClean="0"/>
              <a:t>Pt1 (Target)</a:t>
            </a:r>
            <a:endParaRPr lang="en-US" sz="2667" dirty="0"/>
          </a:p>
          <a:p>
            <a:pPr lvl="1"/>
            <a:r>
              <a:rPr lang="en-US" sz="2667" dirty="0" smtClean="0"/>
              <a:t>2.7.3 Implement </a:t>
            </a:r>
            <a:r>
              <a:rPr lang="en-US" sz="2667" dirty="0"/>
              <a:t>Extended Detection &amp; Response (XDR) Tools and Integrate with C2C </a:t>
            </a:r>
            <a:r>
              <a:rPr lang="en-US" sz="2667" dirty="0" smtClean="0"/>
              <a:t>Pt2 (Advanced)</a:t>
            </a:r>
            <a:endParaRPr lang="en-US" sz="2667" dirty="0"/>
          </a:p>
          <a:p>
            <a:pPr lvl="1"/>
            <a:endParaRPr lang="fr-FR" sz="2667" dirty="0" smtClean="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11</a:t>
            </a:fld>
            <a:endParaRPr lang="en-US" dirty="0"/>
          </a:p>
        </p:txBody>
      </p:sp>
      <p:pic>
        <p:nvPicPr>
          <p:cNvPr id="7170" name="Picture 2" descr="What is XDR? Extended Detection &amp; Response Security | CrowdStrik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4872251"/>
            <a:ext cx="11696698" cy="407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07948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Conclusion</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Devices Pillar</a:t>
            </a:r>
          </a:p>
          <a:p>
            <a:r>
              <a:rPr lang="en-US" sz="3000" dirty="0" smtClean="0"/>
              <a:t>Key Components:</a:t>
            </a:r>
          </a:p>
          <a:p>
            <a:pPr lvl="1"/>
            <a:r>
              <a:rPr lang="en-US" sz="1934" dirty="0" smtClean="0"/>
              <a:t>Device Inventory</a:t>
            </a:r>
          </a:p>
          <a:p>
            <a:pPr lvl="1"/>
            <a:r>
              <a:rPr lang="en-US" sz="1934" dirty="0" smtClean="0"/>
              <a:t>Comply To Connect</a:t>
            </a:r>
          </a:p>
          <a:p>
            <a:pPr lvl="1"/>
            <a:r>
              <a:rPr lang="en-US" sz="1934" dirty="0" smtClean="0"/>
              <a:t>Device Authorization</a:t>
            </a:r>
          </a:p>
          <a:p>
            <a:pPr lvl="1"/>
            <a:r>
              <a:rPr lang="en-US" sz="1934" dirty="0" smtClean="0"/>
              <a:t>Endpoint Security</a:t>
            </a:r>
            <a:endParaRPr lang="en-US" sz="1934" dirty="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12</a:t>
            </a:fld>
            <a:endParaRPr lang="en-US" dirty="0"/>
          </a:p>
        </p:txBody>
      </p:sp>
    </p:spTree>
    <p:extLst>
      <p:ext uri="{BB962C8B-B14F-4D97-AF65-F5344CB8AC3E}">
        <p14:creationId xmlns:p14="http://schemas.microsoft.com/office/powerpoint/2010/main" val="16040149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Questions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CW3 Ben Koontz; benjamin.r.koontz2.mil@army.mil</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13</a:t>
            </a:fld>
            <a:endParaRPr lang="en-US" dirty="0"/>
          </a:p>
        </p:txBody>
      </p:sp>
    </p:spTree>
    <p:extLst>
      <p:ext uri="{BB962C8B-B14F-4D97-AF65-F5344CB8AC3E}">
        <p14:creationId xmlns:p14="http://schemas.microsoft.com/office/powerpoint/2010/main" val="379068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Course Objectives</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The student will be able to understand the Devices Pillar of Zero Trust </a:t>
            </a:r>
          </a:p>
          <a:p>
            <a:r>
              <a:rPr lang="en-US" sz="3000" dirty="0" smtClean="0"/>
              <a:t>The student will understand the 7 capabilities and 24 activities outlined in the Devices Pillar</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2</a:t>
            </a:fld>
            <a:endParaRPr lang="en-US" dirty="0"/>
          </a:p>
        </p:txBody>
      </p:sp>
    </p:spTree>
    <p:extLst>
      <p:ext uri="{BB962C8B-B14F-4D97-AF65-F5344CB8AC3E}">
        <p14:creationId xmlns:p14="http://schemas.microsoft.com/office/powerpoint/2010/main" val="22954939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Seven Pillars of Zero Trust</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User</a:t>
            </a:r>
          </a:p>
          <a:p>
            <a:r>
              <a:rPr lang="en-US" sz="3000" b="1" dirty="0" smtClean="0">
                <a:solidFill>
                  <a:srgbClr val="0070C0"/>
                </a:solidFill>
              </a:rPr>
              <a:t>Device</a:t>
            </a:r>
          </a:p>
          <a:p>
            <a:r>
              <a:rPr lang="en-US" sz="3000" dirty="0" smtClean="0"/>
              <a:t>Applications and Workload</a:t>
            </a:r>
          </a:p>
          <a:p>
            <a:r>
              <a:rPr lang="en-US" sz="3000" dirty="0" smtClean="0"/>
              <a:t>Data</a:t>
            </a:r>
          </a:p>
          <a:p>
            <a:r>
              <a:rPr lang="en-US" sz="3000" dirty="0"/>
              <a:t>Network and </a:t>
            </a:r>
            <a:r>
              <a:rPr lang="en-US" sz="3000" dirty="0" smtClean="0"/>
              <a:t>Environment</a:t>
            </a:r>
          </a:p>
          <a:p>
            <a:r>
              <a:rPr lang="en-US" sz="3000" dirty="0"/>
              <a:t>Automation and </a:t>
            </a:r>
            <a:r>
              <a:rPr lang="en-US" sz="3000" dirty="0" smtClean="0"/>
              <a:t>Orchestration</a:t>
            </a:r>
          </a:p>
          <a:p>
            <a:r>
              <a:rPr lang="en-US" sz="3000" dirty="0" smtClean="0"/>
              <a:t>Visibility and Analytics</a:t>
            </a:r>
          </a:p>
          <a:p>
            <a:endParaRPr lang="en-US" sz="3000" dirty="0" smtClean="0"/>
          </a:p>
          <a:p>
            <a:endParaRPr lang="en-US" sz="32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3</a:t>
            </a:fld>
            <a:endParaRPr lang="en-US" dirty="0"/>
          </a:p>
        </p:txBody>
      </p:sp>
      <p:pic>
        <p:nvPicPr>
          <p:cNvPr id="4" name="Picture 3"/>
          <p:cNvPicPr>
            <a:picLocks noChangeAspect="1"/>
          </p:cNvPicPr>
          <p:nvPr/>
        </p:nvPicPr>
        <p:blipFill>
          <a:blip r:embed="rId3"/>
          <a:stretch>
            <a:fillRect/>
          </a:stretch>
        </p:blipFill>
        <p:spPr>
          <a:xfrm>
            <a:off x="6178551" y="1494366"/>
            <a:ext cx="5058481" cy="4315427"/>
          </a:xfrm>
          <a:prstGeom prst="rect">
            <a:avLst/>
          </a:prstGeom>
        </p:spPr>
      </p:pic>
      <p:sp>
        <p:nvSpPr>
          <p:cNvPr id="6" name="TextBox 5"/>
          <p:cNvSpPr txBox="1"/>
          <p:nvPr/>
        </p:nvSpPr>
        <p:spPr>
          <a:xfrm>
            <a:off x="7058923" y="5769737"/>
            <a:ext cx="3575274" cy="369332"/>
          </a:xfrm>
          <a:prstGeom prst="rect">
            <a:avLst/>
          </a:prstGeom>
          <a:noFill/>
        </p:spPr>
        <p:txBody>
          <a:bodyPr wrap="none" rtlCol="0">
            <a:spAutoFit/>
          </a:bodyPr>
          <a:lstStyle/>
          <a:p>
            <a:r>
              <a:rPr lang="en-US" dirty="0" err="1" smtClean="0"/>
              <a:t>DoD</a:t>
            </a:r>
            <a:r>
              <a:rPr lang="en-US" dirty="0" smtClean="0"/>
              <a:t> ZT Reference Architecture v 2.0</a:t>
            </a:r>
            <a:endParaRPr lang="en-US" dirty="0"/>
          </a:p>
        </p:txBody>
      </p:sp>
      <p:sp>
        <p:nvSpPr>
          <p:cNvPr id="8" name="Hexagon 7"/>
          <p:cNvSpPr/>
          <p:nvPr/>
        </p:nvSpPr>
        <p:spPr>
          <a:xfrm>
            <a:off x="9248388" y="2528958"/>
            <a:ext cx="1238249" cy="1123121"/>
          </a:xfrm>
          <a:prstGeom prst="hexagon">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98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lide Number Placeholder 23">
            <a:extLst>
              <a:ext uri="{FF2B5EF4-FFF2-40B4-BE49-F238E27FC236}">
                <a16:creationId xmlns:a16="http://schemas.microsoft.com/office/drawing/2014/main" xmlns="" id="{8DD0CEFC-421B-4A9E-9E94-79084D049753}"/>
              </a:ext>
            </a:extLst>
          </p:cNvPr>
          <p:cNvSpPr>
            <a:spLocks noGrp="1"/>
          </p:cNvSpPr>
          <p:nvPr>
            <p:ph type="sldNum" sz="quarter" idx="12"/>
          </p:nvPr>
        </p:nvSpPr>
        <p:spPr/>
        <p:txBody>
          <a:bodyPr/>
          <a:lstStyle/>
          <a:p>
            <a:fld id="{8CD5C797-E406-4197-91A7-D613A460A726}" type="slidenum">
              <a:rPr lang="en-US" smtClean="0"/>
              <a:t>4</a:t>
            </a:fld>
            <a:endParaRPr lang="en-US"/>
          </a:p>
        </p:txBody>
      </p:sp>
      <p:sp>
        <p:nvSpPr>
          <p:cNvPr id="196" name="object 21"/>
          <p:cNvSpPr txBox="1">
            <a:spLocks/>
          </p:cNvSpPr>
          <p:nvPr/>
        </p:nvSpPr>
        <p:spPr>
          <a:xfrm>
            <a:off x="1376783" y="172439"/>
            <a:ext cx="9438433" cy="540331"/>
          </a:xfrm>
          <a:prstGeom prst="rect">
            <a:avLst/>
          </a:prstGeom>
        </p:spPr>
        <p:txBody>
          <a:bodyPr vert="horz" wrap="square" lIns="0" tIns="52505" rIns="0" bIns="0" rtlCol="0" anchor="ctr">
            <a:spAutoFit/>
          </a:bodyPr>
          <a:lstStyle>
            <a:lvl1pPr>
              <a:defRPr sz="2400" b="1" i="0">
                <a:solidFill>
                  <a:schemeClr val="tx1"/>
                </a:solidFill>
                <a:latin typeface="Arial"/>
                <a:ea typeface="+mj-ea"/>
                <a:cs typeface="Arial"/>
              </a:defRPr>
            </a:lvl1pPr>
          </a:lstStyle>
          <a:p>
            <a:pPr algn="ctr" eaLnBrk="0" fontAlgn="base" hangingPunct="0">
              <a:lnSpc>
                <a:spcPts val="3807"/>
              </a:lnSpc>
              <a:spcBef>
                <a:spcPct val="0"/>
              </a:spcBef>
              <a:spcAft>
                <a:spcPct val="0"/>
              </a:spcAft>
            </a:pPr>
            <a:r>
              <a:rPr lang="en-US" sz="2800" dirty="0" smtClean="0"/>
              <a:t>Sample Zero Trust Access Flow</a:t>
            </a:r>
            <a:endParaRPr lang="en-US" b="0" i="1" kern="0" dirty="0">
              <a:solidFill>
                <a:prstClr val="black"/>
              </a:solidFill>
            </a:endParaRPr>
          </a:p>
        </p:txBody>
      </p:sp>
      <p:grpSp>
        <p:nvGrpSpPr>
          <p:cNvPr id="20" name="Group 19"/>
          <p:cNvGrpSpPr/>
          <p:nvPr/>
        </p:nvGrpSpPr>
        <p:grpSpPr>
          <a:xfrm>
            <a:off x="13576" y="1275518"/>
            <a:ext cx="12760728" cy="6148864"/>
            <a:chOff x="2841342" y="1261708"/>
            <a:chExt cx="9626787" cy="4394306"/>
          </a:xfrm>
        </p:grpSpPr>
        <p:sp>
          <p:nvSpPr>
            <p:cNvPr id="139" name="Rectangle 138">
              <a:extLst>
                <a:ext uri="{FF2B5EF4-FFF2-40B4-BE49-F238E27FC236}">
                  <a16:creationId xmlns:a16="http://schemas.microsoft.com/office/drawing/2014/main" xmlns="" id="{472CC038-2C71-4F78-8959-CB139A4F43AE}"/>
                </a:ext>
              </a:extLst>
            </p:cNvPr>
            <p:cNvSpPr/>
            <p:nvPr/>
          </p:nvSpPr>
          <p:spPr>
            <a:xfrm>
              <a:off x="2841342" y="1261708"/>
              <a:ext cx="9186235" cy="4394306"/>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a:spLocks noChangeAspect="1"/>
            </p:cNvSpPr>
            <p:nvPr/>
          </p:nvSpPr>
          <p:spPr>
            <a:xfrm>
              <a:off x="5411397" y="4869989"/>
              <a:ext cx="4543175" cy="718652"/>
            </a:xfrm>
            <a:prstGeom prst="ellipse">
              <a:avLst/>
            </a:prstGeom>
            <a:solidFill>
              <a:srgbClr val="DBDBDB">
                <a:alpha val="60000"/>
              </a:srgbClr>
            </a:solidFill>
            <a:ln w="25400">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pPr algn="ctr" defTabSz="685800"/>
              <a:endParaRPr lang="en-US" sz="1350">
                <a:solidFill>
                  <a:prstClr val="black"/>
                </a:solidFill>
                <a:latin typeface="Calibri" panose="020F0502020204030204"/>
              </a:endParaRPr>
            </a:p>
          </p:txBody>
        </p:sp>
        <p:grpSp>
          <p:nvGrpSpPr>
            <p:cNvPr id="4" name="Group 3"/>
            <p:cNvGrpSpPr/>
            <p:nvPr/>
          </p:nvGrpSpPr>
          <p:grpSpPr>
            <a:xfrm>
              <a:off x="5354474" y="2770025"/>
              <a:ext cx="1276122" cy="274320"/>
              <a:chOff x="2174726" y="1967964"/>
              <a:chExt cx="1276122" cy="274320"/>
            </a:xfrm>
          </p:grpSpPr>
          <p:sp>
            <p:nvSpPr>
              <p:cNvPr id="16" name="TextBox 15"/>
              <p:cNvSpPr txBox="1"/>
              <p:nvPr/>
            </p:nvSpPr>
            <p:spPr>
              <a:xfrm>
                <a:off x="2288179" y="2005496"/>
                <a:ext cx="1162669"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authenticate</a:t>
                </a:r>
              </a:p>
            </p:txBody>
          </p:sp>
          <p:grpSp>
            <p:nvGrpSpPr>
              <p:cNvPr id="17" name="Group 16"/>
              <p:cNvGrpSpPr/>
              <p:nvPr/>
            </p:nvGrpSpPr>
            <p:grpSpPr>
              <a:xfrm>
                <a:off x="2174726" y="1967964"/>
                <a:ext cx="274320" cy="274320"/>
                <a:chOff x="1460321" y="4847482"/>
                <a:chExt cx="324248" cy="324248"/>
              </a:xfrm>
            </p:grpSpPr>
            <p:sp>
              <p:nvSpPr>
                <p:cNvPr id="18" name="Oval 17"/>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grpSp>
        <p:grpSp>
          <p:nvGrpSpPr>
            <p:cNvPr id="2" name="Group 1"/>
            <p:cNvGrpSpPr/>
            <p:nvPr/>
          </p:nvGrpSpPr>
          <p:grpSpPr>
            <a:xfrm>
              <a:off x="4269762" y="3534754"/>
              <a:ext cx="411480" cy="411480"/>
              <a:chOff x="768728" y="4081382"/>
              <a:chExt cx="411480" cy="411480"/>
            </a:xfrm>
          </p:grpSpPr>
          <p:sp>
            <p:nvSpPr>
              <p:cNvPr id="28" name="Oval 27"/>
              <p:cNvSpPr/>
              <p:nvPr/>
            </p:nvSpPr>
            <p:spPr>
              <a:xfrm>
                <a:off x="768728" y="4081382"/>
                <a:ext cx="411480" cy="411480"/>
              </a:xfrm>
              <a:prstGeom prst="ellipse">
                <a:avLst/>
              </a:prstGeom>
              <a:solidFill>
                <a:srgbClr val="0070C0"/>
              </a:solidFill>
              <a:ln>
                <a:no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prstClr val="white"/>
                  </a:solidFill>
                  <a:latin typeface="Calibri" panose="020F0502020204030204"/>
                </a:endParaRPr>
              </a:p>
            </p:txBody>
          </p:sp>
          <p:pic>
            <p:nvPicPr>
              <p:cNvPr id="29" name="Picture 28">
                <a:extLst>
                  <a:ext uri="{FF2B5EF4-FFF2-40B4-BE49-F238E27FC236}">
                    <a16:creationId xmlns:a16="http://schemas.microsoft.com/office/drawing/2014/main" xmlns="" id="{A76C5A4D-6C28-CF44-ABB8-95C753258F7D}"/>
                  </a:ext>
                </a:extLst>
              </p:cNvPr>
              <p:cNvPicPr>
                <a:picLocks noChangeAspect="1"/>
              </p:cNvPicPr>
              <p:nvPr/>
            </p:nvPicPr>
            <p:blipFill>
              <a:blip r:embed="rId4"/>
              <a:stretch>
                <a:fillRect/>
              </a:stretch>
            </p:blipFill>
            <p:spPr>
              <a:xfrm>
                <a:off x="791784" y="4104038"/>
                <a:ext cx="365368" cy="366167"/>
              </a:xfrm>
              <a:prstGeom prst="rect">
                <a:avLst/>
              </a:prstGeom>
            </p:spPr>
          </p:pic>
        </p:grpSp>
        <p:grpSp>
          <p:nvGrpSpPr>
            <p:cNvPr id="6" name="Group 5"/>
            <p:cNvGrpSpPr/>
            <p:nvPr/>
          </p:nvGrpSpPr>
          <p:grpSpPr>
            <a:xfrm>
              <a:off x="6825873" y="2994235"/>
              <a:ext cx="1158125" cy="734383"/>
              <a:chOff x="3508849" y="2057400"/>
              <a:chExt cx="1158125" cy="734383"/>
            </a:xfrm>
          </p:grpSpPr>
          <p:grpSp>
            <p:nvGrpSpPr>
              <p:cNvPr id="5" name="Group 4"/>
              <p:cNvGrpSpPr/>
              <p:nvPr/>
            </p:nvGrpSpPr>
            <p:grpSpPr>
              <a:xfrm>
                <a:off x="3657600" y="2057400"/>
                <a:ext cx="698687" cy="524920"/>
                <a:chOff x="4823290" y="4731460"/>
                <a:chExt cx="698687" cy="524920"/>
              </a:xfrm>
            </p:grpSpPr>
            <p:sp>
              <p:nvSpPr>
                <p:cNvPr id="31" name="Rectangle 30"/>
                <p:cNvSpPr/>
                <p:nvPr/>
              </p:nvSpPr>
              <p:spPr>
                <a:xfrm>
                  <a:off x="5058806" y="4757772"/>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32" name="Picture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46528" y="4731460"/>
                  <a:ext cx="475449" cy="443447"/>
                </a:xfrm>
                <a:prstGeom prst="rect">
                  <a:avLst/>
                </a:prstGeom>
              </p:spPr>
            </p:pic>
            <p:sp>
              <p:nvSpPr>
                <p:cNvPr id="34" name="Oval 33"/>
                <p:cNvSpPr/>
                <p:nvPr/>
              </p:nvSpPr>
              <p:spPr>
                <a:xfrm>
                  <a:off x="4823290" y="4844900"/>
                  <a:ext cx="411480" cy="411480"/>
                </a:xfrm>
                <a:prstGeom prst="ellipse">
                  <a:avLst/>
                </a:prstGeom>
                <a:solidFill>
                  <a:srgbClr val="0070C0"/>
                </a:solidFill>
                <a:ln>
                  <a:solidFill>
                    <a:schemeClr val="accent1"/>
                  </a:solidFill>
                </a:ln>
                <a:effectLst>
                  <a:innerShdw blurRad="1143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2400">
                    <a:solidFill>
                      <a:schemeClr val="tx1"/>
                    </a:solidFill>
                    <a:latin typeface="Calibri" panose="020F0502020204030204"/>
                  </a:endParaRPr>
                </a:p>
              </p:txBody>
            </p:sp>
            <p:pic>
              <p:nvPicPr>
                <p:cNvPr id="35" name="Picture 34">
                  <a:extLst>
                    <a:ext uri="{FF2B5EF4-FFF2-40B4-BE49-F238E27FC236}">
                      <a16:creationId xmlns:a16="http://schemas.microsoft.com/office/drawing/2014/main" xmlns="" id="{A76C5A4D-6C28-CF44-ABB8-95C753258F7D}"/>
                    </a:ext>
                  </a:extLst>
                </p:cNvPr>
                <p:cNvPicPr>
                  <a:picLocks noChangeAspect="1"/>
                </p:cNvPicPr>
                <p:nvPr/>
              </p:nvPicPr>
              <p:blipFill>
                <a:blip r:embed="rId4"/>
                <a:stretch>
                  <a:fillRect/>
                </a:stretch>
              </p:blipFill>
              <p:spPr>
                <a:xfrm>
                  <a:off x="4846103" y="4875623"/>
                  <a:ext cx="365368" cy="366167"/>
                </a:xfrm>
                <a:prstGeom prst="rect">
                  <a:avLst/>
                </a:prstGeom>
              </p:spPr>
            </p:pic>
          </p:grpSp>
          <p:sp>
            <p:nvSpPr>
              <p:cNvPr id="57" name="TextBox 56"/>
              <p:cNvSpPr txBox="1"/>
              <p:nvPr/>
            </p:nvSpPr>
            <p:spPr>
              <a:xfrm>
                <a:off x="3508849" y="2560951"/>
                <a:ext cx="1158125"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[user, device]</a:t>
                </a:r>
              </a:p>
            </p:txBody>
          </p:sp>
        </p:grpSp>
        <p:cxnSp>
          <p:nvCxnSpPr>
            <p:cNvPr id="2049" name="Straight Connector 2048"/>
            <p:cNvCxnSpPr>
              <a:endCxn id="18" idx="2"/>
            </p:cNvCxnSpPr>
            <p:nvPr/>
          </p:nvCxnSpPr>
          <p:spPr>
            <a:xfrm flipV="1">
              <a:off x="4767568" y="2907185"/>
              <a:ext cx="586906" cy="5185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53" name="Group 2052"/>
            <p:cNvGrpSpPr/>
            <p:nvPr/>
          </p:nvGrpSpPr>
          <p:grpSpPr>
            <a:xfrm>
              <a:off x="8438811" y="2808203"/>
              <a:ext cx="894498" cy="859069"/>
              <a:chOff x="5638799" y="1676399"/>
              <a:chExt cx="894498" cy="859069"/>
            </a:xfrm>
          </p:grpSpPr>
          <p:sp>
            <p:nvSpPr>
              <p:cNvPr id="2051" name="Rectangle 2050"/>
              <p:cNvSpPr/>
              <p:nvPr/>
            </p:nvSpPr>
            <p:spPr>
              <a:xfrm>
                <a:off x="5638800" y="1676399"/>
                <a:ext cx="894496" cy="859069"/>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2" name="Group 2051"/>
              <p:cNvGrpSpPr/>
              <p:nvPr/>
            </p:nvGrpSpPr>
            <p:grpSpPr>
              <a:xfrm>
                <a:off x="5785634" y="1770138"/>
                <a:ext cx="600827" cy="274320"/>
                <a:chOff x="6736052" y="2681739"/>
                <a:chExt cx="600827" cy="274320"/>
              </a:xfrm>
            </p:grpSpPr>
            <p:grpSp>
              <p:nvGrpSpPr>
                <p:cNvPr id="61" name="Group 60"/>
                <p:cNvGrpSpPr/>
                <p:nvPr/>
              </p:nvGrpSpPr>
              <p:grpSpPr>
                <a:xfrm>
                  <a:off x="7062559" y="2681739"/>
                  <a:ext cx="274320" cy="274320"/>
                  <a:chOff x="1940642" y="2004664"/>
                  <a:chExt cx="365760" cy="365760"/>
                </a:xfrm>
              </p:grpSpPr>
              <p:sp>
                <p:nvSpPr>
                  <p:cNvPr id="62" name="Oval 61"/>
                  <p:cNvSpPr/>
                  <p:nvPr/>
                </p:nvSpPr>
                <p:spPr>
                  <a:xfrm>
                    <a:off x="1940642" y="2004664"/>
                    <a:ext cx="365760" cy="36576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3" name="Picture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36416" y="2082126"/>
                    <a:ext cx="174214" cy="210835"/>
                  </a:xfrm>
                  <a:prstGeom prst="rect">
                    <a:avLst/>
                  </a:prstGeom>
                </p:spPr>
              </p:pic>
            </p:grpSp>
            <p:grpSp>
              <p:nvGrpSpPr>
                <p:cNvPr id="64" name="Group 63"/>
                <p:cNvGrpSpPr/>
                <p:nvPr/>
              </p:nvGrpSpPr>
              <p:grpSpPr>
                <a:xfrm>
                  <a:off x="6736052" y="2681739"/>
                  <a:ext cx="274320" cy="274320"/>
                  <a:chOff x="1460321" y="4847482"/>
                  <a:chExt cx="324248" cy="324248"/>
                </a:xfrm>
              </p:grpSpPr>
              <p:sp>
                <p:nvSpPr>
                  <p:cNvPr id="65" name="Oval 64"/>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grpSp>
          <p:sp>
            <p:nvSpPr>
              <p:cNvPr id="69" name="TextBox 68"/>
              <p:cNvSpPr txBox="1"/>
              <p:nvPr/>
            </p:nvSpPr>
            <p:spPr>
              <a:xfrm>
                <a:off x="5638799" y="2056685"/>
                <a:ext cx="894498" cy="412413"/>
              </a:xfrm>
              <a:prstGeom prst="rect">
                <a:avLst/>
              </a:prstGeom>
              <a:noFill/>
            </p:spPr>
            <p:txBody>
              <a:bodyPr wrap="square" rtlCol="0">
                <a:spAutoFit/>
              </a:bodyPr>
              <a:lstStyle/>
              <a:p>
                <a:pPr algn="ctr" defTabSz="685800"/>
                <a:r>
                  <a:rPr lang="en-US" sz="1050" b="1" cap="all" dirty="0">
                    <a:latin typeface="Franklin Gothic Book" panose="020B0503020102020204" pitchFamily="34" charset="0"/>
                    <a:cs typeface="Arial" panose="020B0604020202020204" pitchFamily="34" charset="0"/>
                  </a:rPr>
                  <a:t>Policy Enforcement Point</a:t>
                </a:r>
              </a:p>
            </p:txBody>
          </p:sp>
        </p:grpSp>
        <p:grpSp>
          <p:nvGrpSpPr>
            <p:cNvPr id="2055" name="Group 2054"/>
            <p:cNvGrpSpPr/>
            <p:nvPr/>
          </p:nvGrpSpPr>
          <p:grpSpPr>
            <a:xfrm>
              <a:off x="9811388" y="3373065"/>
              <a:ext cx="1348626" cy="629438"/>
              <a:chOff x="7556764" y="2545035"/>
              <a:chExt cx="1348626" cy="629438"/>
            </a:xfrm>
          </p:grpSpPr>
          <p:sp>
            <p:nvSpPr>
              <p:cNvPr id="2054" name="Rectangle 2053"/>
              <p:cNvSpPr/>
              <p:nvPr/>
            </p:nvSpPr>
            <p:spPr>
              <a:xfrm>
                <a:off x="7909129" y="2545035"/>
                <a:ext cx="643896"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8059627" y="2620579"/>
                <a:ext cx="342900" cy="342900"/>
              </a:xfrm>
              <a:prstGeom prst="rect">
                <a:avLst/>
              </a:prstGeom>
            </p:spPr>
          </p:pic>
          <p:sp>
            <p:nvSpPr>
              <p:cNvPr id="72" name="TextBox 71"/>
              <p:cNvSpPr txBox="1"/>
              <p:nvPr/>
            </p:nvSpPr>
            <p:spPr>
              <a:xfrm>
                <a:off x="7556764" y="2943641"/>
                <a:ext cx="1348626" cy="230832"/>
              </a:xfrm>
              <a:prstGeom prst="rect">
                <a:avLst/>
              </a:prstGeom>
              <a:noFill/>
            </p:spPr>
            <p:txBody>
              <a:bodyPr wrap="square" rtlCol="0">
                <a:spAutoFit/>
              </a:bodyPr>
              <a:lstStyle/>
              <a:p>
                <a:pPr algn="ctr" defTabSz="685800"/>
                <a:r>
                  <a:rPr lang="en-US" sz="900" b="1" cap="all" dirty="0">
                    <a:latin typeface="Franklin Gothic Book" panose="020B0503020102020204" pitchFamily="34" charset="0"/>
                    <a:cs typeface="Arial" panose="020B0604020202020204" pitchFamily="34" charset="0"/>
                  </a:rPr>
                  <a:t>data</a:t>
                </a:r>
              </a:p>
            </p:txBody>
          </p:sp>
        </p:grpSp>
        <p:sp>
          <p:nvSpPr>
            <p:cNvPr id="73" name="TextBox 72"/>
            <p:cNvSpPr txBox="1"/>
            <p:nvPr/>
          </p:nvSpPr>
          <p:spPr>
            <a:xfrm>
              <a:off x="4415611" y="436306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pic>
          <p:nvPicPr>
            <p:cNvPr id="75" name="Picture 74"/>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7402297" y="4975436"/>
              <a:ext cx="323258" cy="363983"/>
            </a:xfrm>
            <a:prstGeom prst="rect">
              <a:avLst/>
            </a:prstGeom>
          </p:spPr>
        </p:pic>
        <p:cxnSp>
          <p:nvCxnSpPr>
            <p:cNvPr id="78" name="Straight Connector 77"/>
            <p:cNvCxnSpPr>
              <a:stCxn id="29" idx="3"/>
              <a:endCxn id="55" idx="2"/>
            </p:cNvCxnSpPr>
            <p:nvPr/>
          </p:nvCxnSpPr>
          <p:spPr>
            <a:xfrm flipV="1">
              <a:off x="4658186" y="3739669"/>
              <a:ext cx="696288" cy="8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6459147" y="3470886"/>
              <a:ext cx="560102" cy="1994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459145" y="2907185"/>
              <a:ext cx="537622" cy="26880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925996" y="3237736"/>
              <a:ext cx="342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a:cxnSpLocks/>
              <a:stCxn id="193" idx="7"/>
            </p:cNvCxnSpPr>
            <p:nvPr/>
          </p:nvCxnSpPr>
          <p:spPr>
            <a:xfrm flipV="1">
              <a:off x="9660399" y="2808204"/>
              <a:ext cx="517506" cy="33733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193" idx="5"/>
              <a:endCxn id="2054" idx="1"/>
            </p:cNvCxnSpPr>
            <p:nvPr/>
          </p:nvCxnSpPr>
          <p:spPr>
            <a:xfrm>
              <a:off x="9660399" y="3357216"/>
              <a:ext cx="503354" cy="320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Rectangle 86"/>
            <p:cNvSpPr/>
            <p:nvPr/>
          </p:nvSpPr>
          <p:spPr>
            <a:xfrm>
              <a:off x="10163753" y="2401280"/>
              <a:ext cx="643896"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p:cNvPicPr>
              <a:picLocks noChangeAspect="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tretch>
              <a:fillRect/>
            </a:stretch>
          </p:blipFill>
          <p:spPr>
            <a:xfrm>
              <a:off x="10314251" y="2476824"/>
              <a:ext cx="342900" cy="342900"/>
            </a:xfrm>
            <a:prstGeom prst="rect">
              <a:avLst/>
            </a:prstGeom>
          </p:spPr>
        </p:pic>
        <p:sp>
          <p:nvSpPr>
            <p:cNvPr id="89" name="TextBox 88"/>
            <p:cNvSpPr txBox="1"/>
            <p:nvPr/>
          </p:nvSpPr>
          <p:spPr>
            <a:xfrm>
              <a:off x="9811388" y="2799886"/>
              <a:ext cx="1348626" cy="230832"/>
            </a:xfrm>
            <a:prstGeom prst="rect">
              <a:avLst/>
            </a:prstGeom>
            <a:noFill/>
          </p:spPr>
          <p:txBody>
            <a:bodyPr wrap="square" rtlCol="0">
              <a:spAutoFit/>
            </a:bodyPr>
            <a:lstStyle/>
            <a:p>
              <a:pPr algn="ctr" defTabSz="685800"/>
              <a:r>
                <a:rPr lang="en-US" sz="900" b="1" cap="all" dirty="0">
                  <a:latin typeface="Franklin Gothic Book" panose="020B0503020102020204" pitchFamily="34" charset="0"/>
                  <a:cs typeface="Arial" panose="020B0604020202020204" pitchFamily="34" charset="0"/>
                </a:rPr>
                <a:t>Services</a:t>
              </a:r>
            </a:p>
          </p:txBody>
        </p:sp>
        <p:sp>
          <p:nvSpPr>
            <p:cNvPr id="90" name="TextBox 89"/>
            <p:cNvSpPr txBox="1"/>
            <p:nvPr/>
          </p:nvSpPr>
          <p:spPr>
            <a:xfrm>
              <a:off x="5401921" y="4309442"/>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1" name="TextBox 90"/>
            <p:cNvSpPr txBox="1"/>
            <p:nvPr/>
          </p:nvSpPr>
          <p:spPr>
            <a:xfrm>
              <a:off x="6404299" y="4367867"/>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2" name="TextBox 91"/>
            <p:cNvSpPr txBox="1"/>
            <p:nvPr/>
          </p:nvSpPr>
          <p:spPr>
            <a:xfrm>
              <a:off x="7925996" y="437137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sp>
          <p:nvSpPr>
            <p:cNvPr id="93" name="TextBox 92"/>
            <p:cNvSpPr txBox="1"/>
            <p:nvPr/>
          </p:nvSpPr>
          <p:spPr>
            <a:xfrm>
              <a:off x="9229541" y="4374145"/>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Logs</a:t>
              </a:r>
            </a:p>
          </p:txBody>
        </p:sp>
        <p:cxnSp>
          <p:nvCxnSpPr>
            <p:cNvPr id="94" name="Straight Connector 93"/>
            <p:cNvCxnSpPr>
              <a:endCxn id="73" idx="0"/>
            </p:cNvCxnSpPr>
            <p:nvPr/>
          </p:nvCxnSpPr>
          <p:spPr>
            <a:xfrm>
              <a:off x="4618776" y="3876624"/>
              <a:ext cx="471148" cy="48644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64495" y="3118165"/>
              <a:ext cx="1170981" cy="12276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7098385" y="3867640"/>
              <a:ext cx="0" cy="38676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a:cxnSpLocks/>
            </p:cNvCxnSpPr>
            <p:nvPr/>
          </p:nvCxnSpPr>
          <p:spPr>
            <a:xfrm flipH="1">
              <a:off x="8631429" y="3903884"/>
              <a:ext cx="140117" cy="467491"/>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55" idx="1"/>
            </p:cNvCxnSpPr>
            <p:nvPr/>
          </p:nvCxnSpPr>
          <p:spPr>
            <a:xfrm flipH="1">
              <a:off x="9944142" y="4098591"/>
              <a:ext cx="199980" cy="241263"/>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TextBox 111"/>
            <p:cNvSpPr txBox="1"/>
            <p:nvPr/>
          </p:nvSpPr>
          <p:spPr>
            <a:xfrm>
              <a:off x="6688734" y="5350135"/>
              <a:ext cx="1348626" cy="181462"/>
            </a:xfrm>
            <a:prstGeom prst="rect">
              <a:avLst/>
            </a:prstGeom>
            <a:noFill/>
          </p:spPr>
          <p:txBody>
            <a:bodyPr wrap="square" rtlCol="0">
              <a:spAutoFit/>
            </a:bodyPr>
            <a:lstStyle/>
            <a:p>
              <a:pPr algn="ctr" defTabSz="685800"/>
              <a:r>
                <a:rPr lang="en-US" sz="1050" b="1" cap="all" dirty="0" smtClean="0">
                  <a:latin typeface="Franklin Gothic Book" panose="020B0503020102020204" pitchFamily="34" charset="0"/>
                  <a:cs typeface="Arial" panose="020B0604020202020204" pitchFamily="34" charset="0"/>
                </a:rPr>
                <a:t>Visibility &amp; </a:t>
              </a:r>
              <a:r>
                <a:rPr lang="en-US" sz="1050" b="1" cap="all" dirty="0">
                  <a:latin typeface="Franklin Gothic Book" panose="020B0503020102020204" pitchFamily="34" charset="0"/>
                  <a:cs typeface="Arial" panose="020B0604020202020204" pitchFamily="34" charset="0"/>
                </a:rPr>
                <a:t>Analytics</a:t>
              </a:r>
            </a:p>
          </p:txBody>
        </p:sp>
        <p:pic>
          <p:nvPicPr>
            <p:cNvPr id="13" name="Picture 12"/>
            <p:cNvPicPr>
              <a:picLocks noChangeAspect="1"/>
            </p:cNvPicPr>
            <p:nvPr/>
          </p:nvPicPr>
          <p:blipFill>
            <a:blip r:embed="rId10" cstate="print">
              <a:extLst>
                <a:ext uri="{BEBA8EAE-BF5A-486C-A8C5-ECC9F3942E4B}">
                  <a14:imgProps xmlns:a14="http://schemas.microsoft.com/office/drawing/2010/main">
                    <a14:imgLayer r:embed="rId11">
                      <a14:imgEffect>
                        <a14:saturation sat="0"/>
                      </a14:imgEffect>
                    </a14:imgLayer>
                  </a14:imgProps>
                </a:ext>
                <a:ext uri="{28A0092B-C50C-407E-A947-70E740481C1C}">
                  <a14:useLocalDpi xmlns:a14="http://schemas.microsoft.com/office/drawing/2010/main" val="0"/>
                </a:ext>
              </a:extLst>
            </a:blip>
            <a:stretch>
              <a:fillRect/>
            </a:stretch>
          </p:blipFill>
          <p:spPr>
            <a:xfrm>
              <a:off x="10464749" y="2516108"/>
              <a:ext cx="342900" cy="342900"/>
            </a:xfrm>
            <a:prstGeom prst="rect">
              <a:avLst/>
            </a:prstGeom>
          </p:spPr>
        </p:pic>
        <p:sp>
          <p:nvSpPr>
            <p:cNvPr id="115" name="TextBox 114"/>
            <p:cNvSpPr txBox="1"/>
            <p:nvPr/>
          </p:nvSpPr>
          <p:spPr>
            <a:xfrm>
              <a:off x="3915334" y="2330955"/>
              <a:ext cx="598249" cy="184666"/>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Devices</a:t>
              </a:r>
            </a:p>
          </p:txBody>
        </p:sp>
        <p:sp>
          <p:nvSpPr>
            <p:cNvPr id="116" name="TextBox 115"/>
            <p:cNvSpPr txBox="1"/>
            <p:nvPr/>
          </p:nvSpPr>
          <p:spPr>
            <a:xfrm>
              <a:off x="7413139" y="2937640"/>
              <a:ext cx="1348626"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request</a:t>
              </a:r>
            </a:p>
          </p:txBody>
        </p:sp>
        <p:sp>
          <p:nvSpPr>
            <p:cNvPr id="124" name="Rounded Rectangle 123"/>
            <p:cNvSpPr/>
            <p:nvPr/>
          </p:nvSpPr>
          <p:spPr>
            <a:xfrm>
              <a:off x="7972156" y="4944102"/>
              <a:ext cx="1091433" cy="53635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TextBox 124"/>
            <p:cNvSpPr txBox="1"/>
            <p:nvPr/>
          </p:nvSpPr>
          <p:spPr>
            <a:xfrm>
              <a:off x="7854049" y="4991081"/>
              <a:ext cx="1348626" cy="46190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SIEM</a:t>
              </a:r>
            </a:p>
            <a:p>
              <a:pPr algn="ctr" defTabSz="685800"/>
              <a:r>
                <a:rPr lang="en-US" sz="900" cap="all" dirty="0" smtClean="0">
                  <a:latin typeface="Franklin Gothic Book" panose="020B0503020102020204" pitchFamily="34" charset="0"/>
                  <a:cs typeface="Arial" panose="020B0604020202020204" pitchFamily="34" charset="0"/>
                </a:rPr>
                <a:t>Behavior analytics</a:t>
              </a:r>
            </a:p>
            <a:p>
              <a:pPr algn="ctr" defTabSz="685800"/>
              <a:r>
                <a:rPr lang="en-US" sz="900" cap="all" dirty="0" smtClean="0">
                  <a:latin typeface="Franklin Gothic Book" panose="020B0503020102020204" pitchFamily="34" charset="0"/>
                  <a:cs typeface="Arial" panose="020B0604020202020204" pitchFamily="34" charset="0"/>
                </a:rPr>
                <a:t>Threat analytics</a:t>
              </a:r>
            </a:p>
            <a:p>
              <a:pPr algn="ctr" defTabSz="685800"/>
              <a:r>
                <a:rPr lang="en-US" sz="900" cap="all" dirty="0" smtClean="0">
                  <a:latin typeface="Franklin Gothic Book" panose="020B0503020102020204" pitchFamily="34" charset="0"/>
                  <a:cs typeface="Arial" panose="020B0604020202020204" pitchFamily="34" charset="0"/>
                </a:rPr>
                <a:t>Threat intelligence</a:t>
              </a:r>
              <a:endParaRPr lang="en-US" sz="900" cap="all" dirty="0">
                <a:latin typeface="Franklin Gothic Book" panose="020B0503020102020204" pitchFamily="34" charset="0"/>
                <a:cs typeface="Arial" panose="020B0604020202020204" pitchFamily="34" charset="0"/>
              </a:endParaRPr>
            </a:p>
          </p:txBody>
        </p:sp>
        <p:sp>
          <p:nvSpPr>
            <p:cNvPr id="113" name="Rounded Rectangle 102">
              <a:extLst>
                <a:ext uri="{FF2B5EF4-FFF2-40B4-BE49-F238E27FC236}">
                  <a16:creationId xmlns:a16="http://schemas.microsoft.com/office/drawing/2014/main" xmlns="" id="{259E3616-989E-48DD-A6AC-314FA99C37FB}"/>
                </a:ext>
              </a:extLst>
            </p:cNvPr>
            <p:cNvSpPr/>
            <p:nvPr/>
          </p:nvSpPr>
          <p:spPr>
            <a:xfrm>
              <a:off x="8684914" y="3683446"/>
              <a:ext cx="975485" cy="4105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Box 128">
              <a:extLst>
                <a:ext uri="{FF2B5EF4-FFF2-40B4-BE49-F238E27FC236}">
                  <a16:creationId xmlns:a16="http://schemas.microsoft.com/office/drawing/2014/main" xmlns="" id="{D8901281-04C9-44C7-88D5-62722C4B5E0F}"/>
                </a:ext>
              </a:extLst>
            </p:cNvPr>
            <p:cNvSpPr txBox="1"/>
            <p:nvPr/>
          </p:nvSpPr>
          <p:spPr>
            <a:xfrm>
              <a:off x="8605044" y="3680669"/>
              <a:ext cx="1094780" cy="263944"/>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Micro Segmentation</a:t>
              </a:r>
            </a:p>
            <a:p>
              <a:pPr algn="ctr" defTabSz="685800"/>
              <a:r>
                <a:rPr lang="en-US" sz="900" cap="all" dirty="0" smtClean="0">
                  <a:latin typeface="Franklin Gothic Book" panose="020B0503020102020204" pitchFamily="34" charset="0"/>
                  <a:cs typeface="Arial" panose="020B0604020202020204" pitchFamily="34" charset="0"/>
                </a:rPr>
                <a:t>Macro Segmentation</a:t>
              </a:r>
              <a:endParaRPr lang="en-US" sz="900" cap="all" dirty="0">
                <a:latin typeface="Franklin Gothic Book" panose="020B0503020102020204" pitchFamily="34" charset="0"/>
                <a:cs typeface="Arial" panose="020B0604020202020204" pitchFamily="34" charset="0"/>
              </a:endParaRPr>
            </a:p>
          </p:txBody>
        </p:sp>
        <p:grpSp>
          <p:nvGrpSpPr>
            <p:cNvPr id="153" name="Group 152">
              <a:extLst>
                <a:ext uri="{FF2B5EF4-FFF2-40B4-BE49-F238E27FC236}">
                  <a16:creationId xmlns:a16="http://schemas.microsoft.com/office/drawing/2014/main" xmlns="" id="{0A1D263F-DC47-42EF-B2D8-194E19B66E10}"/>
                </a:ext>
              </a:extLst>
            </p:cNvPr>
            <p:cNvGrpSpPr/>
            <p:nvPr/>
          </p:nvGrpSpPr>
          <p:grpSpPr>
            <a:xfrm>
              <a:off x="10144122" y="3826647"/>
              <a:ext cx="2324007" cy="502895"/>
              <a:chOff x="6958762" y="489743"/>
              <a:chExt cx="1431304" cy="502895"/>
            </a:xfrm>
          </p:grpSpPr>
          <p:sp>
            <p:nvSpPr>
              <p:cNvPr id="154" name="Rounded Rectangle 6">
                <a:extLst>
                  <a:ext uri="{FF2B5EF4-FFF2-40B4-BE49-F238E27FC236}">
                    <a16:creationId xmlns:a16="http://schemas.microsoft.com/office/drawing/2014/main" xmlns="" id="{5FB4033C-385B-4D29-8179-895778F45D16}"/>
                  </a:ext>
                </a:extLst>
              </p:cNvPr>
              <p:cNvSpPr/>
              <p:nvPr/>
            </p:nvSpPr>
            <p:spPr>
              <a:xfrm>
                <a:off x="7334130" y="489743"/>
                <a:ext cx="680568" cy="479079"/>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TextBox 154">
                <a:extLst>
                  <a:ext uri="{FF2B5EF4-FFF2-40B4-BE49-F238E27FC236}">
                    <a16:creationId xmlns:a16="http://schemas.microsoft.com/office/drawing/2014/main" xmlns="" id="{5A5A63D9-1A12-4E17-8586-67FE0D677A5A}"/>
                  </a:ext>
                </a:extLst>
              </p:cNvPr>
              <p:cNvSpPr txBox="1"/>
              <p:nvPr/>
            </p:nvSpPr>
            <p:spPr>
              <a:xfrm>
                <a:off x="6958762" y="530736"/>
                <a:ext cx="1431304" cy="461902"/>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DLP</a:t>
                </a:r>
              </a:p>
              <a:p>
                <a:pPr algn="ctr" defTabSz="685800"/>
                <a:r>
                  <a:rPr lang="en-US" sz="900" cap="all" dirty="0" smtClean="0">
                    <a:latin typeface="Franklin Gothic Book" panose="020B0503020102020204" pitchFamily="34" charset="0"/>
                    <a:cs typeface="Arial" panose="020B0604020202020204" pitchFamily="34" charset="0"/>
                  </a:rPr>
                  <a:t>DRM</a:t>
                </a:r>
              </a:p>
              <a:p>
                <a:pPr algn="ctr" defTabSz="685800"/>
                <a:r>
                  <a:rPr lang="en-US" sz="900" cap="all" dirty="0" smtClean="0">
                    <a:latin typeface="Franklin Gothic Book" panose="020B0503020102020204" pitchFamily="34" charset="0"/>
                    <a:cs typeface="Arial" panose="020B0604020202020204" pitchFamily="34" charset="0"/>
                  </a:rPr>
                  <a:t>DATA ACLs</a:t>
                </a:r>
              </a:p>
              <a:p>
                <a:pPr algn="ctr" defTabSz="685800"/>
                <a:r>
                  <a:rPr lang="en-US" sz="900" cap="all" dirty="0" smtClean="0">
                    <a:latin typeface="Franklin Gothic Book" panose="020B0503020102020204" pitchFamily="34" charset="0"/>
                    <a:cs typeface="Arial" panose="020B0604020202020204" pitchFamily="34" charset="0"/>
                  </a:rPr>
                  <a:t>Data Tags and Labels</a:t>
                </a:r>
                <a:endParaRPr lang="en-US" sz="900" cap="all" dirty="0">
                  <a:latin typeface="Franklin Gothic Book" panose="020B0503020102020204" pitchFamily="34" charset="0"/>
                  <a:cs typeface="Arial" panose="020B0604020202020204" pitchFamily="34" charset="0"/>
                </a:endParaRPr>
              </a:p>
            </p:txBody>
          </p:sp>
        </p:grpSp>
        <p:sp>
          <p:nvSpPr>
            <p:cNvPr id="138" name="Rounded Rectangle 137"/>
            <p:cNvSpPr/>
            <p:nvPr/>
          </p:nvSpPr>
          <p:spPr>
            <a:xfrm>
              <a:off x="3924929" y="4351254"/>
              <a:ext cx="976302" cy="735325"/>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MFA</a:t>
              </a:r>
            </a:p>
            <a:p>
              <a:pPr algn="ctr"/>
              <a:r>
                <a:rPr lang="en-US" sz="1100" dirty="0" smtClean="0">
                  <a:solidFill>
                    <a:schemeClr val="tx1"/>
                  </a:solidFill>
                </a:rPr>
                <a:t>PAM</a:t>
              </a:r>
            </a:p>
            <a:p>
              <a:pPr algn="ctr"/>
              <a:r>
                <a:rPr lang="en-US" sz="1100" dirty="0" smtClean="0">
                  <a:solidFill>
                    <a:schemeClr val="tx1"/>
                  </a:solidFill>
                </a:rPr>
                <a:t>ICAM</a:t>
              </a:r>
            </a:p>
            <a:p>
              <a:pPr algn="ctr"/>
              <a:r>
                <a:rPr lang="en-US" sz="1100" dirty="0" smtClean="0">
                  <a:solidFill>
                    <a:schemeClr val="tx1"/>
                  </a:solidFill>
                </a:rPr>
                <a:t>User ACLs</a:t>
              </a:r>
            </a:p>
            <a:p>
              <a:pPr algn="ctr"/>
              <a:r>
                <a:rPr lang="en-US" sz="1100" dirty="0" smtClean="0">
                  <a:solidFill>
                    <a:schemeClr val="tx1"/>
                  </a:solidFill>
                </a:rPr>
                <a:t>User Attributes</a:t>
              </a:r>
            </a:p>
          </p:txBody>
        </p:sp>
        <p:sp>
          <p:nvSpPr>
            <p:cNvPr id="167" name="TextBox 166"/>
            <p:cNvSpPr txBox="1"/>
            <p:nvPr/>
          </p:nvSpPr>
          <p:spPr>
            <a:xfrm>
              <a:off x="4238549" y="4081581"/>
              <a:ext cx="1224233" cy="184666"/>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Users</a:t>
              </a:r>
            </a:p>
          </p:txBody>
        </p:sp>
        <p:grpSp>
          <p:nvGrpSpPr>
            <p:cNvPr id="51" name="Group 50"/>
            <p:cNvGrpSpPr/>
            <p:nvPr/>
          </p:nvGrpSpPr>
          <p:grpSpPr>
            <a:xfrm>
              <a:off x="5354474" y="3602509"/>
              <a:ext cx="1276122" cy="274320"/>
              <a:chOff x="2174726" y="1967964"/>
              <a:chExt cx="1276122" cy="274320"/>
            </a:xfrm>
          </p:grpSpPr>
          <p:grpSp>
            <p:nvGrpSpPr>
              <p:cNvPr id="54" name="Group 53"/>
              <p:cNvGrpSpPr/>
              <p:nvPr/>
            </p:nvGrpSpPr>
            <p:grpSpPr>
              <a:xfrm>
                <a:off x="2174726" y="1967964"/>
                <a:ext cx="274320" cy="274320"/>
                <a:chOff x="1460321" y="4847482"/>
                <a:chExt cx="324248" cy="324248"/>
              </a:xfrm>
            </p:grpSpPr>
            <p:sp>
              <p:nvSpPr>
                <p:cNvPr id="55" name="Oval 54"/>
                <p:cNvSpPr/>
                <p:nvPr/>
              </p:nvSpPr>
              <p:spPr>
                <a:xfrm>
                  <a:off x="1460321" y="4847482"/>
                  <a:ext cx="324248" cy="324248"/>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chemeClr val="tx1"/>
                    </a:solidFill>
                    <a:latin typeface="Calibri" panose="020F0502020204030204"/>
                  </a:endParaRPr>
                </a:p>
              </p:txBody>
            </p:sp>
            <p:pic>
              <p:nvPicPr>
                <p:cNvPr id="56" name="Picture 5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1939" y="4895544"/>
                  <a:ext cx="181012" cy="228125"/>
                </a:xfrm>
                <a:prstGeom prst="rect">
                  <a:avLst/>
                </a:prstGeom>
              </p:spPr>
            </p:pic>
          </p:grpSp>
          <p:sp>
            <p:nvSpPr>
              <p:cNvPr id="52" name="TextBox 51"/>
              <p:cNvSpPr txBox="1"/>
              <p:nvPr/>
            </p:nvSpPr>
            <p:spPr>
              <a:xfrm>
                <a:off x="2288179" y="2005496"/>
                <a:ext cx="1162669" cy="230832"/>
              </a:xfrm>
              <a:prstGeom prst="rect">
                <a:avLst/>
              </a:prstGeom>
              <a:noFill/>
            </p:spPr>
            <p:txBody>
              <a:bodyPr wrap="square" rtlCol="0">
                <a:spAutoFit/>
              </a:bodyPr>
              <a:lstStyle/>
              <a:p>
                <a:pPr algn="ctr" defTabSz="685800"/>
                <a:r>
                  <a:rPr lang="en-US" sz="900" cap="all" dirty="0">
                    <a:latin typeface="Franklin Gothic Book" panose="020B0503020102020204" pitchFamily="34" charset="0"/>
                    <a:cs typeface="Arial" panose="020B0604020202020204" pitchFamily="34" charset="0"/>
                  </a:rPr>
                  <a:t>authenticate</a:t>
                </a:r>
              </a:p>
            </p:txBody>
          </p:sp>
        </p:grpSp>
        <p:sp>
          <p:nvSpPr>
            <p:cNvPr id="172" name="TextBox 171"/>
            <p:cNvSpPr txBox="1"/>
            <p:nvPr/>
          </p:nvSpPr>
          <p:spPr>
            <a:xfrm>
              <a:off x="8775095" y="4146733"/>
              <a:ext cx="1224233" cy="369332"/>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Network &amp; Environment</a:t>
              </a:r>
            </a:p>
          </p:txBody>
        </p:sp>
        <p:grpSp>
          <p:nvGrpSpPr>
            <p:cNvPr id="173" name="Group 172"/>
            <p:cNvGrpSpPr/>
            <p:nvPr/>
          </p:nvGrpSpPr>
          <p:grpSpPr>
            <a:xfrm>
              <a:off x="7179702" y="1429387"/>
              <a:ext cx="534511" cy="448427"/>
              <a:chOff x="937509" y="1901027"/>
              <a:chExt cx="534511" cy="448427"/>
            </a:xfrm>
          </p:grpSpPr>
          <p:sp>
            <p:nvSpPr>
              <p:cNvPr id="174" name="Rectangle 173"/>
              <p:cNvSpPr/>
              <p:nvPr/>
            </p:nvSpPr>
            <p:spPr>
              <a:xfrm>
                <a:off x="949787" y="1927339"/>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5" name="Picture 1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09" y="1901027"/>
                <a:ext cx="475449" cy="443447"/>
              </a:xfrm>
              <a:prstGeom prst="rect">
                <a:avLst/>
              </a:prstGeom>
            </p:spPr>
          </p:pic>
          <p:grpSp>
            <p:nvGrpSpPr>
              <p:cNvPr id="176" name="Group 175"/>
              <p:cNvGrpSpPr/>
              <p:nvPr/>
            </p:nvGrpSpPr>
            <p:grpSpPr>
              <a:xfrm>
                <a:off x="1334871" y="2148302"/>
                <a:ext cx="137149" cy="201152"/>
                <a:chOff x="9613902" y="7375170"/>
                <a:chExt cx="182865" cy="268202"/>
              </a:xfrm>
            </p:grpSpPr>
            <p:sp>
              <p:nvSpPr>
                <p:cNvPr id="177" name="Rectangle 176"/>
                <p:cNvSpPr/>
                <p:nvPr/>
              </p:nvSpPr>
              <p:spPr>
                <a:xfrm>
                  <a:off x="9638348" y="7400508"/>
                  <a:ext cx="140134" cy="19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178" name="Picture 17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3902" y="7375170"/>
                  <a:ext cx="182865" cy="268202"/>
                </a:xfrm>
                <a:prstGeom prst="rect">
                  <a:avLst/>
                </a:prstGeom>
              </p:spPr>
            </p:pic>
          </p:grpSp>
        </p:grpSp>
        <p:cxnSp>
          <p:nvCxnSpPr>
            <p:cNvPr id="179" name="Straight Connector 178"/>
            <p:cNvCxnSpPr>
              <a:cxnSpLocks/>
              <a:endCxn id="175" idx="1"/>
            </p:cNvCxnSpPr>
            <p:nvPr/>
          </p:nvCxnSpPr>
          <p:spPr>
            <a:xfrm flipV="1">
              <a:off x="4700963" y="1651111"/>
              <a:ext cx="2478739" cy="12434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a:stCxn id="175" idx="3"/>
              <a:endCxn id="87" idx="0"/>
            </p:cNvCxnSpPr>
            <p:nvPr/>
          </p:nvCxnSpPr>
          <p:spPr>
            <a:xfrm>
              <a:off x="7655151" y="1651111"/>
              <a:ext cx="2830550" cy="75016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1" name="Rounded Rectangle 180"/>
            <p:cNvSpPr/>
            <p:nvPr/>
          </p:nvSpPr>
          <p:spPr>
            <a:xfrm>
              <a:off x="6880723" y="1982747"/>
              <a:ext cx="1091433" cy="391288"/>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p:cNvSpPr txBox="1"/>
            <p:nvPr/>
          </p:nvSpPr>
          <p:spPr>
            <a:xfrm>
              <a:off x="6759727" y="1995185"/>
              <a:ext cx="1348626" cy="36292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Vulnerability Mgmt</a:t>
              </a:r>
            </a:p>
            <a:p>
              <a:pPr algn="ctr" defTabSz="685800"/>
              <a:r>
                <a:rPr lang="en-US" sz="900" cap="all" dirty="0" smtClean="0">
                  <a:latin typeface="Franklin Gothic Book" panose="020B0503020102020204" pitchFamily="34" charset="0"/>
                  <a:cs typeface="Arial" panose="020B0604020202020204" pitchFamily="34" charset="0"/>
                </a:rPr>
                <a:t>Resource Authorization</a:t>
              </a:r>
            </a:p>
            <a:p>
              <a:pPr algn="ctr" defTabSz="685800"/>
              <a:r>
                <a:rPr lang="en-US" sz="900" cap="all" dirty="0" smtClean="0">
                  <a:latin typeface="Franklin Gothic Book" panose="020B0503020102020204" pitchFamily="34" charset="0"/>
                  <a:cs typeface="Arial" panose="020B0604020202020204" pitchFamily="34" charset="0"/>
                </a:rPr>
                <a:t>DevSecops</a:t>
              </a:r>
              <a:endParaRPr lang="en-US" sz="900" cap="all" dirty="0">
                <a:latin typeface="Franklin Gothic Book" panose="020B0503020102020204" pitchFamily="34" charset="0"/>
                <a:cs typeface="Arial" panose="020B0604020202020204" pitchFamily="34" charset="0"/>
              </a:endParaRPr>
            </a:p>
          </p:txBody>
        </p:sp>
        <p:sp>
          <p:nvSpPr>
            <p:cNvPr id="187" name="TextBox 186"/>
            <p:cNvSpPr txBox="1"/>
            <p:nvPr/>
          </p:nvSpPr>
          <p:spPr>
            <a:xfrm>
              <a:off x="6866041" y="2491813"/>
              <a:ext cx="1224233" cy="131972"/>
            </a:xfrm>
            <a:prstGeom prst="rect">
              <a:avLst/>
            </a:prstGeom>
            <a:noFill/>
          </p:spPr>
          <p:txBody>
            <a:bodyPr wrap="square" lIns="0" tIns="0" rIns="0" bIns="0" rtlCol="0">
              <a:spAutoFit/>
            </a:bodyPr>
            <a:lstStyle/>
            <a:p>
              <a:pPr defTabSz="685800"/>
              <a:r>
                <a:rPr lang="en-US" sz="1200" b="1" dirty="0" smtClean="0">
                  <a:latin typeface="Franklin Gothic Book" panose="020B0503020102020204" pitchFamily="34" charset="0"/>
                  <a:cs typeface="Arial" panose="020B0604020202020204" pitchFamily="34" charset="0"/>
                </a:rPr>
                <a:t>Applications </a:t>
              </a:r>
              <a:r>
                <a:rPr lang="en-US" sz="1200" b="1" dirty="0">
                  <a:latin typeface="Franklin Gothic Book" panose="020B0503020102020204" pitchFamily="34" charset="0"/>
                  <a:cs typeface="Arial" panose="020B0604020202020204" pitchFamily="34" charset="0"/>
                </a:rPr>
                <a:t>&amp; Workload</a:t>
              </a:r>
            </a:p>
          </p:txBody>
        </p:sp>
        <p:sp>
          <p:nvSpPr>
            <p:cNvPr id="188" name="TextBox 187"/>
            <p:cNvSpPr txBox="1"/>
            <p:nvPr/>
          </p:nvSpPr>
          <p:spPr>
            <a:xfrm>
              <a:off x="7205402" y="3915009"/>
              <a:ext cx="1224233" cy="369332"/>
            </a:xfrm>
            <a:prstGeom prst="rect">
              <a:avLst/>
            </a:prstGeom>
            <a:noFill/>
          </p:spPr>
          <p:txBody>
            <a:bodyPr wrap="square" lIns="0" tIns="0" rIns="0" bIns="0" rtlCol="0">
              <a:spAutoFit/>
            </a:bodyPr>
            <a:lstStyle/>
            <a:p>
              <a:pPr defTabSz="685800"/>
              <a:r>
                <a:rPr lang="en-US" sz="1200" b="1" dirty="0">
                  <a:latin typeface="Franklin Gothic Book" panose="020B0503020102020204" pitchFamily="34" charset="0"/>
                  <a:cs typeface="Arial" panose="020B0604020202020204" pitchFamily="34" charset="0"/>
                </a:rPr>
                <a:t>Orchestration &amp; Automation</a:t>
              </a:r>
            </a:p>
          </p:txBody>
        </p:sp>
        <p:sp>
          <p:nvSpPr>
            <p:cNvPr id="189" name="Rounded Rectangle 188"/>
            <p:cNvSpPr/>
            <p:nvPr/>
          </p:nvSpPr>
          <p:spPr>
            <a:xfrm>
              <a:off x="6116602" y="3847178"/>
              <a:ext cx="955144" cy="565204"/>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Arrow Connector 36"/>
            <p:cNvCxnSpPr/>
            <p:nvPr/>
          </p:nvCxnSpPr>
          <p:spPr>
            <a:xfrm>
              <a:off x="5194734" y="4562521"/>
              <a:ext cx="467977" cy="5030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6034163" y="4540274"/>
              <a:ext cx="353702" cy="40625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7098385" y="4602207"/>
              <a:ext cx="0" cy="26778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stCxn id="92" idx="2"/>
            </p:cNvCxnSpPr>
            <p:nvPr/>
          </p:nvCxnSpPr>
          <p:spPr>
            <a:xfrm flipH="1">
              <a:off x="8539936" y="4602207"/>
              <a:ext cx="60373" cy="2884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flipH="1">
              <a:off x="9565216" y="4639270"/>
              <a:ext cx="159208" cy="40178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7854049" y="3688931"/>
              <a:ext cx="584763" cy="116760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3652530" y="2258731"/>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91" name="Oval 190"/>
            <p:cNvSpPr/>
            <p:nvPr/>
          </p:nvSpPr>
          <p:spPr>
            <a:xfrm>
              <a:off x="3974125" y="4027767"/>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92" name="Oval 191"/>
            <p:cNvSpPr/>
            <p:nvPr/>
          </p:nvSpPr>
          <p:spPr>
            <a:xfrm>
              <a:off x="8213475" y="3270441"/>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93" name="Oval 192"/>
            <p:cNvSpPr/>
            <p:nvPr/>
          </p:nvSpPr>
          <p:spPr>
            <a:xfrm>
              <a:off x="9430607" y="3101699"/>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3" name="Oval 122"/>
            <p:cNvSpPr/>
            <p:nvPr/>
          </p:nvSpPr>
          <p:spPr>
            <a:xfrm>
              <a:off x="7598770" y="4521122"/>
              <a:ext cx="269218" cy="299357"/>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grpSp>
          <p:nvGrpSpPr>
            <p:cNvPr id="8" name="Group 7"/>
            <p:cNvGrpSpPr/>
            <p:nvPr/>
          </p:nvGrpSpPr>
          <p:grpSpPr>
            <a:xfrm>
              <a:off x="4352825" y="2128539"/>
              <a:ext cx="1483545" cy="491675"/>
              <a:chOff x="7304752" y="489744"/>
              <a:chExt cx="464649" cy="669213"/>
            </a:xfrm>
          </p:grpSpPr>
          <p:sp>
            <p:nvSpPr>
              <p:cNvPr id="7" name="Rounded Rectangle 6"/>
              <p:cNvSpPr/>
              <p:nvPr/>
            </p:nvSpPr>
            <p:spPr>
              <a:xfrm>
                <a:off x="7334130" y="489744"/>
                <a:ext cx="408230" cy="669213"/>
              </a:xfrm>
              <a:prstGeom prst="round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tx1"/>
                  </a:solidFill>
                </a:endParaRPr>
              </a:p>
            </p:txBody>
          </p:sp>
          <p:sp>
            <p:nvSpPr>
              <p:cNvPr id="86" name="TextBox 85"/>
              <p:cNvSpPr txBox="1"/>
              <p:nvPr/>
            </p:nvSpPr>
            <p:spPr>
              <a:xfrm>
                <a:off x="7304752" y="500231"/>
                <a:ext cx="464649" cy="493970"/>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EDR./XDR</a:t>
                </a:r>
              </a:p>
              <a:p>
                <a:pPr algn="ctr" defTabSz="685800"/>
                <a:r>
                  <a:rPr lang="en-US" sz="900" cap="all" dirty="0" smtClean="0">
                    <a:latin typeface="Franklin Gothic Book" panose="020B0503020102020204" pitchFamily="34" charset="0"/>
                    <a:cs typeface="Arial" panose="020B0604020202020204" pitchFamily="34" charset="0"/>
                  </a:rPr>
                  <a:t>Comply to connect</a:t>
                </a:r>
              </a:p>
              <a:p>
                <a:pPr algn="ctr" defTabSz="685800"/>
                <a:r>
                  <a:rPr lang="en-US" sz="900" cap="all" dirty="0" smtClean="0">
                    <a:latin typeface="Franklin Gothic Book" panose="020B0503020102020204" pitchFamily="34" charset="0"/>
                    <a:cs typeface="Arial" panose="020B0604020202020204" pitchFamily="34" charset="0"/>
                  </a:rPr>
                  <a:t>Device inventory</a:t>
                </a:r>
                <a:endParaRPr lang="en-US" sz="900" cap="all" dirty="0">
                  <a:latin typeface="Franklin Gothic Book" panose="020B0503020102020204" pitchFamily="34" charset="0"/>
                  <a:cs typeface="Arial" panose="020B0604020202020204" pitchFamily="34" charset="0"/>
                </a:endParaRPr>
              </a:p>
            </p:txBody>
          </p:sp>
        </p:grpSp>
        <p:grpSp>
          <p:nvGrpSpPr>
            <p:cNvPr id="3" name="Group 2"/>
            <p:cNvGrpSpPr/>
            <p:nvPr/>
          </p:nvGrpSpPr>
          <p:grpSpPr>
            <a:xfrm>
              <a:off x="4215306" y="2685463"/>
              <a:ext cx="534511" cy="448427"/>
              <a:chOff x="937509" y="1901027"/>
              <a:chExt cx="534511" cy="448427"/>
            </a:xfrm>
          </p:grpSpPr>
          <p:sp>
            <p:nvSpPr>
              <p:cNvPr id="22" name="Rectangle 21"/>
              <p:cNvSpPr/>
              <p:nvPr/>
            </p:nvSpPr>
            <p:spPr>
              <a:xfrm>
                <a:off x="949787" y="1927339"/>
                <a:ext cx="448129" cy="2993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3" name="Picture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7509" y="1901027"/>
                <a:ext cx="475449" cy="443447"/>
              </a:xfrm>
              <a:prstGeom prst="rect">
                <a:avLst/>
              </a:prstGeom>
            </p:spPr>
          </p:pic>
          <p:grpSp>
            <p:nvGrpSpPr>
              <p:cNvPr id="25" name="Group 24"/>
              <p:cNvGrpSpPr/>
              <p:nvPr/>
            </p:nvGrpSpPr>
            <p:grpSpPr>
              <a:xfrm>
                <a:off x="1334871" y="2148302"/>
                <a:ext cx="137149" cy="201152"/>
                <a:chOff x="9613902" y="7375170"/>
                <a:chExt cx="182865" cy="268202"/>
              </a:xfrm>
            </p:grpSpPr>
            <p:sp>
              <p:nvSpPr>
                <p:cNvPr id="26" name="Rectangle 25"/>
                <p:cNvSpPr/>
                <p:nvPr/>
              </p:nvSpPr>
              <p:spPr>
                <a:xfrm>
                  <a:off x="9638348" y="7400508"/>
                  <a:ext cx="140134" cy="1999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panose="020F0502020204030204"/>
                  </a:endParaRPr>
                </a:p>
              </p:txBody>
            </p:sp>
            <p:pic>
              <p:nvPicPr>
                <p:cNvPr id="27" name="Picture 2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613902" y="7375170"/>
                  <a:ext cx="182865" cy="268202"/>
                </a:xfrm>
                <a:prstGeom prst="rect">
                  <a:avLst/>
                </a:prstGeom>
              </p:spPr>
            </p:pic>
          </p:grpSp>
        </p:grpSp>
        <p:sp>
          <p:nvSpPr>
            <p:cNvPr id="197" name="TextBox 196"/>
            <p:cNvSpPr txBox="1"/>
            <p:nvPr/>
          </p:nvSpPr>
          <p:spPr>
            <a:xfrm>
              <a:off x="5934095" y="3865636"/>
              <a:ext cx="1348626" cy="461903"/>
            </a:xfrm>
            <a:prstGeom prst="rect">
              <a:avLst/>
            </a:prstGeom>
            <a:noFill/>
          </p:spPr>
          <p:txBody>
            <a:bodyPr wrap="square" rtlCol="0">
              <a:spAutoFit/>
            </a:bodyPr>
            <a:lstStyle/>
            <a:p>
              <a:pPr algn="ctr" defTabSz="685800"/>
              <a:r>
                <a:rPr lang="en-US" sz="900" cap="all" dirty="0" smtClean="0">
                  <a:latin typeface="Franklin Gothic Book" panose="020B0503020102020204" pitchFamily="34" charset="0"/>
                  <a:cs typeface="Arial" panose="020B0604020202020204" pitchFamily="34" charset="0"/>
                </a:rPr>
                <a:t>SOAR</a:t>
              </a:r>
            </a:p>
            <a:p>
              <a:pPr algn="ctr" defTabSz="685800"/>
              <a:r>
                <a:rPr lang="en-US" sz="900" cap="all" dirty="0" smtClean="0">
                  <a:latin typeface="Franklin Gothic Book" panose="020B0503020102020204" pitchFamily="34" charset="0"/>
                  <a:cs typeface="Arial" panose="020B0604020202020204" pitchFamily="34" charset="0"/>
                </a:rPr>
                <a:t>Machine Learning</a:t>
              </a:r>
            </a:p>
            <a:p>
              <a:pPr algn="ctr" defTabSz="685800"/>
              <a:r>
                <a:rPr lang="en-US" sz="900" cap="all" dirty="0" smtClean="0">
                  <a:latin typeface="Franklin Gothic Book" panose="020B0503020102020204" pitchFamily="34" charset="0"/>
                  <a:cs typeface="Arial" panose="020B0604020202020204" pitchFamily="34" charset="0"/>
                </a:rPr>
                <a:t>Artificial intelligence</a:t>
              </a:r>
            </a:p>
            <a:p>
              <a:pPr algn="ctr" defTabSz="685800"/>
              <a:r>
                <a:rPr lang="en-US" sz="900" cap="all" dirty="0" smtClean="0">
                  <a:latin typeface="Franklin Gothic Book" panose="020B0503020102020204" pitchFamily="34" charset="0"/>
                  <a:cs typeface="Arial" panose="020B0604020202020204" pitchFamily="34" charset="0"/>
                </a:rPr>
                <a:t>Policy Orchestration</a:t>
              </a:r>
              <a:endParaRPr lang="en-US" sz="900" cap="all" dirty="0">
                <a:latin typeface="Franklin Gothic Book" panose="020B0503020102020204" pitchFamily="34" charset="0"/>
                <a:cs typeface="Arial" panose="020B0604020202020204" pitchFamily="34" charset="0"/>
              </a:endParaRPr>
            </a:p>
          </p:txBody>
        </p:sp>
      </p:grpSp>
      <p:sp>
        <p:nvSpPr>
          <p:cNvPr id="270" name="TextBox 269"/>
          <p:cNvSpPr txBox="1"/>
          <p:nvPr/>
        </p:nvSpPr>
        <p:spPr>
          <a:xfrm>
            <a:off x="13576" y="7687063"/>
            <a:ext cx="2782855" cy="1169551"/>
          </a:xfrm>
          <a:prstGeom prst="rect">
            <a:avLst/>
          </a:prstGeom>
          <a:noFill/>
          <a:ln w="15875">
            <a:solidFill>
              <a:schemeClr val="tx1"/>
            </a:solidFill>
          </a:ln>
        </p:spPr>
        <p:txBody>
          <a:bodyPr wrap="square" rtlCol="0">
            <a:spAutoFit/>
          </a:bodyPr>
          <a:lstStyle/>
          <a:p>
            <a:pPr marL="342900" indent="-342900">
              <a:buAutoNum type="arabicParenR"/>
            </a:pPr>
            <a:r>
              <a:rPr lang="en-US" sz="1400" b="1" dirty="0">
                <a:solidFill>
                  <a:srgbClr val="7030A0"/>
                </a:solidFill>
              </a:rPr>
              <a:t>Device Authenticates</a:t>
            </a:r>
          </a:p>
          <a:p>
            <a:pPr marL="342900" indent="-342900">
              <a:buAutoNum type="arabicParenR"/>
            </a:pPr>
            <a:r>
              <a:rPr lang="en-US" sz="1400" b="1" dirty="0">
                <a:solidFill>
                  <a:srgbClr val="7030A0"/>
                </a:solidFill>
              </a:rPr>
              <a:t>User Authenticates</a:t>
            </a:r>
          </a:p>
          <a:p>
            <a:pPr marL="342900" indent="-342900">
              <a:buAutoNum type="arabicParenR"/>
            </a:pPr>
            <a:r>
              <a:rPr lang="en-US" sz="1400" b="1" dirty="0">
                <a:solidFill>
                  <a:srgbClr val="7030A0"/>
                </a:solidFill>
              </a:rPr>
              <a:t>Access Decision at PEP</a:t>
            </a:r>
          </a:p>
          <a:p>
            <a:pPr marL="342900" indent="-342900">
              <a:buAutoNum type="arabicParenR"/>
            </a:pPr>
            <a:r>
              <a:rPr lang="en-US" sz="1400" b="1" dirty="0">
                <a:solidFill>
                  <a:srgbClr val="7030A0"/>
                </a:solidFill>
              </a:rPr>
              <a:t>Access to Data and Services</a:t>
            </a:r>
          </a:p>
          <a:p>
            <a:pPr marL="342900" indent="-342900">
              <a:buAutoNum type="arabicParenR"/>
            </a:pPr>
            <a:r>
              <a:rPr lang="en-US" sz="1400" b="1" dirty="0">
                <a:solidFill>
                  <a:srgbClr val="7030A0"/>
                </a:solidFill>
              </a:rPr>
              <a:t>Security Analytics Decision</a:t>
            </a:r>
          </a:p>
        </p:txBody>
      </p:sp>
      <p:sp>
        <p:nvSpPr>
          <p:cNvPr id="21" name="5-Point Star 20"/>
          <p:cNvSpPr/>
          <p:nvPr/>
        </p:nvSpPr>
        <p:spPr>
          <a:xfrm>
            <a:off x="1295479" y="2948573"/>
            <a:ext cx="605772" cy="563054"/>
          </a:xfrm>
          <a:prstGeom prst="star5">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6217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Device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a:t>2</a:t>
            </a:r>
            <a:r>
              <a:rPr lang="en-US" sz="3000" dirty="0" smtClean="0"/>
              <a:t>.1 Device Inventory</a:t>
            </a:r>
          </a:p>
          <a:p>
            <a:pPr lvl="1"/>
            <a:r>
              <a:rPr lang="en-US" sz="2467" dirty="0" smtClean="0"/>
              <a:t>2.1.1 Device </a:t>
            </a:r>
            <a:r>
              <a:rPr lang="en-US" sz="2467" dirty="0"/>
              <a:t>Health Tool Gap </a:t>
            </a:r>
            <a:r>
              <a:rPr lang="en-US" sz="2467" dirty="0" smtClean="0"/>
              <a:t>Analysis (Target)</a:t>
            </a:r>
            <a:endParaRPr lang="en-US" sz="2467" dirty="0"/>
          </a:p>
          <a:p>
            <a:pPr lvl="1"/>
            <a:r>
              <a:rPr lang="en-US" sz="2467" dirty="0" smtClean="0"/>
              <a:t>2.1.2 NPE/PKI</a:t>
            </a:r>
            <a:r>
              <a:rPr lang="en-US" sz="2467" dirty="0"/>
              <a:t>, Device under </a:t>
            </a:r>
            <a:r>
              <a:rPr lang="en-US" sz="2467" dirty="0" smtClean="0"/>
              <a:t>Management (Target)</a:t>
            </a:r>
            <a:endParaRPr lang="en-US" sz="2467" dirty="0"/>
          </a:p>
          <a:p>
            <a:pPr lvl="1"/>
            <a:r>
              <a:rPr lang="en-US" sz="2467" dirty="0" smtClean="0"/>
              <a:t>2.1.3 Enterprise </a:t>
            </a:r>
            <a:r>
              <a:rPr lang="en-US" sz="2467" dirty="0"/>
              <a:t>IDP </a:t>
            </a:r>
            <a:r>
              <a:rPr lang="en-US" sz="2467" dirty="0" smtClean="0"/>
              <a:t>Pt1 (Target)</a:t>
            </a:r>
            <a:endParaRPr lang="en-US" sz="2467" dirty="0"/>
          </a:p>
          <a:p>
            <a:pPr lvl="1"/>
            <a:r>
              <a:rPr lang="en-US" sz="2467" dirty="0" smtClean="0"/>
              <a:t>2.1.4 Enterprise </a:t>
            </a:r>
            <a:r>
              <a:rPr lang="en-US" sz="2467" dirty="0"/>
              <a:t>IDP </a:t>
            </a:r>
            <a:r>
              <a:rPr lang="en-US" sz="2467" dirty="0" smtClean="0"/>
              <a:t>Pt2 (Advanced)</a:t>
            </a:r>
            <a:endParaRPr lang="en-US" sz="2467"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5</a:t>
            </a:fld>
            <a:endParaRPr lang="en-US" dirty="0"/>
          </a:p>
        </p:txBody>
      </p:sp>
      <p:pic>
        <p:nvPicPr>
          <p:cNvPr id="1026" name="Picture 2" descr="Device inventory report | Microsoft Lea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3873604"/>
            <a:ext cx="11696697" cy="4785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1806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Device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2.2 Device Detection and Compliance</a:t>
            </a:r>
          </a:p>
          <a:p>
            <a:pPr lvl="1"/>
            <a:r>
              <a:rPr lang="en-US" sz="2467" dirty="0" smtClean="0"/>
              <a:t>2.2.1 Implement </a:t>
            </a:r>
            <a:r>
              <a:rPr lang="en-US" sz="2467" dirty="0"/>
              <a:t>C2C/Compliance Based Network Authorization </a:t>
            </a:r>
            <a:r>
              <a:rPr lang="en-US" sz="2467" dirty="0" smtClean="0"/>
              <a:t>Pt1 (Target)</a:t>
            </a:r>
            <a:endParaRPr lang="en-US" sz="2467" dirty="0"/>
          </a:p>
          <a:p>
            <a:pPr lvl="1"/>
            <a:r>
              <a:rPr lang="en-US" sz="2467" dirty="0" smtClean="0"/>
              <a:t>2.2.2 Implement </a:t>
            </a:r>
            <a:r>
              <a:rPr lang="en-US" sz="2467" dirty="0"/>
              <a:t>C2C/Compliance Based Network Authorization </a:t>
            </a:r>
            <a:r>
              <a:rPr lang="en-US" sz="2467" dirty="0" smtClean="0"/>
              <a:t>Pt2 (Advanced)</a:t>
            </a:r>
            <a:endParaRPr lang="en-US" sz="2467"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6</a:t>
            </a:fld>
            <a:endParaRPr lang="en-US" dirty="0"/>
          </a:p>
        </p:txBody>
      </p:sp>
      <p:pic>
        <p:nvPicPr>
          <p:cNvPr id="4" name="Picture 3"/>
          <p:cNvPicPr>
            <a:picLocks noChangeAspect="1"/>
          </p:cNvPicPr>
          <p:nvPr/>
        </p:nvPicPr>
        <p:blipFill>
          <a:blip r:embed="rId3"/>
          <a:stretch>
            <a:fillRect/>
          </a:stretch>
        </p:blipFill>
        <p:spPr>
          <a:xfrm>
            <a:off x="330202" y="3121572"/>
            <a:ext cx="11696698" cy="5828118"/>
          </a:xfrm>
          <a:prstGeom prst="rect">
            <a:avLst/>
          </a:prstGeom>
        </p:spPr>
      </p:pic>
    </p:spTree>
    <p:extLst>
      <p:ext uri="{BB962C8B-B14F-4D97-AF65-F5344CB8AC3E}">
        <p14:creationId xmlns:p14="http://schemas.microsoft.com/office/powerpoint/2010/main" val="37476991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Device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2.3 Device Authorization with Real time Inspection</a:t>
            </a:r>
          </a:p>
          <a:p>
            <a:pPr lvl="1"/>
            <a:r>
              <a:rPr lang="en-US" sz="2000" dirty="0" smtClean="0"/>
              <a:t>2.3.1 Entity </a:t>
            </a:r>
            <a:r>
              <a:rPr lang="en-US" sz="2000" dirty="0"/>
              <a:t>Activity Monitoring </a:t>
            </a:r>
            <a:r>
              <a:rPr lang="en-US" sz="2000" dirty="0" smtClean="0"/>
              <a:t>Pt1 (Advanced)</a:t>
            </a:r>
            <a:endParaRPr lang="en-US" sz="2000" dirty="0"/>
          </a:p>
          <a:p>
            <a:pPr lvl="1"/>
            <a:r>
              <a:rPr lang="en-US" sz="2000" dirty="0" smtClean="0"/>
              <a:t>2.3.2 Entity </a:t>
            </a:r>
            <a:r>
              <a:rPr lang="en-US" sz="2000" dirty="0"/>
              <a:t>Activity Monitoring </a:t>
            </a:r>
            <a:r>
              <a:rPr lang="en-US" sz="2000" dirty="0" smtClean="0"/>
              <a:t>Pt2 (Advanced)</a:t>
            </a:r>
            <a:endParaRPr lang="en-US" sz="2000" dirty="0"/>
          </a:p>
          <a:p>
            <a:pPr lvl="1"/>
            <a:r>
              <a:rPr lang="en-US" sz="2000" dirty="0" smtClean="0"/>
              <a:t>2.3.3 Implement </a:t>
            </a:r>
            <a:r>
              <a:rPr lang="en-US" sz="2000" dirty="0"/>
              <a:t>Application Control &amp; File Integrity Monitoring (FIM) </a:t>
            </a:r>
            <a:r>
              <a:rPr lang="en-US" sz="2000" dirty="0" smtClean="0"/>
              <a:t>Tools (Target)</a:t>
            </a:r>
            <a:endParaRPr lang="en-US" sz="2000" dirty="0"/>
          </a:p>
          <a:p>
            <a:pPr lvl="1"/>
            <a:r>
              <a:rPr lang="en-US" sz="2000" dirty="0" smtClean="0"/>
              <a:t>2.3.4 Integrate </a:t>
            </a:r>
            <a:r>
              <a:rPr lang="en-US" sz="2000" dirty="0" err="1"/>
              <a:t>NextGen</a:t>
            </a:r>
            <a:r>
              <a:rPr lang="en-US" sz="2000" dirty="0"/>
              <a:t> AV Tools with </a:t>
            </a:r>
            <a:r>
              <a:rPr lang="en-US" sz="2000" dirty="0" smtClean="0"/>
              <a:t>C2C (Target)</a:t>
            </a:r>
            <a:endParaRPr lang="en-US" sz="2000" dirty="0"/>
          </a:p>
          <a:p>
            <a:pPr lvl="1"/>
            <a:r>
              <a:rPr lang="en-US" sz="2000" dirty="0" smtClean="0"/>
              <a:t>2.3.5 Fully </a:t>
            </a:r>
            <a:r>
              <a:rPr lang="en-US" sz="2000" dirty="0"/>
              <a:t>Integrate Device Security stack with C2C as </a:t>
            </a:r>
            <a:r>
              <a:rPr lang="en-US" sz="2000" dirty="0" smtClean="0"/>
              <a:t>appropriate (Advanced)</a:t>
            </a:r>
            <a:endParaRPr lang="en-US" sz="2000" dirty="0"/>
          </a:p>
          <a:p>
            <a:pPr lvl="1"/>
            <a:r>
              <a:rPr lang="en-US" sz="2000" dirty="0" smtClean="0"/>
              <a:t>2.3.6 Enterprise </a:t>
            </a:r>
            <a:r>
              <a:rPr lang="en-US" sz="2000" dirty="0"/>
              <a:t>PKI </a:t>
            </a:r>
            <a:r>
              <a:rPr lang="en-US" sz="2000" dirty="0" smtClean="0"/>
              <a:t>Pt1 (Advanced)</a:t>
            </a:r>
            <a:endParaRPr lang="en-US" sz="2000" dirty="0"/>
          </a:p>
          <a:p>
            <a:pPr lvl="1"/>
            <a:r>
              <a:rPr lang="en-US" sz="2000" dirty="0" smtClean="0"/>
              <a:t>2.3.7 Enterprise </a:t>
            </a:r>
            <a:r>
              <a:rPr lang="en-US" sz="2000" dirty="0"/>
              <a:t>PKI </a:t>
            </a:r>
            <a:r>
              <a:rPr lang="en-US" sz="2000" dirty="0" smtClean="0"/>
              <a:t>Pt2 (Advanced)</a:t>
            </a:r>
            <a:endParaRPr lang="en-US" sz="2000"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7</a:t>
            </a:fld>
            <a:endParaRPr lang="en-US" dirty="0"/>
          </a:p>
        </p:txBody>
      </p:sp>
      <p:pic>
        <p:nvPicPr>
          <p:cNvPr id="3074" name="Picture 2" descr="An Introduction to the OAuth Device Flow | Official Products &amp; Services for  IdentitySer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4603531"/>
            <a:ext cx="11696698" cy="405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0469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Device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000" dirty="0" smtClean="0"/>
              <a:t>2.4 Remote Access</a:t>
            </a:r>
          </a:p>
          <a:p>
            <a:pPr lvl="1"/>
            <a:r>
              <a:rPr lang="en-US" sz="2467" dirty="0" smtClean="0"/>
              <a:t>2.4.1 Deny </a:t>
            </a:r>
            <a:r>
              <a:rPr lang="en-US" sz="2467" dirty="0"/>
              <a:t>Device by Default </a:t>
            </a:r>
            <a:r>
              <a:rPr lang="en-US" sz="2467" dirty="0" smtClean="0"/>
              <a:t>Policy (Target)</a:t>
            </a:r>
            <a:endParaRPr lang="en-US" sz="2467" dirty="0"/>
          </a:p>
          <a:p>
            <a:pPr lvl="1"/>
            <a:r>
              <a:rPr lang="en-US" sz="2467" dirty="0" smtClean="0"/>
              <a:t>2.4.2 Managed </a:t>
            </a:r>
            <a:r>
              <a:rPr lang="en-US" sz="2467" dirty="0"/>
              <a:t>and Limited BYOD &amp; IOT </a:t>
            </a:r>
            <a:r>
              <a:rPr lang="en-US" sz="2467" dirty="0" smtClean="0"/>
              <a:t>Support (Target)</a:t>
            </a:r>
            <a:endParaRPr lang="en-US" sz="2467" dirty="0"/>
          </a:p>
          <a:p>
            <a:pPr lvl="1"/>
            <a:r>
              <a:rPr lang="en-US" sz="2467" dirty="0" smtClean="0"/>
              <a:t>2.4.3 Managed </a:t>
            </a:r>
            <a:r>
              <a:rPr lang="en-US" sz="2467" dirty="0"/>
              <a:t>and Full BYOD &amp; IOT Support </a:t>
            </a:r>
            <a:r>
              <a:rPr lang="en-US" sz="2467" dirty="0" smtClean="0"/>
              <a:t>Pt1 (Advanced)</a:t>
            </a:r>
            <a:endParaRPr lang="en-US" sz="2467" dirty="0"/>
          </a:p>
          <a:p>
            <a:pPr lvl="1"/>
            <a:r>
              <a:rPr lang="en-US" sz="2467" dirty="0" smtClean="0"/>
              <a:t>2.4.4 Managed </a:t>
            </a:r>
            <a:r>
              <a:rPr lang="en-US" sz="2467" dirty="0"/>
              <a:t>and Full BYOD &amp; IOT Support </a:t>
            </a:r>
            <a:r>
              <a:rPr lang="en-US" sz="2467" dirty="0" smtClean="0"/>
              <a:t>Pt2 (Advanced)</a:t>
            </a:r>
            <a:endParaRPr lang="en-US" sz="2467"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8</a:t>
            </a:fld>
            <a:endParaRPr lang="en-US" dirty="0"/>
          </a:p>
        </p:txBody>
      </p:sp>
      <p:pic>
        <p:nvPicPr>
          <p:cNvPr id="4098" name="Picture 2" descr="Remotely access your mobile devices – abr-solu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1" y="3794077"/>
            <a:ext cx="11430000" cy="49727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958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Device Pillar</a:t>
            </a:r>
            <a:endParaRPr lang="en-US" sz="2800" dirty="0"/>
          </a:p>
        </p:txBody>
      </p:sp>
      <p:sp>
        <p:nvSpPr>
          <p:cNvPr id="3" name="Content Placeholder 2"/>
          <p:cNvSpPr>
            <a:spLocks noGrp="1"/>
          </p:cNvSpPr>
          <p:nvPr>
            <p:ph idx="1"/>
          </p:nvPr>
        </p:nvSpPr>
        <p:spPr>
          <a:xfrm>
            <a:off x="330202" y="1494366"/>
            <a:ext cx="11696698" cy="7164891"/>
          </a:xfrm>
        </p:spPr>
        <p:txBody>
          <a:bodyPr>
            <a:normAutofit/>
          </a:bodyPr>
          <a:lstStyle/>
          <a:p>
            <a:r>
              <a:rPr lang="en-US" sz="3200" dirty="0"/>
              <a:t>2.5 Partially &amp; Fully Automated Asset, Vulnerability and Patch Management </a:t>
            </a:r>
            <a:endParaRPr lang="en-US" sz="3200" dirty="0" smtClean="0"/>
          </a:p>
          <a:p>
            <a:pPr lvl="1"/>
            <a:r>
              <a:rPr lang="en-US" sz="2467" dirty="0" smtClean="0"/>
              <a:t>2.5.1 </a:t>
            </a:r>
            <a:r>
              <a:rPr lang="en-US" sz="2800" dirty="0"/>
              <a:t>Implement Asset, Vulnerability and Patch Management </a:t>
            </a:r>
            <a:r>
              <a:rPr lang="en-US" sz="2800" dirty="0" smtClean="0"/>
              <a:t>Tools (Target) </a:t>
            </a:r>
            <a:endParaRPr lang="en-US" sz="2467" dirty="0"/>
          </a:p>
          <a:p>
            <a:endParaRPr lang="en-US" dirty="0"/>
          </a:p>
          <a:p>
            <a:endParaRPr lang="en-US" dirty="0" smtClean="0"/>
          </a:p>
          <a:p>
            <a:endParaRPr lang="en-US" dirty="0"/>
          </a:p>
          <a:p>
            <a:endParaRPr lang="en-US" dirty="0"/>
          </a:p>
        </p:txBody>
      </p:sp>
      <p:sp>
        <p:nvSpPr>
          <p:cNvPr id="5" name="Slide Number Placeholder 4"/>
          <p:cNvSpPr>
            <a:spLocks noGrp="1"/>
          </p:cNvSpPr>
          <p:nvPr>
            <p:ph type="sldNum" sz="quarter" idx="12"/>
          </p:nvPr>
        </p:nvSpPr>
        <p:spPr/>
        <p:txBody>
          <a:bodyPr/>
          <a:lstStyle/>
          <a:p>
            <a:fld id="{F63BD8E1-6BB0-4117-80B3-89186B8B9DB2}" type="slidenum">
              <a:rPr lang="en-US" smtClean="0"/>
              <a:t>9</a:t>
            </a:fld>
            <a:endParaRPr lang="en-US" dirty="0"/>
          </a:p>
        </p:txBody>
      </p:sp>
      <p:pic>
        <p:nvPicPr>
          <p:cNvPr id="5122" name="Picture 2" descr="Optimizing the patch management process - Help Net Secur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202" y="3466532"/>
            <a:ext cx="11696698" cy="4899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5420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CB3E68F-E56D-45C3-9301-51FB3CE72DC7}" vid="{6D44E1CB-C64E-462F-960F-AC52CB531D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C6191265F3EF9459067493ADA5C06AB" ma:contentTypeVersion="4" ma:contentTypeDescription="Create a new document." ma:contentTypeScope="" ma:versionID="c2c47a69577272b2e68a1f5f5eb3daf0">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65E0A9-5DE7-4BF8-82A5-0C7464169C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0EF77BB-740C-4D71-854F-5511108A3C6D}">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4367B5D-E036-4CE0-A71C-2E1F70F8E5C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7148</TotalTime>
  <Words>2109</Words>
  <Application>Microsoft Office PowerPoint</Application>
  <PresentationFormat>Custom</PresentationFormat>
  <Paragraphs>253</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 Arial</vt:lpstr>
      <vt:lpstr>Arial</vt:lpstr>
      <vt:lpstr>Calibri</vt:lpstr>
      <vt:lpstr>Franklin Gothic Book</vt:lpstr>
      <vt:lpstr>Office Theme</vt:lpstr>
      <vt:lpstr>PowerPoint Presentation</vt:lpstr>
      <vt:lpstr>Course Objectives</vt:lpstr>
      <vt:lpstr>Seven Pillars of Zero Trust</vt:lpstr>
      <vt:lpstr>PowerPoint Presentation</vt:lpstr>
      <vt:lpstr>Device Pillar</vt:lpstr>
      <vt:lpstr>Device Pillar</vt:lpstr>
      <vt:lpstr>Device Pillar</vt:lpstr>
      <vt:lpstr>Device Pillar</vt:lpstr>
      <vt:lpstr>Device Pillar</vt:lpstr>
      <vt:lpstr>Device Pillar</vt:lpstr>
      <vt:lpstr>Device Pillar</vt:lpstr>
      <vt:lpstr>Conclusion</vt:lpstr>
      <vt:lpstr>Questions</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CoE Slide Template 27 May 2019 v4</dc:title>
  <dc:creator>DoD Admin</dc:creator>
  <cp:lastModifiedBy>benjamin.koontz1@outlook.com</cp:lastModifiedBy>
  <cp:revision>142</cp:revision>
  <cp:lastPrinted>2019-01-25T17:36:58Z</cp:lastPrinted>
  <dcterms:created xsi:type="dcterms:W3CDTF">2018-10-01T19:23:43Z</dcterms:created>
  <dcterms:modified xsi:type="dcterms:W3CDTF">2023-04-11T11:47:32Z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0x010100BC6191265F3EF9459067493ADA5C06AB</vt:lpwstr>
  </property>
</Properties>
</file>