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handoutMasterIdLst>
    <p:handoutMasterId r:id="rId22"/>
  </p:handoutMasterIdLst>
  <p:sldIdLst>
    <p:sldId id="256" r:id="rId5"/>
    <p:sldId id="272" r:id="rId6"/>
    <p:sldId id="262" r:id="rId7"/>
    <p:sldId id="288" r:id="rId8"/>
    <p:sldId id="290" r:id="rId9"/>
    <p:sldId id="279" r:id="rId10"/>
    <p:sldId id="280" r:id="rId11"/>
    <p:sldId id="281" r:id="rId12"/>
    <p:sldId id="282" r:id="rId13"/>
    <p:sldId id="283" r:id="rId14"/>
    <p:sldId id="284" r:id="rId15"/>
    <p:sldId id="285" r:id="rId16"/>
    <p:sldId id="286" r:id="rId17"/>
    <p:sldId id="287" r:id="rId18"/>
    <p:sldId id="289" r:id="rId19"/>
    <p:sldId id="278" r:id="rId20"/>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1" autoAdjust="0"/>
    <p:restoredTop sz="78746" autoAdjust="0"/>
  </p:normalViewPr>
  <p:slideViewPr>
    <p:cSldViewPr snapToGrid="0">
      <p:cViewPr varScale="1">
        <p:scale>
          <a:sx n="67" d="100"/>
          <a:sy n="67" d="100"/>
        </p:scale>
        <p:origin x="2076" y="72"/>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6/21/2023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6/21/2023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1 Users.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318151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fifth capability within the User Pillar is Identity Federation &amp; User Credentialing and it is associated with four activities.</a:t>
            </a:r>
          </a:p>
          <a:p>
            <a:endParaRPr lang="en-US" baseline="0" dirty="0" smtClean="0"/>
          </a:p>
          <a:p>
            <a:r>
              <a:rPr lang="en-US" baseline="0" dirty="0" smtClean="0"/>
              <a:t>Organizational Identity Life-Cycle has the following requirements: </a:t>
            </a:r>
            <a:r>
              <a:rPr lang="en-US" sz="1200" b="0" i="0" u="none" strike="noStrike" kern="1200" dirty="0" smtClean="0">
                <a:solidFill>
                  <a:schemeClr val="tx1"/>
                </a:solidFill>
                <a:effectLst/>
                <a:latin typeface="+mn-lt"/>
                <a:ea typeface="+mn-ea"/>
                <a:cs typeface="+mn-cs"/>
              </a:rPr>
              <a:t>Standardized Identity Lifecycle Process.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Enterprise</a:t>
            </a:r>
            <a:r>
              <a:rPr lang="en-US" sz="1200" b="0" i="0" u="none" strike="noStrike" kern="1200" baseline="0" dirty="0" smtClean="0">
                <a:solidFill>
                  <a:schemeClr val="tx1"/>
                </a:solidFill>
                <a:effectLst/>
                <a:latin typeface="+mn-lt"/>
                <a:ea typeface="+mn-ea"/>
                <a:cs typeface="+mn-cs"/>
              </a:rPr>
              <a:t> Identity Life-Cycle Management Pt1 has the following requirements: </a:t>
            </a:r>
            <a:r>
              <a:rPr lang="en-US" sz="1200" b="0" i="0" u="none" strike="noStrike" kern="1200" dirty="0" smtClean="0">
                <a:solidFill>
                  <a:schemeClr val="tx1"/>
                </a:solidFill>
                <a:effectLst/>
                <a:latin typeface="+mn-lt"/>
                <a:ea typeface="+mn-ea"/>
                <a:cs typeface="+mn-cs"/>
              </a:rPr>
              <a:t>Automated Identity Lifecycle Processes; Integrated with Enterprise ICAM process and tools</a:t>
            </a:r>
            <a:r>
              <a:rPr lang="en-US" dirty="0" smtClean="0"/>
              <a:t> .</a:t>
            </a:r>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Enterprise</a:t>
            </a:r>
            <a:r>
              <a:rPr lang="en-US" sz="1200" b="0" i="0" u="none" strike="noStrike" kern="1200" baseline="0" dirty="0" smtClean="0">
                <a:solidFill>
                  <a:schemeClr val="tx1"/>
                </a:solidFill>
                <a:effectLst/>
                <a:latin typeface="+mn-lt"/>
                <a:ea typeface="+mn-ea"/>
                <a:cs typeface="+mn-cs"/>
              </a:rPr>
              <a:t> Identity Life-Cycle Management Pt2 has the following requirements: </a:t>
            </a:r>
            <a:r>
              <a:rPr lang="en-US" sz="1200" b="0" i="0" u="none" strike="noStrike" kern="1200" dirty="0" smtClean="0">
                <a:solidFill>
                  <a:schemeClr val="tx1"/>
                </a:solidFill>
                <a:effectLst/>
                <a:latin typeface="+mn-lt"/>
                <a:ea typeface="+mn-ea"/>
                <a:cs typeface="+mn-cs"/>
              </a:rPr>
              <a:t>Integration w/ Critical IDM/IDP functions; Primary ILM functions are cloud based.</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Enterprise</a:t>
            </a:r>
            <a:r>
              <a:rPr lang="en-US" sz="1200" b="0" i="0" u="none" strike="noStrike" kern="1200" baseline="0" dirty="0" smtClean="0">
                <a:solidFill>
                  <a:schemeClr val="tx1"/>
                </a:solidFill>
                <a:effectLst/>
                <a:latin typeface="+mn-lt"/>
                <a:ea typeface="+mn-ea"/>
                <a:cs typeface="+mn-cs"/>
              </a:rPr>
              <a:t> Identity Life-Cycle Management Pt3 has the following requirements: </a:t>
            </a:r>
            <a:r>
              <a:rPr lang="en-US" sz="1200" b="0" i="0" u="none" strike="noStrike" kern="1200" dirty="0" smtClean="0">
                <a:solidFill>
                  <a:schemeClr val="tx1"/>
                </a:solidFill>
                <a:effectLst/>
                <a:latin typeface="+mn-lt"/>
                <a:ea typeface="+mn-ea"/>
                <a:cs typeface="+mn-cs"/>
              </a:rPr>
              <a:t>All ILM functions moved to cloud as appropriate; Integration with all IDM/IDP functions.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Identity life cycle</a:t>
            </a:r>
            <a:r>
              <a:rPr lang="en-US" sz="1200" b="0" i="0" u="none" strike="noStrike" kern="1200" baseline="0" dirty="0" smtClean="0">
                <a:solidFill>
                  <a:schemeClr val="tx1"/>
                </a:solidFill>
                <a:effectLst/>
                <a:latin typeface="+mn-lt"/>
                <a:ea typeface="+mn-ea"/>
                <a:cs typeface="+mn-cs"/>
              </a:rPr>
              <a:t> management is the process of managing the user credentialing process to ensure updated permissions are applied as each user requires different access based on their duties as they move between position.  It also looks at the evolution of technological improvements and is used as a maintenance and a checks and balances for the identity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146920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sixth capability within the User Pillar is Behavioral, Contextual ID, and Biometrics with three</a:t>
            </a:r>
            <a:r>
              <a:rPr lang="en-US" baseline="0" dirty="0" smtClean="0"/>
              <a:t> associated activities.</a:t>
            </a:r>
          </a:p>
          <a:p>
            <a:endParaRPr lang="en-US" baseline="0" dirty="0" smtClean="0"/>
          </a:p>
          <a:p>
            <a:r>
              <a:rPr lang="en-US" dirty="0" smtClean="0"/>
              <a:t>Implement User &amp; Entity</a:t>
            </a:r>
            <a:r>
              <a:rPr lang="en-US" baseline="0" dirty="0" smtClean="0"/>
              <a:t> Behavior Activity (UEBA) Tooling has the following requirements: </a:t>
            </a:r>
            <a:r>
              <a:rPr lang="en-US" sz="1200" b="0" i="0" u="none" strike="noStrike" kern="1200" dirty="0" smtClean="0">
                <a:solidFill>
                  <a:schemeClr val="tx1"/>
                </a:solidFill>
                <a:effectLst/>
                <a:latin typeface="+mn-lt"/>
                <a:ea typeface="+mn-ea"/>
                <a:cs typeface="+mn-cs"/>
              </a:rPr>
              <a:t>UEBA functionality is implemented for Enterprise IDP.</a:t>
            </a:r>
            <a:r>
              <a:rPr lang="en-US" dirty="0" smtClean="0"/>
              <a:t> </a:t>
            </a:r>
            <a:endParaRPr lang="en-US" baseline="0" dirty="0" smtClean="0"/>
          </a:p>
          <a:p>
            <a:endParaRPr lang="en-US" baseline="0" dirty="0" smtClean="0"/>
          </a:p>
          <a:p>
            <a:r>
              <a:rPr lang="en-US" baseline="0" dirty="0" smtClean="0"/>
              <a:t>User Activity Monitoring Pt1 has the following requirements: </a:t>
            </a:r>
            <a:r>
              <a:rPr lang="en-US" sz="1200" b="0" i="0" u="none" strike="noStrike" kern="1200" dirty="0" smtClean="0">
                <a:solidFill>
                  <a:schemeClr val="tx1"/>
                </a:solidFill>
                <a:effectLst/>
                <a:latin typeface="+mn-lt"/>
                <a:ea typeface="+mn-ea"/>
                <a:cs typeface="+mn-cs"/>
              </a:rPr>
              <a:t>UEBA is integrated with Org IDPs as  appropriate; UEBA is integrated with JIT/JEA for critical services.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User Activity Monitoring Pt2 has the following requirements: </a:t>
            </a:r>
            <a:r>
              <a:rPr lang="en-US" sz="1200" b="0" i="0" u="none" strike="noStrike" kern="1200" dirty="0" smtClean="0">
                <a:solidFill>
                  <a:schemeClr val="tx1"/>
                </a:solidFill>
                <a:effectLst/>
                <a:latin typeface="+mn-lt"/>
                <a:ea typeface="+mn-ea"/>
                <a:cs typeface="+mn-cs"/>
              </a:rPr>
              <a:t>UEBA/Entity Monitoring is integrated with JIT/JEA for all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r>
              <a:rPr lang="en-US" dirty="0" smtClean="0"/>
              <a:t>Behavioral analytics</a:t>
            </a:r>
            <a:r>
              <a:rPr lang="en-US" baseline="0" dirty="0" smtClean="0"/>
              <a:t> is integrated in several of the other activities that we have seen so far.  The bottom line is that it is important to implement additional dynamic and behavioral analytics into your Zero Trust solution in order to automate the detection of malicious activity and to increase the magnitude of difficulty for an adversary to have success.  </a:t>
            </a:r>
            <a:r>
              <a:rPr lang="en-US" baseline="0" dirty="0" err="1" smtClean="0"/>
              <a:t>Mimicing</a:t>
            </a:r>
            <a:r>
              <a:rPr lang="en-US" baseline="0" dirty="0" smtClean="0"/>
              <a:t> mouse activity, keystroke movement and other factors would be incredibly difficult especially when adversaries are utilizing adversary techniques.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64278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seventh capability is Least Privilege Access and is associated with one activity.</a:t>
            </a:r>
          </a:p>
          <a:p>
            <a:endParaRPr lang="en-US" dirty="0" smtClean="0"/>
          </a:p>
          <a:p>
            <a:r>
              <a:rPr lang="en-US" dirty="0" smtClean="0"/>
              <a:t>Deny User by Default policy as the following requirements: </a:t>
            </a:r>
            <a:r>
              <a:rPr lang="en-US" sz="1200" b="0" i="0" u="none" strike="noStrike" kern="1200" dirty="0" smtClean="0">
                <a:solidFill>
                  <a:schemeClr val="tx1"/>
                </a:solidFill>
                <a:effectLst/>
                <a:latin typeface="+mn-lt"/>
                <a:ea typeface="+mn-ea"/>
                <a:cs typeface="+mn-cs"/>
              </a:rPr>
              <a:t>Applications updated to deny by default to functions/data requiring specific roles/attributes for access; Reduced default permissions levels are implemented; Applications/services have reviewed/audited all privileged users and removed those users who do not need that level of access; Applications' identify functions and data requiring specific roles/attributes for access.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12</a:t>
            </a:fld>
            <a:endParaRPr lang="en-US" dirty="0"/>
          </a:p>
        </p:txBody>
      </p:sp>
    </p:spTree>
    <p:extLst>
      <p:ext uri="{BB962C8B-B14F-4D97-AF65-F5344CB8AC3E}">
        <p14:creationId xmlns:p14="http://schemas.microsoft.com/office/powerpoint/2010/main" val="58206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eighth capability in the User Pillar is Continuous Authentication and it has four associated activities.</a:t>
            </a:r>
          </a:p>
          <a:p>
            <a:endParaRPr lang="en-US" baseline="0" dirty="0" smtClean="0"/>
          </a:p>
          <a:p>
            <a:r>
              <a:rPr lang="en-US" dirty="0" smtClean="0"/>
              <a:t>Single</a:t>
            </a:r>
            <a:r>
              <a:rPr lang="en-US" baseline="0" dirty="0" smtClean="0"/>
              <a:t> Authentication has the following requirements: </a:t>
            </a:r>
            <a:r>
              <a:rPr lang="en-US" sz="1200" b="0" i="0" u="none" strike="noStrike" kern="1200" dirty="0" smtClean="0">
                <a:solidFill>
                  <a:schemeClr val="tx1"/>
                </a:solidFill>
                <a:effectLst/>
                <a:latin typeface="+mn-lt"/>
                <a:ea typeface="+mn-ea"/>
                <a:cs typeface="+mn-cs"/>
              </a:rPr>
              <a:t>Authentication implemented across applications per session.</a:t>
            </a:r>
            <a:endParaRPr lang="en-US" baseline="0" dirty="0" smtClean="0"/>
          </a:p>
          <a:p>
            <a:endParaRPr lang="en-US" baseline="0" dirty="0" smtClean="0"/>
          </a:p>
          <a:p>
            <a:r>
              <a:rPr lang="en-US" baseline="0" dirty="0" smtClean="0"/>
              <a:t>Single authentication means that once you have authenticated once, then you are good to access all resources with the security token you have been provided based on your permissions of your login.</a:t>
            </a:r>
          </a:p>
          <a:p>
            <a:endParaRPr lang="en-US" baseline="0" dirty="0" smtClean="0"/>
          </a:p>
          <a:p>
            <a:r>
              <a:rPr lang="en-US" baseline="0" dirty="0" smtClean="0"/>
              <a:t>Periodic Authentication has the following requirements: </a:t>
            </a:r>
            <a:r>
              <a:rPr lang="en-US" sz="1200" b="0" i="0" u="none" strike="noStrike" kern="1200" dirty="0" smtClean="0">
                <a:solidFill>
                  <a:schemeClr val="tx1"/>
                </a:solidFill>
                <a:effectLst/>
                <a:latin typeface="+mn-lt"/>
                <a:ea typeface="+mn-ea"/>
                <a:cs typeface="+mn-cs"/>
              </a:rPr>
              <a:t>Authentication implemented multiple times per session based on security attributes.</a:t>
            </a:r>
            <a:endParaRPr lang="en-US" baseline="0" dirty="0" smtClean="0"/>
          </a:p>
          <a:p>
            <a:endParaRPr lang="en-US" baseline="0" dirty="0" smtClean="0"/>
          </a:p>
          <a:p>
            <a:r>
              <a:rPr lang="en-US" baseline="0" dirty="0" smtClean="0"/>
              <a:t>Periodic authentication requires a user to re-authenticate multiple times per session.  Where I see this happening is if you are logging in an application and doing regular user work, you won’t get prompted for additional authentication, but if you are trying to do something critical such as change a password or make modifications, it will prompt you to re-authenticate to validate that you truly want to do this action.  This makes it much more difficult for adversaries.</a:t>
            </a:r>
          </a:p>
          <a:p>
            <a:endParaRPr lang="en-US" baseline="0" dirty="0" smtClean="0"/>
          </a:p>
          <a:p>
            <a:r>
              <a:rPr lang="en-US" baseline="0" dirty="0" smtClean="0"/>
              <a:t>Continuous Authentication Pt1 has the following requirements: </a:t>
            </a:r>
            <a:r>
              <a:rPr lang="en-US" sz="1200" b="0" i="0" u="none" strike="noStrike" kern="1200" dirty="0" smtClean="0">
                <a:solidFill>
                  <a:schemeClr val="tx1"/>
                </a:solidFill>
                <a:effectLst/>
                <a:latin typeface="+mn-lt"/>
                <a:ea typeface="+mn-ea"/>
                <a:cs typeface="+mn-cs"/>
              </a:rPr>
              <a:t>Transaction authentication implemented per session based on security attributes.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Continuous Authentication Pt2 has the following requirements: </a:t>
            </a:r>
            <a:r>
              <a:rPr lang="en-US" sz="1200" b="0" i="0" u="none" strike="noStrike" kern="1200" dirty="0" smtClean="0">
                <a:solidFill>
                  <a:schemeClr val="tx1"/>
                </a:solidFill>
                <a:effectLst/>
                <a:latin typeface="+mn-lt"/>
                <a:ea typeface="+mn-ea"/>
                <a:cs typeface="+mn-cs"/>
              </a:rPr>
              <a:t>Transaction authentication implemented per session based on security attributes.</a:t>
            </a:r>
            <a:endParaRPr lang="en-US" baseline="0" dirty="0" smtClean="0"/>
          </a:p>
          <a:p>
            <a:endParaRPr lang="en-US" baseline="0" dirty="0" smtClean="0"/>
          </a:p>
          <a:p>
            <a:r>
              <a:rPr lang="en-US" baseline="0" dirty="0" smtClean="0"/>
              <a:t>Part 1 and Part 2 are identical, so my first guess would be that part two adds additional re-authentication techniques, but as you will see from the slides, some of these activities need further clarity from the </a:t>
            </a:r>
            <a:r>
              <a:rPr lang="en-US" baseline="0" dirty="0" err="1" smtClean="0"/>
              <a:t>DoD</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13</a:t>
            </a:fld>
            <a:endParaRPr lang="en-US" dirty="0"/>
          </a:p>
        </p:txBody>
      </p:sp>
    </p:spTree>
    <p:extLst>
      <p:ext uri="{BB962C8B-B14F-4D97-AF65-F5344CB8AC3E}">
        <p14:creationId xmlns:p14="http://schemas.microsoft.com/office/powerpoint/2010/main" val="67872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ninth and final capability within the User Pillar is the Integrated ICAM Platform and it has three associated activities.</a:t>
            </a:r>
          </a:p>
          <a:p>
            <a:endParaRPr lang="en-US" baseline="0" dirty="0" smtClean="0"/>
          </a:p>
          <a:p>
            <a:r>
              <a:rPr lang="en-US" baseline="0" dirty="0" smtClean="0"/>
              <a:t>Enterprise PKI/IDP Pt1 has the following requirements: </a:t>
            </a:r>
            <a:r>
              <a:rPr lang="en-US" sz="1200" b="0" i="0" u="none" strike="noStrike" kern="1200" dirty="0" smtClean="0">
                <a:solidFill>
                  <a:schemeClr val="tx1"/>
                </a:solidFill>
                <a:effectLst/>
                <a:latin typeface="+mn-lt"/>
                <a:ea typeface="+mn-ea"/>
                <a:cs typeface="+mn-cs"/>
              </a:rPr>
              <a:t>Components are using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with MFA for all applications/services; Organizational MFA/PKI integrated with Enterprise MFA/PKI; Organizational Standardized PKI for all services.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PKI/IDP Pt2 has the following requirements: </a:t>
            </a:r>
            <a:r>
              <a:rPr lang="en-US" sz="1200" b="0" i="0" u="none" strike="noStrike" kern="1200" dirty="0" smtClean="0">
                <a:solidFill>
                  <a:schemeClr val="tx1"/>
                </a:solidFill>
                <a:effectLst/>
                <a:latin typeface="+mn-lt"/>
                <a:ea typeface="+mn-ea"/>
                <a:cs typeface="+mn-cs"/>
              </a:rPr>
              <a:t>Critical Organizational Services Integrated w/ Biometrics; Decommission organizational MFA/PKI as appropriate in lieu of enterprise MFA/PKI; Enterprise Biometric Functions Implemented.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PKI/IDP Pt3 has the following requirements: </a:t>
            </a:r>
            <a:r>
              <a:rPr lang="en-US" sz="1200" b="0" i="0" u="none" strike="noStrike" kern="1200" dirty="0" smtClean="0">
                <a:solidFill>
                  <a:schemeClr val="tx1"/>
                </a:solidFill>
                <a:effectLst/>
                <a:latin typeface="+mn-lt"/>
                <a:ea typeface="+mn-ea"/>
                <a:cs typeface="+mn-cs"/>
              </a:rPr>
              <a:t>All Organizational Services Integrate w/ Biometrics.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14</a:t>
            </a:fld>
            <a:endParaRPr lang="en-US" dirty="0"/>
          </a:p>
        </p:txBody>
      </p:sp>
    </p:spTree>
    <p:extLst>
      <p:ext uri="{BB962C8B-B14F-4D97-AF65-F5344CB8AC3E}">
        <p14:creationId xmlns:p14="http://schemas.microsoft.com/office/powerpoint/2010/main" val="47945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users</a:t>
            </a:r>
            <a:r>
              <a:rPr lang="en-US" baseline="0" dirty="0" smtClean="0"/>
              <a:t> pillar of Zero Trust is extremely important in the overall implementation of ZT.  We have covered which target and advanced activities that we are required to implement by 2027.  Many of these are relevant to tactical environments where you will be directly implementing them, while others may be important for you to know about because they are being implemented at other levels and will require you to change how you operate in order to effectively be interoperable.  Have a solid ICAM solution with access control configured in the principal of least privilege and utilizing MFA and behavior analytics where you can will go a long way in significantly improving your Cyber defense posture as well as in implementing Zero Trust.</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15</a:t>
            </a:fld>
            <a:endParaRPr lang="en-US" dirty="0"/>
          </a:p>
        </p:txBody>
      </p:sp>
    </p:spTree>
    <p:extLst>
      <p:ext uri="{BB962C8B-B14F-4D97-AF65-F5344CB8AC3E}">
        <p14:creationId xmlns:p14="http://schemas.microsoft.com/office/powerpoint/2010/main" val="247689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for Zero Trust 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16</a:t>
            </a:fld>
            <a:endParaRPr lang="en-US" dirty="0"/>
          </a:p>
        </p:txBody>
      </p:sp>
    </p:spTree>
    <p:extLst>
      <p:ext uri="{BB962C8B-B14F-4D97-AF65-F5344CB8AC3E}">
        <p14:creationId xmlns:p14="http://schemas.microsoft.com/office/powerpoint/2010/main" val="343895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Users Pillar of Zero Trust </a:t>
            </a:r>
          </a:p>
          <a:p>
            <a:r>
              <a:rPr lang="en-US" sz="1200" dirty="0" smtClean="0"/>
              <a:t>The student will understand the 9 capabilities and 28 activities outlined in the Users Pillar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student will understand the difference between target and advanced activities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53827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r>
              <a:rPr lang="en-US" baseline="0" dirty="0" smtClean="0"/>
              <a:t>The first pillar is the user pillar, which secures, limits and enforces person and non-person entities access to data, applications, assets and services.  </a:t>
            </a:r>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143470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You will see this Zero Trust Access flow slide in each pillar to use</a:t>
            </a:r>
            <a:r>
              <a:rPr lang="en-US" sz="900" baseline="0" dirty="0" smtClean="0"/>
              <a:t> to identify where each pillar fits in a full ZT architecture.</a:t>
            </a:r>
          </a:p>
          <a:p>
            <a:pPr marL="0" indent="0">
              <a:buNone/>
            </a:pPr>
            <a:endParaRPr lang="en-US" sz="900" baseline="0" dirty="0" smtClean="0"/>
          </a:p>
          <a:p>
            <a:pPr marL="0" indent="0">
              <a:buNone/>
            </a:pPr>
            <a:r>
              <a:rPr lang="en-US" sz="900" baseline="0" dirty="0" smtClean="0"/>
              <a:t>The Users Pillar is responsible for ensuring the identity is protected and that it is given access only to what is needed.  Multifactor authentication, privileged access management, Identity and Credential Access Management, User Access Control Lists and User Attributes are capabilities that allow you to achieve Zero Trust in the Users Pillar.  We will cover more of this in later slides.</a:t>
            </a:r>
            <a:br>
              <a:rPr lang="en-US" sz="900" baseline="0" dirty="0" smtClean="0"/>
            </a:br>
            <a:endParaRPr lang="en-US" sz="900" baseline="0" dirty="0" smtClean="0"/>
          </a:p>
          <a:p>
            <a:pPr marL="0" indent="0">
              <a:buNone/>
            </a:pPr>
            <a:r>
              <a:rPr lang="en-US" sz="900" baseline="0" dirty="0" smtClean="0"/>
              <a:t>When a user authenticates to the environment, the users pillar capabilities will be assessed before they are able to access resources or data.</a:t>
            </a: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4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405416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capability </a:t>
            </a:r>
            <a:r>
              <a:rPr lang="en-US" baseline="0" dirty="0" smtClean="0"/>
              <a:t>outlined in the User Pillar is User Inventory with the Inventory User activity.</a:t>
            </a:r>
          </a:p>
          <a:p>
            <a:endParaRPr lang="en-US" baseline="0" dirty="0" smtClean="0"/>
          </a:p>
          <a:p>
            <a:r>
              <a:rPr lang="en-US" baseline="0" dirty="0" smtClean="0"/>
              <a:t>You will see the difference between target and advanced throughout the courses.  Target means that these activities are required to be implemented by 2027.  Advanced activities will begin to be required after that date.  </a:t>
            </a:r>
            <a:r>
              <a:rPr lang="en-US" baseline="0" smtClean="0"/>
              <a:t>You can </a:t>
            </a:r>
            <a:r>
              <a:rPr lang="en-US" baseline="0" dirty="0" smtClean="0"/>
              <a:t>implement advanced activities now, but they are not required per the </a:t>
            </a:r>
            <a:r>
              <a:rPr lang="en-US" baseline="0" dirty="0" err="1" smtClean="0"/>
              <a:t>DoD</a:t>
            </a:r>
            <a:r>
              <a:rPr lang="en-US" baseline="0" dirty="0" smtClean="0"/>
              <a:t>.  Whatever you can do to improve your security is ideal.</a:t>
            </a:r>
          </a:p>
          <a:p>
            <a:endParaRPr lang="en-US" baseline="0" dirty="0" smtClean="0"/>
          </a:p>
          <a:p>
            <a:r>
              <a:rPr lang="en-US" sz="1200" b="0" i="0" u="none" strike="noStrike" kern="1200" dirty="0" smtClean="0">
                <a:solidFill>
                  <a:schemeClr val="tx1"/>
                </a:solidFill>
                <a:effectLst/>
                <a:latin typeface="+mn-lt"/>
                <a:ea typeface="+mn-ea"/>
                <a:cs typeface="+mn-cs"/>
              </a:rPr>
              <a:t>The desired</a:t>
            </a:r>
            <a:r>
              <a:rPr lang="en-US" sz="1200" b="0" i="0" u="none" strike="noStrike" kern="1200" baseline="0" dirty="0" smtClean="0">
                <a:solidFill>
                  <a:schemeClr val="tx1"/>
                </a:solidFill>
                <a:effectLst/>
                <a:latin typeface="+mn-lt"/>
                <a:ea typeface="+mn-ea"/>
                <a:cs typeface="+mn-cs"/>
              </a:rPr>
              <a:t> outcomes for Inventory User from the </a:t>
            </a:r>
            <a:r>
              <a:rPr lang="en-US" sz="1200" b="0" i="0" u="none" strike="noStrike" kern="1200" baseline="0" dirty="0" err="1" smtClean="0">
                <a:solidFill>
                  <a:schemeClr val="tx1"/>
                </a:solidFill>
                <a:effectLst/>
                <a:latin typeface="+mn-lt"/>
                <a:ea typeface="+mn-ea"/>
                <a:cs typeface="+mn-cs"/>
              </a:rPr>
              <a:t>DoD</a:t>
            </a:r>
            <a:r>
              <a:rPr lang="en-US" sz="1200" b="0" i="0" u="none" strike="noStrike" kern="1200" baseline="0" dirty="0" smtClean="0">
                <a:solidFill>
                  <a:schemeClr val="tx1"/>
                </a:solidFill>
                <a:effectLst/>
                <a:latin typeface="+mn-lt"/>
                <a:ea typeface="+mn-ea"/>
                <a:cs typeface="+mn-cs"/>
              </a:rPr>
              <a:t> Activities guide are as follows: The organization has </a:t>
            </a:r>
            <a:r>
              <a:rPr lang="en-US" sz="1200" b="0" i="0" u="none" strike="noStrike" kern="1200" dirty="0" smtClean="0">
                <a:solidFill>
                  <a:schemeClr val="tx1"/>
                </a:solidFill>
                <a:effectLst/>
                <a:latin typeface="+mn-lt"/>
                <a:ea typeface="+mn-ea"/>
                <a:cs typeface="+mn-cs"/>
              </a:rPr>
              <a:t>Identified Managed Regular Users; Identified Managed Privileged Users; Identified applications using their own user account management for non-administrative and administrative accounts.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There</a:t>
            </a:r>
            <a:r>
              <a:rPr lang="en-US" sz="1200" b="0" i="0" u="none" strike="noStrike" kern="1200" baseline="0" dirty="0" smtClean="0">
                <a:solidFill>
                  <a:schemeClr val="tx1"/>
                </a:solidFill>
                <a:effectLst/>
                <a:latin typeface="+mn-lt"/>
                <a:ea typeface="+mn-ea"/>
                <a:cs typeface="+mn-cs"/>
              </a:rPr>
              <a:t> may be numerous ways to achieve these outcomes.  The Army utilizes the Army Training Certification Tracking System (ATCTS) to track the compliance of users as well as inventory users.  Using a methodology to compare ATCTS with the current user inventory will get you on track to meet this requirement.</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35229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capability within the User pillar is Conditional User Access and it contains five activities underneat</a:t>
            </a:r>
            <a:r>
              <a:rPr lang="en-US" baseline="0" dirty="0" smtClean="0"/>
              <a:t>h it.</a:t>
            </a:r>
          </a:p>
          <a:p>
            <a:endParaRPr lang="en-US" baseline="0" dirty="0" smtClean="0"/>
          </a:p>
          <a:p>
            <a:r>
              <a:rPr lang="en-US" dirty="0" smtClean="0"/>
              <a:t>Implement App Based Permissions Per Enterprise has the following</a:t>
            </a:r>
            <a:r>
              <a:rPr lang="en-US" baseline="0" dirty="0" smtClean="0"/>
              <a:t> requirements: </a:t>
            </a:r>
            <a:r>
              <a:rPr lang="en-US" sz="1200" b="0" i="0" u="none" strike="noStrike" kern="1200" dirty="0" smtClean="0">
                <a:solidFill>
                  <a:schemeClr val="tx1"/>
                </a:solidFill>
                <a:effectLst/>
                <a:latin typeface="+mn-lt"/>
                <a:ea typeface="+mn-ea"/>
                <a:cs typeface="+mn-cs"/>
              </a:rPr>
              <a:t>Enterprise roles/attributes needed for user authorization to application functions and/or data have been registered with enterprise ICAM; </a:t>
            </a:r>
            <a:r>
              <a:rPr lang="en-US" sz="1200" b="0" i="0" u="none" strike="noStrike" kern="1200" dirty="0" err="1" smtClean="0">
                <a:solidFill>
                  <a:schemeClr val="tx1"/>
                </a:solidFill>
                <a:effectLst/>
                <a:latin typeface="+mn-lt"/>
                <a:ea typeface="+mn-ea"/>
                <a:cs typeface="+mn-cs"/>
              </a:rPr>
              <a:t>DoD</a:t>
            </a:r>
            <a:r>
              <a:rPr lang="en-US" sz="1200" b="0" i="0" u="none" strike="noStrike" kern="1200" dirty="0" smtClean="0">
                <a:solidFill>
                  <a:schemeClr val="tx1"/>
                </a:solidFill>
                <a:effectLst/>
                <a:latin typeface="+mn-lt"/>
                <a:ea typeface="+mn-ea"/>
                <a:cs typeface="+mn-cs"/>
              </a:rPr>
              <a:t> Enterprise ICAM has self-service attribute/role registration service that enables application owners to add attributes or use existing enterprise attributes; Privileged activities are fully migrated to PAM.</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To break this activity down further,</a:t>
            </a:r>
            <a:r>
              <a:rPr lang="en-US" sz="1200" b="0" i="0" u="none" strike="noStrike" kern="1200" baseline="0" dirty="0" smtClean="0">
                <a:solidFill>
                  <a:schemeClr val="tx1"/>
                </a:solidFill>
                <a:effectLst/>
                <a:latin typeface="+mn-lt"/>
                <a:ea typeface="+mn-ea"/>
                <a:cs typeface="+mn-cs"/>
              </a:rPr>
              <a:t> it requires an Enterprise ICAM solution to be developed to ensure the appropriate roles and attributes are created for all accounts.  A standardized roles/attributes schema allows interoperability for all organizations within the Enterprise.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Rule Based Dynamic Access Pt1 has the</a:t>
            </a:r>
            <a:r>
              <a:rPr lang="en-US" sz="1200" b="0" i="0" u="none" strike="noStrike" kern="1200" baseline="0" dirty="0" smtClean="0">
                <a:solidFill>
                  <a:schemeClr val="tx1"/>
                </a:solidFill>
                <a:effectLst/>
                <a:latin typeface="+mn-lt"/>
                <a:ea typeface="+mn-ea"/>
                <a:cs typeface="+mn-cs"/>
              </a:rPr>
              <a:t> following requirements: </a:t>
            </a:r>
            <a:r>
              <a:rPr lang="en-US" sz="1200" b="0" i="0" u="none" strike="noStrike" kern="1200" dirty="0" smtClean="0">
                <a:solidFill>
                  <a:schemeClr val="tx1"/>
                </a:solidFill>
                <a:effectLst/>
                <a:latin typeface="+mn-lt"/>
                <a:ea typeface="+mn-ea"/>
                <a:cs typeface="+mn-cs"/>
              </a:rPr>
              <a:t>Access to application’s/service’s functions and/or data are limited to users with appropriate enterprise attributes; All possible applications use Just in Time(JIT)/Just Enough Access(JEA) permissions for administrative users.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 activity means that the</a:t>
            </a:r>
            <a:r>
              <a:rPr lang="en-US" sz="1200" b="0" i="0" u="none" strike="noStrike" kern="1200" baseline="0" dirty="0" smtClean="0">
                <a:solidFill>
                  <a:schemeClr val="tx1"/>
                </a:solidFill>
                <a:effectLst/>
                <a:latin typeface="+mn-lt"/>
                <a:ea typeface="+mn-ea"/>
                <a:cs typeface="+mn-cs"/>
              </a:rPr>
              <a:t> enterprise is using JIT/JEA for administrative users and are using proper access controls for regular user accounts.  Setting up JIT access can be a challenge in the military due to needing administrators to have permissions at all times when called in for emergencies, so this is a tricky implementation to setup to ensure you are meeting operational requirements as well as security requirements.  JEA is just the act of implementing the principal of least privilege for administrator accounts and most of this is covered by STIGs currently in place.</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Rule Based Dynamic Access Pt2 has the</a:t>
            </a:r>
            <a:r>
              <a:rPr lang="en-US" sz="1200" b="0" i="0" u="none" strike="noStrike" kern="1200" baseline="0" dirty="0" smtClean="0">
                <a:solidFill>
                  <a:schemeClr val="tx1"/>
                </a:solidFill>
                <a:effectLst/>
                <a:latin typeface="+mn-lt"/>
                <a:ea typeface="+mn-ea"/>
                <a:cs typeface="+mn-cs"/>
              </a:rPr>
              <a:t> following requirements: </a:t>
            </a:r>
            <a:r>
              <a:rPr lang="en-US" sz="1200" b="0" i="0" u="none" strike="noStrike" kern="1200" dirty="0" smtClean="0">
                <a:solidFill>
                  <a:schemeClr val="tx1"/>
                </a:solidFill>
                <a:effectLst/>
                <a:latin typeface="+mn-lt"/>
                <a:ea typeface="+mn-ea"/>
                <a:cs typeface="+mn-cs"/>
              </a:rPr>
              <a:t>Components and services are fully utilizing rules to enable dynamic access to applications and services; Technology utilized for Rule Based Dynamic Access supports integration with AI/ML tooling.</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 activity</a:t>
            </a:r>
            <a:r>
              <a:rPr lang="en-US" sz="1200" b="0" i="0" u="none" strike="noStrike" kern="1200" baseline="0" dirty="0" smtClean="0">
                <a:solidFill>
                  <a:schemeClr val="tx1"/>
                </a:solidFill>
                <a:effectLst/>
                <a:latin typeface="+mn-lt"/>
                <a:ea typeface="+mn-ea"/>
                <a:cs typeface="+mn-cs"/>
              </a:rPr>
              <a:t> adds on to the last activity with the requirement that Artificial Intelligence (AI) and Machine Learning (ML) are integrated into the access control decision.</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Enterprise Gov’t roles and Permissions Pt1 has the</a:t>
            </a:r>
            <a:r>
              <a:rPr lang="en-US" sz="1200" b="0" i="0" u="none" strike="noStrike" kern="1200" baseline="0" dirty="0" smtClean="0">
                <a:solidFill>
                  <a:schemeClr val="tx1"/>
                </a:solidFill>
                <a:effectLst/>
                <a:latin typeface="+mn-lt"/>
                <a:ea typeface="+mn-ea"/>
                <a:cs typeface="+mn-cs"/>
              </a:rPr>
              <a:t> following requirements: </a:t>
            </a:r>
            <a:r>
              <a:rPr lang="en-US" sz="1200" b="0" i="0" u="none" strike="noStrike" kern="1200" dirty="0" smtClean="0">
                <a:solidFill>
                  <a:schemeClr val="tx1"/>
                </a:solidFill>
                <a:effectLst/>
                <a:latin typeface="+mn-lt"/>
                <a:ea typeface="+mn-ea"/>
                <a:cs typeface="+mn-cs"/>
              </a:rPr>
              <a:t>Component attribute and role data repository federated with enterprise ICAM; Cloud-based enterprise Identity Provider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can be used by cloud and on-premises applications; A standardized set of roles and permissions are created and aligned to attributes.</a:t>
            </a:r>
          </a:p>
          <a:p>
            <a:endParaRPr lang="en-US" dirty="0" smtClean="0"/>
          </a:p>
          <a:p>
            <a:r>
              <a:rPr lang="en-US" dirty="0" smtClean="0"/>
              <a:t>This activity requires that your</a:t>
            </a:r>
            <a:r>
              <a:rPr lang="en-US" baseline="0" dirty="0" smtClean="0"/>
              <a:t> user roles repository is federated with enterprise ICAM, so that you have interoperability between other </a:t>
            </a:r>
            <a:r>
              <a:rPr lang="en-US" baseline="0" dirty="0" err="1" smtClean="0"/>
              <a:t>DoD</a:t>
            </a:r>
            <a:r>
              <a:rPr lang="en-US" baseline="0" dirty="0" smtClean="0"/>
              <a:t> entities.</a:t>
            </a:r>
          </a:p>
          <a:p>
            <a:endParaRPr lang="en-US" dirty="0" smtClean="0"/>
          </a:p>
          <a:p>
            <a:r>
              <a:rPr lang="en-US" sz="1200" b="0" i="0" u="none" strike="noStrike" kern="1200" dirty="0" smtClean="0">
                <a:solidFill>
                  <a:schemeClr val="tx1"/>
                </a:solidFill>
                <a:effectLst/>
                <a:latin typeface="+mn-lt"/>
                <a:ea typeface="+mn-ea"/>
                <a:cs typeface="+mn-cs"/>
              </a:rPr>
              <a:t>Enterprise Gov’t roles and Permissions Pt2 has the</a:t>
            </a:r>
            <a:r>
              <a:rPr lang="en-US" sz="1200" b="0" i="0" u="none" strike="noStrike" kern="1200" baseline="0" dirty="0" smtClean="0">
                <a:solidFill>
                  <a:schemeClr val="tx1"/>
                </a:solidFill>
                <a:effectLst/>
                <a:latin typeface="+mn-lt"/>
                <a:ea typeface="+mn-ea"/>
                <a:cs typeface="+mn-cs"/>
              </a:rPr>
              <a:t> following requirements: </a:t>
            </a:r>
            <a:r>
              <a:rPr lang="en-US" sz="1200" b="0" i="0" u="none" strike="noStrike" kern="1200" dirty="0" smtClean="0">
                <a:solidFill>
                  <a:schemeClr val="tx1"/>
                </a:solidFill>
                <a:effectLst/>
                <a:latin typeface="+mn-lt"/>
                <a:ea typeface="+mn-ea"/>
                <a:cs typeface="+mn-cs"/>
              </a:rPr>
              <a:t>Majority of components utilize cloud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functionality Where possible on-</a:t>
            </a:r>
            <a:r>
              <a:rPr lang="en-US" sz="1200" b="0" i="0" u="none" strike="noStrike" kern="1200" dirty="0" err="1" smtClean="0">
                <a:solidFill>
                  <a:schemeClr val="tx1"/>
                </a:solidFill>
                <a:effectLst/>
                <a:latin typeface="+mn-lt"/>
                <a:ea typeface="+mn-ea"/>
                <a:cs typeface="+mn-cs"/>
              </a:rPr>
              <a:t>prem</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is decommissioned; Permissions and roles are mandated for usage when evaluating attributes.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major change</a:t>
            </a:r>
            <a:r>
              <a:rPr lang="en-US" sz="1200" b="0" i="0" u="none" strike="noStrike" kern="1200" baseline="0" dirty="0" smtClean="0">
                <a:solidFill>
                  <a:schemeClr val="tx1"/>
                </a:solidFill>
                <a:effectLst/>
                <a:latin typeface="+mn-lt"/>
                <a:ea typeface="+mn-ea"/>
                <a:cs typeface="+mn-cs"/>
              </a:rPr>
              <a:t> in this activity is that it requires the majority of components to utilize a cloud based </a:t>
            </a:r>
            <a:r>
              <a:rPr lang="en-US" sz="1200" b="0" i="0" u="none" strike="noStrike" kern="1200" baseline="0" dirty="0" err="1" smtClean="0">
                <a:solidFill>
                  <a:schemeClr val="tx1"/>
                </a:solidFill>
                <a:effectLst/>
                <a:latin typeface="+mn-lt"/>
                <a:ea typeface="+mn-ea"/>
                <a:cs typeface="+mn-cs"/>
              </a:rPr>
              <a:t>IdP</a:t>
            </a:r>
            <a:r>
              <a:rPr lang="en-US" sz="1200" b="0" i="0" u="none" strike="noStrike" kern="1200" baseline="0" dirty="0" smtClean="0">
                <a:solidFill>
                  <a:schemeClr val="tx1"/>
                </a:solidFill>
                <a:effectLst/>
                <a:latin typeface="+mn-lt"/>
                <a:ea typeface="+mn-ea"/>
                <a:cs typeface="+mn-cs"/>
              </a:rPr>
              <a:t> versus on-</a:t>
            </a:r>
            <a:r>
              <a:rPr lang="en-US" sz="1200" b="0" i="0" u="none" strike="noStrike" kern="1200" baseline="0" dirty="0" err="1" smtClean="0">
                <a:solidFill>
                  <a:schemeClr val="tx1"/>
                </a:solidFill>
                <a:effectLst/>
                <a:latin typeface="+mn-lt"/>
                <a:ea typeface="+mn-ea"/>
                <a:cs typeface="+mn-cs"/>
              </a:rPr>
              <a:t>prem</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IdP</a:t>
            </a:r>
            <a:r>
              <a:rPr lang="en-US" sz="1200" b="0" i="0" u="none" strike="noStrike" kern="1200" baseline="0" dirty="0" smtClean="0">
                <a:solidFill>
                  <a:schemeClr val="tx1"/>
                </a:solidFill>
                <a:effectLst/>
                <a:latin typeface="+mn-lt"/>
                <a:ea typeface="+mn-ea"/>
                <a:cs typeface="+mn-cs"/>
              </a:rPr>
              <a:t> solutions.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303994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capability within the User</a:t>
            </a:r>
            <a:r>
              <a:rPr lang="en-US" baseline="0" dirty="0" smtClean="0"/>
              <a:t> Pillar is Multi-Factor Authentication and it has three activities associated with it.</a:t>
            </a:r>
          </a:p>
          <a:p>
            <a:endParaRPr lang="en-US" baseline="0" dirty="0" smtClean="0"/>
          </a:p>
          <a:p>
            <a:r>
              <a:rPr lang="en-US" baseline="0" dirty="0" smtClean="0"/>
              <a:t>Organizational MFA/IDP has the following requirements: </a:t>
            </a:r>
            <a:r>
              <a:rPr lang="en-US" sz="1200" b="0" i="0" u="none" strike="noStrike" kern="1200" dirty="0" smtClean="0">
                <a:solidFill>
                  <a:schemeClr val="tx1"/>
                </a:solidFill>
                <a:effectLst/>
                <a:latin typeface="+mn-lt"/>
                <a:ea typeface="+mn-ea"/>
                <a:cs typeface="+mn-cs"/>
              </a:rPr>
              <a:t>Component is using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with MFA for critical applications/services; Components have implemented an Identity Provider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that enables </a:t>
            </a:r>
            <a:r>
              <a:rPr lang="en-US" sz="1200" b="0" i="0" u="none" strike="noStrike" kern="1200" dirty="0" err="1" smtClean="0">
                <a:solidFill>
                  <a:schemeClr val="tx1"/>
                </a:solidFill>
                <a:effectLst/>
                <a:latin typeface="+mn-lt"/>
                <a:ea typeface="+mn-ea"/>
                <a:cs typeface="+mn-cs"/>
              </a:rPr>
              <a:t>DoD</a:t>
            </a:r>
            <a:r>
              <a:rPr lang="en-US" sz="1200" b="0" i="0" u="none" strike="noStrike" kern="1200" dirty="0" smtClean="0">
                <a:solidFill>
                  <a:schemeClr val="tx1"/>
                </a:solidFill>
                <a:effectLst/>
                <a:latin typeface="+mn-lt"/>
                <a:ea typeface="+mn-ea"/>
                <a:cs typeface="+mn-cs"/>
              </a:rPr>
              <a:t> PKI multifactor authentication; Organizational Standardized PKI for critical services.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Alternative</a:t>
            </a:r>
            <a:r>
              <a:rPr lang="en-US" sz="1200" b="0" i="0" u="none" strike="noStrike" kern="1200" baseline="0" dirty="0" smtClean="0">
                <a:solidFill>
                  <a:schemeClr val="tx1"/>
                </a:solidFill>
                <a:effectLst/>
                <a:latin typeface="+mn-lt"/>
                <a:ea typeface="+mn-ea"/>
                <a:cs typeface="+mn-cs"/>
              </a:rPr>
              <a:t> Flexible MFA Pt1 has the following requirements: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provides user self-service alternative token;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provides alt token MFA for approved applications per policy.</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Alternative</a:t>
            </a:r>
            <a:r>
              <a:rPr lang="en-US" sz="1200" b="0" i="0" u="none" strike="noStrike" kern="1200" baseline="0" dirty="0" smtClean="0">
                <a:solidFill>
                  <a:schemeClr val="tx1"/>
                </a:solidFill>
                <a:effectLst/>
                <a:latin typeface="+mn-lt"/>
                <a:ea typeface="+mn-ea"/>
                <a:cs typeface="+mn-cs"/>
              </a:rPr>
              <a:t> Flexible MFA Pt2 has the following requirements: </a:t>
            </a:r>
            <a:r>
              <a:rPr lang="en-US" sz="1200" b="0" i="0" u="none" strike="noStrike" kern="1200" dirty="0" smtClean="0">
                <a:solidFill>
                  <a:schemeClr val="tx1"/>
                </a:solidFill>
                <a:effectLst/>
                <a:latin typeface="+mn-lt"/>
                <a:ea typeface="+mn-ea"/>
                <a:cs typeface="+mn-cs"/>
              </a:rPr>
              <a:t>User Activity Patterns Implemented.</a:t>
            </a:r>
            <a:r>
              <a:rPr lang="en-US" dirty="0" smtClean="0"/>
              <a:t> </a:t>
            </a:r>
          </a:p>
          <a:p>
            <a:endParaRPr lang="en-US" dirty="0" smtClean="0"/>
          </a:p>
          <a:p>
            <a:r>
              <a:rPr lang="en-US" dirty="0" smtClean="0"/>
              <a:t>User activity patterns looks at criteria, such as geographic location, time of access, and even typing speed and application use and other criteria.</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409356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capability within</a:t>
            </a:r>
            <a:r>
              <a:rPr lang="en-US" baseline="0" dirty="0" smtClean="0"/>
              <a:t> the User pillar is Privileged Access Management which has four activities associated with it.</a:t>
            </a:r>
          </a:p>
          <a:p>
            <a:endParaRPr lang="en-US" baseline="0" dirty="0" smtClean="0"/>
          </a:p>
          <a:p>
            <a:r>
              <a:rPr lang="en-US" dirty="0" smtClean="0"/>
              <a:t>Implement System and Migrate Privileged Users Pt1</a:t>
            </a:r>
            <a:r>
              <a:rPr lang="en-US" baseline="0" dirty="0" smtClean="0"/>
              <a:t> has the following requirements: </a:t>
            </a:r>
            <a:r>
              <a:rPr lang="en-US" sz="1200" b="0" i="0" u="none" strike="noStrike" kern="1200" dirty="0" smtClean="0">
                <a:solidFill>
                  <a:schemeClr val="tx1"/>
                </a:solidFill>
                <a:effectLst/>
                <a:latin typeface="+mn-lt"/>
                <a:ea typeface="+mn-ea"/>
                <a:cs typeface="+mn-cs"/>
              </a:rPr>
              <a:t>Privilege Access Management (PAM) tooling is implemented; Identified applications that support and do not support PAM tools; Applications that support PAM, now use PAM for controlling emergency/built-in accounts.</a:t>
            </a:r>
          </a:p>
          <a:p>
            <a:endParaRPr lang="en-US" sz="1200" b="0" i="0" u="none" strike="noStrike" kern="1200" dirty="0" smtClean="0">
              <a:solidFill>
                <a:schemeClr val="tx1"/>
              </a:solidFill>
              <a:effectLst/>
              <a:latin typeface="+mn-lt"/>
              <a:ea typeface="+mn-ea"/>
              <a:cs typeface="+mn-cs"/>
            </a:endParaRPr>
          </a:p>
          <a:p>
            <a:r>
              <a:rPr lang="en-US" dirty="0" smtClean="0"/>
              <a:t>Implement System and Migrate Privileged Users Pt2</a:t>
            </a:r>
            <a:r>
              <a:rPr lang="en-US" baseline="0" dirty="0" smtClean="0"/>
              <a:t> has the following requirements: </a:t>
            </a:r>
            <a:r>
              <a:rPr lang="en-US" sz="1200" b="0" i="0" u="none" strike="noStrike" kern="1200" dirty="0" smtClean="0">
                <a:solidFill>
                  <a:schemeClr val="tx1"/>
                </a:solidFill>
                <a:effectLst/>
                <a:latin typeface="+mn-lt"/>
                <a:ea typeface="+mn-ea"/>
                <a:cs typeface="+mn-cs"/>
              </a:rPr>
              <a:t>Privileged activities are migrated to PAM and access is fully managed.</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Real</a:t>
            </a:r>
            <a:r>
              <a:rPr lang="en-US" sz="1200" b="0" i="0" u="none" strike="noStrike" kern="1200" baseline="0" dirty="0" smtClean="0">
                <a:solidFill>
                  <a:schemeClr val="tx1"/>
                </a:solidFill>
                <a:effectLst/>
                <a:latin typeface="+mn-lt"/>
                <a:ea typeface="+mn-ea"/>
                <a:cs typeface="+mn-cs"/>
              </a:rPr>
              <a:t> time Approvals &amp; JIT/JEA Analytics Pt1 has the following requirements: </a:t>
            </a:r>
            <a:r>
              <a:rPr lang="en-US" sz="1200" b="0" i="0" u="none" strike="noStrike" kern="1200" dirty="0" smtClean="0">
                <a:solidFill>
                  <a:schemeClr val="tx1"/>
                </a:solidFill>
                <a:effectLst/>
                <a:latin typeface="+mn-lt"/>
                <a:ea typeface="+mn-ea"/>
                <a:cs typeface="+mn-cs"/>
              </a:rPr>
              <a:t>Identified accounts, applications, and data of concern (of greatest risk to </a:t>
            </a:r>
            <a:r>
              <a:rPr lang="en-US" sz="1200" b="0" i="0" u="none" strike="noStrike" kern="1200" dirty="0" err="1" smtClean="0">
                <a:solidFill>
                  <a:schemeClr val="tx1"/>
                </a:solidFill>
                <a:effectLst/>
                <a:latin typeface="+mn-lt"/>
                <a:ea typeface="+mn-ea"/>
                <a:cs typeface="+mn-cs"/>
              </a:rPr>
              <a:t>DoD</a:t>
            </a:r>
            <a:r>
              <a:rPr lang="en-US" sz="1200" b="0" i="0" u="none" strike="noStrike" kern="1200" dirty="0" smtClean="0">
                <a:solidFill>
                  <a:schemeClr val="tx1"/>
                </a:solidFill>
                <a:effectLst/>
                <a:latin typeface="+mn-lt"/>
                <a:ea typeface="+mn-ea"/>
                <a:cs typeface="+mn-cs"/>
              </a:rPr>
              <a:t> mission); Using PAM tools, applied JIT/JEA access to high-risk accounts; Privileged access requests are automated as appropriate.</a:t>
            </a:r>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Real</a:t>
            </a:r>
            <a:r>
              <a:rPr lang="en-US" sz="1200" b="0" i="0" u="none" strike="noStrike" kern="1200" baseline="0" dirty="0" smtClean="0">
                <a:solidFill>
                  <a:schemeClr val="tx1"/>
                </a:solidFill>
                <a:effectLst/>
                <a:latin typeface="+mn-lt"/>
                <a:ea typeface="+mn-ea"/>
                <a:cs typeface="+mn-cs"/>
              </a:rPr>
              <a:t> time Approvals &amp; JIT/JEA Analytics Pt2 has the following requirements:  User Entity and Behavior Analytics (</a:t>
            </a:r>
            <a:r>
              <a:rPr lang="en-US" sz="1200" b="0" i="0" u="none" strike="noStrike" kern="1200" dirty="0" smtClean="0">
                <a:solidFill>
                  <a:schemeClr val="tx1"/>
                </a:solidFill>
                <a:effectLst/>
                <a:latin typeface="+mn-lt"/>
                <a:ea typeface="+mn-ea"/>
                <a:cs typeface="+mn-cs"/>
              </a:rPr>
              <a:t>UEBA) or similar analytic system integrated with PAM tools for JIT/JEA account approvals.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These</a:t>
            </a:r>
            <a:r>
              <a:rPr lang="en-US" sz="1200" b="0" i="0" u="none" strike="noStrike" kern="1200" baseline="0" dirty="0" smtClean="0">
                <a:solidFill>
                  <a:schemeClr val="tx1"/>
                </a:solidFill>
                <a:effectLst/>
                <a:latin typeface="+mn-lt"/>
                <a:ea typeface="+mn-ea"/>
                <a:cs typeface="+mn-cs"/>
              </a:rPr>
              <a:t> activities are getting after ensuring all privileged accounts are part of a privileged access management suite and that access approvals are applied using JIT/JEA and are integrated with UEBA for maximum security capabilities.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189182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6/21/2023 9:28:47 AM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1 Users</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CW4 </a:t>
            </a:r>
            <a:r>
              <a:rPr lang="en-US" sz="2400" b="1" dirty="0" smtClean="0">
                <a:effectLst>
                  <a:outerShdw blurRad="50800" dist="38100" dir="8100000" algn="tr" rotWithShape="0">
                    <a:schemeClr val="bg1">
                      <a:alpha val="40000"/>
                    </a:schemeClr>
                  </a:outerShdw>
                </a:effectLst>
                <a:latin typeface=" Arial"/>
              </a:rPr>
              <a:t>Ben Koontz</a:t>
            </a:r>
          </a:p>
        </p:txBody>
      </p:sp>
    </p:spTree>
    <p:extLst>
      <p:ext uri="{BB962C8B-B14F-4D97-AF65-F5344CB8AC3E}">
        <p14:creationId xmlns:p14="http://schemas.microsoft.com/office/powerpoint/2010/main" val="3302678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1.5 Identity Federation &amp; User Credentialing</a:t>
            </a:r>
          </a:p>
          <a:p>
            <a:pPr lvl="1"/>
            <a:r>
              <a:rPr lang="en-US" sz="2467" dirty="0" smtClean="0"/>
              <a:t>1.5.1 Organizational </a:t>
            </a:r>
            <a:r>
              <a:rPr lang="en-US" sz="2467" dirty="0"/>
              <a:t>Identity Life-Cycle </a:t>
            </a:r>
            <a:r>
              <a:rPr lang="en-US" sz="2467" dirty="0" smtClean="0"/>
              <a:t>Management (Target)</a:t>
            </a:r>
            <a:endParaRPr lang="en-US" sz="2467" dirty="0"/>
          </a:p>
          <a:p>
            <a:pPr lvl="1"/>
            <a:r>
              <a:rPr lang="en-US" sz="2467" dirty="0" smtClean="0"/>
              <a:t>1.5.2 Enterprise </a:t>
            </a:r>
            <a:r>
              <a:rPr lang="en-US" sz="2467" dirty="0"/>
              <a:t>Identity Life-Cycle Management </a:t>
            </a:r>
            <a:r>
              <a:rPr lang="en-US" sz="2467" dirty="0" smtClean="0"/>
              <a:t>Pt1 (Target)</a:t>
            </a:r>
            <a:endParaRPr lang="en-US" sz="2467" dirty="0"/>
          </a:p>
          <a:p>
            <a:pPr lvl="1"/>
            <a:r>
              <a:rPr lang="en-US" sz="2467" dirty="0" smtClean="0"/>
              <a:t>1.5.3 Enterprise </a:t>
            </a:r>
            <a:r>
              <a:rPr lang="en-US" sz="2467" dirty="0"/>
              <a:t>Identity Life-Cycle Management </a:t>
            </a:r>
            <a:r>
              <a:rPr lang="en-US" sz="2467" dirty="0" smtClean="0"/>
              <a:t>Pt2 (Advanced)</a:t>
            </a:r>
            <a:endParaRPr lang="en-US" sz="2467" dirty="0"/>
          </a:p>
          <a:p>
            <a:pPr lvl="1"/>
            <a:r>
              <a:rPr lang="en-US" sz="2467" dirty="0" smtClean="0"/>
              <a:t>1.5.4 Enterprise </a:t>
            </a:r>
            <a:r>
              <a:rPr lang="en-US" sz="2467" dirty="0"/>
              <a:t>Identity Life-Cycle Management </a:t>
            </a:r>
            <a:r>
              <a:rPr lang="en-US" sz="2467" dirty="0" smtClean="0"/>
              <a:t>Pt3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pic>
        <p:nvPicPr>
          <p:cNvPr id="5122" name="Picture 2" descr="What Is Federated Identity? | Ok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41591"/>
            <a:ext cx="12192288" cy="471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7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1.6 Behavioral, Contextual ID, and Biometrics</a:t>
            </a:r>
          </a:p>
          <a:p>
            <a:pPr lvl="1"/>
            <a:r>
              <a:rPr lang="en-US" sz="2467" dirty="0" smtClean="0"/>
              <a:t>1.6.1 Implement </a:t>
            </a:r>
            <a:r>
              <a:rPr lang="en-US" sz="2467" dirty="0"/>
              <a:t>User &amp; Entity Behavior Activity (UEBA) </a:t>
            </a:r>
            <a:r>
              <a:rPr lang="en-US" sz="2467" dirty="0" smtClean="0"/>
              <a:t>Tooling (Target)</a:t>
            </a:r>
            <a:endParaRPr lang="en-US" sz="2467" dirty="0"/>
          </a:p>
          <a:p>
            <a:pPr lvl="1"/>
            <a:r>
              <a:rPr lang="en-US" sz="2467" dirty="0" smtClean="0"/>
              <a:t>1.6.2 User </a:t>
            </a:r>
            <a:r>
              <a:rPr lang="en-US" sz="2467" dirty="0"/>
              <a:t>Activity Monitoring </a:t>
            </a:r>
            <a:r>
              <a:rPr lang="en-US" sz="2467" dirty="0" smtClean="0"/>
              <a:t>Pt1 (Advanced)</a:t>
            </a:r>
            <a:endParaRPr lang="en-US" sz="2467" dirty="0"/>
          </a:p>
          <a:p>
            <a:pPr lvl="1"/>
            <a:r>
              <a:rPr lang="en-US" sz="2467" dirty="0" smtClean="0"/>
              <a:t>1.6.3 User </a:t>
            </a:r>
            <a:r>
              <a:rPr lang="en-US" sz="2467" dirty="0"/>
              <a:t>Activity Monitoring </a:t>
            </a:r>
            <a:r>
              <a:rPr lang="en-US" sz="2467" dirty="0" smtClean="0"/>
              <a:t>Pt2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pic>
        <p:nvPicPr>
          <p:cNvPr id="6146" name="Picture 2" descr="What Is Behavioral Biometr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263705"/>
            <a:ext cx="11696698" cy="550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29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1.7 Least Privileged Access</a:t>
            </a:r>
          </a:p>
          <a:p>
            <a:pPr lvl="1"/>
            <a:r>
              <a:rPr lang="en-US" sz="2467" dirty="0" smtClean="0"/>
              <a:t>1.7.1 Deny User by Default Policy (Target)</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12</a:t>
            </a:fld>
            <a:endParaRPr lang="en-US" dirty="0"/>
          </a:p>
        </p:txBody>
      </p:sp>
      <p:pic>
        <p:nvPicPr>
          <p:cNvPr id="7170" name="Picture 2" descr="Defend Privileges and Accou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277772"/>
            <a:ext cx="11850657" cy="538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7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1.8 Continuous Authentication</a:t>
            </a:r>
          </a:p>
          <a:p>
            <a:pPr lvl="1"/>
            <a:r>
              <a:rPr lang="en-US" sz="2467" dirty="0" smtClean="0"/>
              <a:t>1.8.1 Single Authentication (Target)</a:t>
            </a:r>
            <a:endParaRPr lang="en-US" sz="2467" dirty="0"/>
          </a:p>
          <a:p>
            <a:pPr lvl="1"/>
            <a:r>
              <a:rPr lang="en-US" sz="2467" dirty="0" smtClean="0"/>
              <a:t>1.8.2 Periodic Authentication (Target)</a:t>
            </a:r>
            <a:endParaRPr lang="en-US" sz="2467" dirty="0"/>
          </a:p>
          <a:p>
            <a:pPr lvl="1"/>
            <a:r>
              <a:rPr lang="en-US" sz="2467" dirty="0" smtClean="0"/>
              <a:t>1.8.3 Continuous </a:t>
            </a:r>
            <a:r>
              <a:rPr lang="en-US" sz="2467" dirty="0"/>
              <a:t>Authentication </a:t>
            </a:r>
            <a:r>
              <a:rPr lang="en-US" sz="2467" dirty="0" smtClean="0"/>
              <a:t>Pt1 (Advanced)</a:t>
            </a:r>
            <a:endParaRPr lang="en-US" sz="2467" dirty="0"/>
          </a:p>
          <a:p>
            <a:pPr lvl="1"/>
            <a:r>
              <a:rPr lang="en-US" sz="2467" dirty="0" smtClean="0"/>
              <a:t>1.8.4 Continuous </a:t>
            </a:r>
            <a:r>
              <a:rPr lang="en-US" sz="2467" dirty="0"/>
              <a:t>Authentication </a:t>
            </a:r>
            <a:r>
              <a:rPr lang="en-US" sz="2467" dirty="0" smtClean="0"/>
              <a:t>Pt2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13</a:t>
            </a:fld>
            <a:endParaRPr lang="en-US" dirty="0"/>
          </a:p>
        </p:txBody>
      </p:sp>
      <p:pic>
        <p:nvPicPr>
          <p:cNvPr id="8194" name="Picture 2" descr="Continuous Authentication: What It Is &amp; How It Works | Ekra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004310"/>
            <a:ext cx="11696697"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953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1.9 Integrated ICAM Platform</a:t>
            </a:r>
          </a:p>
          <a:p>
            <a:pPr lvl="1"/>
            <a:r>
              <a:rPr lang="en-US" sz="2467" dirty="0" smtClean="0"/>
              <a:t>1.9.1 Enterprise </a:t>
            </a:r>
            <a:r>
              <a:rPr lang="en-US" sz="2467" dirty="0"/>
              <a:t>PKI/IDP </a:t>
            </a:r>
            <a:r>
              <a:rPr lang="en-US" sz="2467" dirty="0" smtClean="0"/>
              <a:t>Pt1 (Target)</a:t>
            </a:r>
            <a:endParaRPr lang="en-US" sz="2467" dirty="0"/>
          </a:p>
          <a:p>
            <a:pPr lvl="1"/>
            <a:r>
              <a:rPr lang="en-US" sz="2467" dirty="0" smtClean="0"/>
              <a:t>1.9.2 Enterprise </a:t>
            </a:r>
            <a:r>
              <a:rPr lang="en-US" sz="2467" dirty="0"/>
              <a:t>PKI/IDP </a:t>
            </a:r>
            <a:r>
              <a:rPr lang="en-US" sz="2467" dirty="0" smtClean="0"/>
              <a:t>Pt2 (Advanced)</a:t>
            </a:r>
            <a:endParaRPr lang="en-US" sz="2467" dirty="0"/>
          </a:p>
          <a:p>
            <a:pPr lvl="1"/>
            <a:r>
              <a:rPr lang="en-US" sz="2467" dirty="0" smtClean="0"/>
              <a:t>1.9.3.Enterprise </a:t>
            </a:r>
            <a:r>
              <a:rPr lang="en-US" sz="2467" dirty="0"/>
              <a:t>PKI/IDP </a:t>
            </a:r>
            <a:r>
              <a:rPr lang="en-US" sz="2467" dirty="0" smtClean="0"/>
              <a:t>Pt3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14</a:t>
            </a:fld>
            <a:endParaRPr lang="en-US" dirty="0"/>
          </a:p>
        </p:txBody>
      </p:sp>
      <p:pic>
        <p:nvPicPr>
          <p:cNvPr id="9218" name="Picture 2" descr="Federal ICAM Architecture Int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316603"/>
            <a:ext cx="11696698" cy="559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99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Users Pillar</a:t>
            </a:r>
          </a:p>
          <a:p>
            <a:r>
              <a:rPr lang="en-US" sz="3000" dirty="0" smtClean="0"/>
              <a:t>Key Components:</a:t>
            </a:r>
          </a:p>
          <a:p>
            <a:pPr lvl="1"/>
            <a:r>
              <a:rPr lang="en-US" sz="1934" dirty="0" smtClean="0"/>
              <a:t>Multi-factor Authentication</a:t>
            </a:r>
          </a:p>
          <a:p>
            <a:pPr lvl="1"/>
            <a:r>
              <a:rPr lang="en-US" sz="1934" dirty="0" smtClean="0"/>
              <a:t>ICAM</a:t>
            </a:r>
          </a:p>
          <a:p>
            <a:pPr lvl="1"/>
            <a:r>
              <a:rPr lang="en-US" sz="1934" dirty="0" smtClean="0"/>
              <a:t>Access Control</a:t>
            </a:r>
          </a:p>
          <a:p>
            <a:pPr lvl="1"/>
            <a:r>
              <a:rPr lang="en-US" sz="1934" dirty="0" smtClean="0"/>
              <a:t>Privileged Access Management</a:t>
            </a:r>
          </a:p>
          <a:p>
            <a:pPr lvl="1"/>
            <a:r>
              <a:rPr lang="en-US" sz="1934" dirty="0" smtClean="0"/>
              <a:t>Behavior Based Analytics</a:t>
            </a:r>
          </a:p>
          <a:p>
            <a:pPr lvl="1"/>
            <a:r>
              <a:rPr lang="en-US" sz="1934" dirty="0" smtClean="0"/>
              <a:t>Granular User Attributes for Access Control</a:t>
            </a:r>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15</a:t>
            </a:fld>
            <a:endParaRPr lang="en-US" dirty="0"/>
          </a:p>
        </p:txBody>
      </p:sp>
    </p:spTree>
    <p:extLst>
      <p:ext uri="{BB962C8B-B14F-4D97-AF65-F5344CB8AC3E}">
        <p14:creationId xmlns:p14="http://schemas.microsoft.com/office/powerpoint/2010/main" val="3100876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CW4 </a:t>
            </a:r>
            <a:r>
              <a:rPr lang="en-US" sz="3000" dirty="0" smtClean="0"/>
              <a:t>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16</a:t>
            </a:fld>
            <a:endParaRPr lang="en-US" dirty="0"/>
          </a:p>
        </p:txBody>
      </p:sp>
    </p:spTree>
    <p:extLst>
      <p:ext uri="{BB962C8B-B14F-4D97-AF65-F5344CB8AC3E}">
        <p14:creationId xmlns:p14="http://schemas.microsoft.com/office/powerpoint/2010/main" val="379068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Users Pillar of Zero Trust </a:t>
            </a:r>
          </a:p>
          <a:p>
            <a:r>
              <a:rPr lang="en-US" sz="3000" dirty="0" smtClean="0"/>
              <a:t>The student will understand the 9 capabilities and 28 activities outlined in the Users Pillar</a:t>
            </a:r>
          </a:p>
          <a:p>
            <a:r>
              <a:rPr lang="en-US" sz="3000" dirty="0" smtClean="0"/>
              <a:t>The student will understand the difference between target and advanced activities</a:t>
            </a:r>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229549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b="1" dirty="0" smtClean="0">
                <a:solidFill>
                  <a:schemeClr val="accent1">
                    <a:lumMod val="75000"/>
                  </a:schemeClr>
                </a:solidFill>
              </a:rPr>
              <a:t>User</a:t>
            </a:r>
          </a:p>
          <a:p>
            <a:r>
              <a:rPr lang="en-US" sz="3000" dirty="0" smtClean="0"/>
              <a:t>Device</a:t>
            </a:r>
          </a:p>
          <a:p>
            <a:r>
              <a:rPr lang="en-US" sz="3000" dirty="0" smtClean="0"/>
              <a:t>Applications and Workload</a:t>
            </a:r>
          </a:p>
          <a:p>
            <a:r>
              <a:rPr lang="en-US" sz="3000" dirty="0" smtClean="0"/>
              <a:t>Data</a:t>
            </a:r>
          </a:p>
          <a:p>
            <a:r>
              <a:rPr lang="en-US" sz="3000" dirty="0"/>
              <a:t>Network and </a:t>
            </a:r>
            <a:r>
              <a:rPr lang="en-US" sz="3000" dirty="0" smtClean="0"/>
              <a:t>Environment</a:t>
            </a:r>
          </a:p>
          <a:p>
            <a:r>
              <a:rPr lang="en-US" sz="3000" dirty="0"/>
              <a:t>Automation and </a:t>
            </a:r>
            <a:r>
              <a:rPr lang="en-US" sz="3000" dirty="0" smtClean="0"/>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7214871" y="3733358"/>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9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xmlns=""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a16="http://schemas.microsoft.com/office/drawing/2014/main" xmlns=""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a16="http://schemas.microsoft.com/office/drawing/2014/main" xmlns=""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xmlns=""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xmlns=""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a16="http://schemas.microsoft.com/office/drawing/2014/main" xmlns=""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xmlns=""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Application &amp;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1336114" y="4382680"/>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97475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Capabilities (45) versus Activities (152)</a:t>
            </a:r>
          </a:p>
          <a:p>
            <a:r>
              <a:rPr lang="en-US" sz="3000" dirty="0" smtClean="0"/>
              <a:t>Target Versus Advanced Activities:</a:t>
            </a:r>
          </a:p>
          <a:p>
            <a:pPr lvl="1"/>
            <a:r>
              <a:rPr lang="en-US" sz="1934" dirty="0" smtClean="0"/>
              <a:t>91 Target Activities</a:t>
            </a:r>
          </a:p>
          <a:p>
            <a:pPr lvl="1"/>
            <a:r>
              <a:rPr lang="en-US" sz="1934" dirty="0" smtClean="0"/>
              <a:t>61 Advanced Activities</a:t>
            </a:r>
          </a:p>
          <a:p>
            <a:r>
              <a:rPr lang="en-US" sz="3000" dirty="0" smtClean="0"/>
              <a:t>Target due NLT end of FY 2027</a:t>
            </a:r>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spTree>
    <p:extLst>
      <p:ext uri="{BB962C8B-B14F-4D97-AF65-F5344CB8AC3E}">
        <p14:creationId xmlns:p14="http://schemas.microsoft.com/office/powerpoint/2010/main" val="3929551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1.1 User Inventory (Capability)</a:t>
            </a:r>
          </a:p>
          <a:p>
            <a:pPr lvl="1"/>
            <a:r>
              <a:rPr lang="en-US" sz="2467" dirty="0" smtClean="0"/>
              <a:t>1.1.1 Inventory User (Target)</a:t>
            </a:r>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6" name="Picture 5"/>
          <p:cNvPicPr>
            <a:picLocks noChangeAspect="1"/>
          </p:cNvPicPr>
          <p:nvPr/>
        </p:nvPicPr>
        <p:blipFill>
          <a:blip r:embed="rId3"/>
          <a:stretch>
            <a:fillRect/>
          </a:stretch>
        </p:blipFill>
        <p:spPr>
          <a:xfrm>
            <a:off x="2381393" y="1824962"/>
            <a:ext cx="7429500" cy="7429500"/>
          </a:xfrm>
          <a:prstGeom prst="rect">
            <a:avLst/>
          </a:prstGeom>
        </p:spPr>
      </p:pic>
    </p:spTree>
    <p:extLst>
      <p:ext uri="{BB962C8B-B14F-4D97-AF65-F5344CB8AC3E}">
        <p14:creationId xmlns:p14="http://schemas.microsoft.com/office/powerpoint/2010/main" val="118318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1.2 Conditional User Access</a:t>
            </a:r>
          </a:p>
          <a:p>
            <a:pPr lvl="1"/>
            <a:r>
              <a:rPr lang="en-US" sz="2467" dirty="0" smtClean="0"/>
              <a:t>1.2.1 Implement </a:t>
            </a:r>
            <a:r>
              <a:rPr lang="en-US" sz="2467" dirty="0"/>
              <a:t>App Based Permissions per </a:t>
            </a:r>
            <a:r>
              <a:rPr lang="en-US" sz="2467" dirty="0" smtClean="0"/>
              <a:t>Enterprise (Target)</a:t>
            </a:r>
            <a:endParaRPr lang="en-US" sz="2467" dirty="0"/>
          </a:p>
          <a:p>
            <a:pPr lvl="1"/>
            <a:r>
              <a:rPr lang="en-US" sz="2467" dirty="0" smtClean="0"/>
              <a:t>1.2.2 Rule </a:t>
            </a:r>
            <a:r>
              <a:rPr lang="en-US" sz="2467" dirty="0"/>
              <a:t>Based Dynamic Access </a:t>
            </a:r>
            <a:r>
              <a:rPr lang="en-US" sz="2467" dirty="0" smtClean="0"/>
              <a:t>Pt1 (Target)</a:t>
            </a:r>
            <a:endParaRPr lang="en-US" sz="2467" dirty="0"/>
          </a:p>
          <a:p>
            <a:pPr lvl="1"/>
            <a:r>
              <a:rPr lang="en-US" sz="2467" dirty="0" smtClean="0"/>
              <a:t>1.2.3 Rule </a:t>
            </a:r>
            <a:r>
              <a:rPr lang="en-US" sz="2467" dirty="0"/>
              <a:t>Based Dynamic Access </a:t>
            </a:r>
            <a:r>
              <a:rPr lang="en-US" sz="2467" dirty="0" smtClean="0"/>
              <a:t>Pt2 (Advanced)</a:t>
            </a:r>
            <a:endParaRPr lang="en-US" sz="2467" dirty="0"/>
          </a:p>
          <a:p>
            <a:pPr lvl="1"/>
            <a:r>
              <a:rPr lang="en-US" sz="2467" dirty="0" smtClean="0"/>
              <a:t>1.2.4 Enterprise </a:t>
            </a:r>
            <a:r>
              <a:rPr lang="en-US" sz="2467" dirty="0"/>
              <a:t>Gov't roles and Permissions </a:t>
            </a:r>
            <a:r>
              <a:rPr lang="en-US" sz="2467" dirty="0" smtClean="0"/>
              <a:t>Pt1 (Advanced)</a:t>
            </a:r>
            <a:endParaRPr lang="en-US" sz="2467" dirty="0"/>
          </a:p>
          <a:p>
            <a:pPr lvl="1"/>
            <a:r>
              <a:rPr lang="en-US" sz="2467" dirty="0" smtClean="0"/>
              <a:t>1.2.5 Enterprise </a:t>
            </a:r>
            <a:r>
              <a:rPr lang="en-US" sz="2467" dirty="0"/>
              <a:t>Gov't roles and Permissions </a:t>
            </a:r>
            <a:r>
              <a:rPr lang="en-US" sz="2467" dirty="0" smtClean="0"/>
              <a:t>Pt2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2050" name="Picture 2" descr="What is conditional access? | Azure Active Directory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1" y="4051495"/>
            <a:ext cx="11748378" cy="426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1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1.3 Multi-Factor Authentication (MFA)</a:t>
            </a:r>
          </a:p>
          <a:p>
            <a:pPr lvl="1"/>
            <a:r>
              <a:rPr lang="en-US" sz="2467" dirty="0" smtClean="0"/>
              <a:t>1.3.1 Organizational MFA/IDP (Target)</a:t>
            </a:r>
            <a:endParaRPr lang="en-US" sz="2467" dirty="0"/>
          </a:p>
          <a:p>
            <a:pPr lvl="1"/>
            <a:r>
              <a:rPr lang="en-US" sz="2467" dirty="0" smtClean="0"/>
              <a:t>1.3.2 Alternative </a:t>
            </a:r>
            <a:r>
              <a:rPr lang="en-US" sz="2467" dirty="0"/>
              <a:t>Flexible MFA </a:t>
            </a:r>
            <a:r>
              <a:rPr lang="en-US" sz="2467" dirty="0" smtClean="0"/>
              <a:t>Pt1 (Advanced)</a:t>
            </a:r>
            <a:endParaRPr lang="en-US" sz="2467" dirty="0"/>
          </a:p>
          <a:p>
            <a:pPr lvl="1"/>
            <a:r>
              <a:rPr lang="en-US" sz="2467" dirty="0" smtClean="0"/>
              <a:t>1.3.3 Alternative </a:t>
            </a:r>
            <a:r>
              <a:rPr lang="en-US" sz="2467" dirty="0"/>
              <a:t>Flexible MFA </a:t>
            </a:r>
            <a:r>
              <a:rPr lang="en-US" sz="2467" dirty="0" smtClean="0"/>
              <a:t>Pt2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3074" name="Picture 2" descr="Cybersecurity Month: Multi-Factor Authentication (MFA) | Department of  Information Technology | Harvard T.H. Chan School of Public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42" y="3840479"/>
            <a:ext cx="11394001" cy="291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8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1.4 Privileged Access Management (PAM)</a:t>
            </a:r>
          </a:p>
          <a:p>
            <a:pPr lvl="1"/>
            <a:r>
              <a:rPr lang="en-US" sz="2467" dirty="0" smtClean="0"/>
              <a:t>1.4.1 Implement </a:t>
            </a:r>
            <a:r>
              <a:rPr lang="en-US" sz="2467" dirty="0"/>
              <a:t>System and Migrate Privileged Users </a:t>
            </a:r>
            <a:r>
              <a:rPr lang="en-US" sz="2467" dirty="0" smtClean="0"/>
              <a:t>Pt1 (Target)</a:t>
            </a:r>
            <a:endParaRPr lang="en-US" sz="2467" dirty="0"/>
          </a:p>
          <a:p>
            <a:pPr lvl="1"/>
            <a:r>
              <a:rPr lang="en-US" sz="2467" dirty="0" smtClean="0"/>
              <a:t>1.4.2 Implement </a:t>
            </a:r>
            <a:r>
              <a:rPr lang="en-US" sz="2467" dirty="0"/>
              <a:t>System and Migrate Privileged Users </a:t>
            </a:r>
            <a:r>
              <a:rPr lang="en-US" sz="2467" dirty="0" smtClean="0"/>
              <a:t>Pt2 (Target)</a:t>
            </a:r>
            <a:endParaRPr lang="en-US" sz="2467" dirty="0"/>
          </a:p>
          <a:p>
            <a:pPr lvl="1"/>
            <a:r>
              <a:rPr lang="en-US" sz="2467" dirty="0" smtClean="0"/>
              <a:t>1.4.3 Real </a:t>
            </a:r>
            <a:r>
              <a:rPr lang="en-US" sz="2467" dirty="0"/>
              <a:t>time Approvals &amp; JIT/JEA Analytics </a:t>
            </a:r>
            <a:r>
              <a:rPr lang="en-US" sz="2467" dirty="0" smtClean="0"/>
              <a:t>Pt1 (Advanced)</a:t>
            </a:r>
            <a:endParaRPr lang="en-US" sz="2467" dirty="0"/>
          </a:p>
          <a:p>
            <a:pPr lvl="1"/>
            <a:r>
              <a:rPr lang="en-US" sz="2467" dirty="0" smtClean="0"/>
              <a:t>1.4.4 Real </a:t>
            </a:r>
            <a:r>
              <a:rPr lang="en-US" sz="2467" dirty="0"/>
              <a:t>time Approvals &amp; JIT/JEA Analytics </a:t>
            </a:r>
            <a:r>
              <a:rPr lang="en-US" sz="2467" dirty="0" smtClean="0"/>
              <a:t>Pt2 (Advanced)</a:t>
            </a:r>
            <a:endParaRPr lang="en-US" sz="2467"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4098" name="Picture 2" descr="What Is Privileged Access Management (PAM)? Definition, Components, and  Best Practices | Spice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0819"/>
            <a:ext cx="12180859" cy="460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4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EF77BB-740C-4D71-854F-5511108A3C6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9257</TotalTime>
  <Words>2679</Words>
  <Application>Microsoft Office PowerPoint</Application>
  <PresentationFormat>Custom</PresentationFormat>
  <Paragraphs>318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User Pillar</vt:lpstr>
      <vt:lpstr>User Pillar</vt:lpstr>
      <vt:lpstr>User Pillar</vt:lpstr>
      <vt:lpstr>User Pillar</vt:lpstr>
      <vt:lpstr>User Pillar</vt:lpstr>
      <vt:lpstr>User Pillar</vt:lpstr>
      <vt:lpstr>User Pillar</vt:lpstr>
      <vt:lpstr>User Pillar</vt:lpstr>
      <vt:lpstr>User Pillar</vt:lpstr>
      <vt:lpstr>User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154</cp:revision>
  <cp:lastPrinted>2019-01-25T17:36:58Z</cp:lastPrinted>
  <dcterms:created xsi:type="dcterms:W3CDTF">2018-10-01T19:23:43Z</dcterms:created>
  <dcterms:modified xsi:type="dcterms:W3CDTF">2023-06-21T13:29:02Z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