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5"/>
  </p:notesMasterIdLst>
  <p:handoutMasterIdLst>
    <p:handoutMasterId r:id="rId26"/>
  </p:handoutMasterIdLst>
  <p:sldIdLst>
    <p:sldId id="256" r:id="rId5"/>
    <p:sldId id="272" r:id="rId6"/>
    <p:sldId id="259" r:id="rId7"/>
    <p:sldId id="260" r:id="rId8"/>
    <p:sldId id="274" r:id="rId9"/>
    <p:sldId id="261" r:id="rId10"/>
    <p:sldId id="262" r:id="rId11"/>
    <p:sldId id="279" r:id="rId12"/>
    <p:sldId id="264" r:id="rId13"/>
    <p:sldId id="265" r:id="rId14"/>
    <p:sldId id="266" r:id="rId15"/>
    <p:sldId id="268" r:id="rId16"/>
    <p:sldId id="277" r:id="rId17"/>
    <p:sldId id="270" r:id="rId18"/>
    <p:sldId id="269" r:id="rId19"/>
    <p:sldId id="263" r:id="rId20"/>
    <p:sldId id="271" r:id="rId21"/>
    <p:sldId id="275" r:id="rId22"/>
    <p:sldId id="276" r:id="rId23"/>
    <p:sldId id="278" r:id="rId24"/>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6633"/>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720" autoAdjust="0"/>
  </p:normalViewPr>
  <p:slideViewPr>
    <p:cSldViewPr snapToGrid="0">
      <p:cViewPr varScale="1">
        <p:scale>
          <a:sx n="70" d="100"/>
          <a:sy n="70" d="100"/>
        </p:scale>
        <p:origin x="3708" y="78"/>
      </p:cViewPr>
      <p:guideLst/>
    </p:cSldViewPr>
  </p:slideViewPr>
  <p:notesTextViewPr>
    <p:cViewPr>
      <p:scale>
        <a:sx n="3" d="2"/>
        <a:sy n="3" d="2"/>
      </p:scale>
      <p:origin x="0" y="0"/>
    </p:cViewPr>
  </p:notesTextViewPr>
  <p:notesViewPr>
    <p:cSldViewPr snapToGrid="0">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907AD-E19C-4B98-97B5-350F6ED6640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195233E-40D7-4922-8EA3-C49988808472}">
      <dgm:prSet phldrT="[Text]"/>
      <dgm:spPr/>
      <dgm:t>
        <a:bodyPr/>
        <a:lstStyle/>
        <a:p>
          <a:r>
            <a:rPr lang="en-US" dirty="0" smtClean="0"/>
            <a:t>Devices</a:t>
          </a:r>
          <a:endParaRPr lang="en-US" dirty="0"/>
        </a:p>
      </dgm:t>
    </dgm:pt>
    <dgm:pt modelId="{BE6CBEEC-8A99-452A-8EE7-4FEF43E033A1}" type="parTrans" cxnId="{FA3915E9-63AE-49E3-9BD6-20227A1A4C58}">
      <dgm:prSet/>
      <dgm:spPr/>
      <dgm:t>
        <a:bodyPr/>
        <a:lstStyle/>
        <a:p>
          <a:endParaRPr lang="en-US"/>
        </a:p>
      </dgm:t>
    </dgm:pt>
    <dgm:pt modelId="{A39685E0-5C2A-4A4F-9D5F-D26E432BF779}" type="sibTrans" cxnId="{FA3915E9-63AE-49E3-9BD6-20227A1A4C58}">
      <dgm:prSet/>
      <dgm:spPr>
        <a:ln w="25400"/>
      </dgm:spPr>
      <dgm:t>
        <a:bodyPr/>
        <a:lstStyle/>
        <a:p>
          <a:endParaRPr lang="en-US" dirty="0"/>
        </a:p>
      </dgm:t>
    </dgm:pt>
    <dgm:pt modelId="{B0DB6B5C-5DFD-4DE6-913B-25D35F7FA7FA}">
      <dgm:prSet phldrT="[Text]"/>
      <dgm:spPr>
        <a:solidFill>
          <a:srgbClr val="00B0F0"/>
        </a:solidFill>
      </dgm:spPr>
      <dgm:t>
        <a:bodyPr/>
        <a:lstStyle/>
        <a:p>
          <a:r>
            <a:rPr lang="en-US" dirty="0" smtClean="0"/>
            <a:t>Users</a:t>
          </a:r>
          <a:endParaRPr lang="en-US" dirty="0"/>
        </a:p>
      </dgm:t>
    </dgm:pt>
    <dgm:pt modelId="{344D34A8-B8FE-4A2D-95A7-87A8FE020B51}" type="parTrans" cxnId="{29A08770-FF98-49E6-B737-770D76DA173E}">
      <dgm:prSet/>
      <dgm:spPr/>
      <dgm:t>
        <a:bodyPr/>
        <a:lstStyle/>
        <a:p>
          <a:endParaRPr lang="en-US"/>
        </a:p>
      </dgm:t>
    </dgm:pt>
    <dgm:pt modelId="{6390949E-D0B1-4DB8-BCA2-DCED4CD4CCC4}" type="sibTrans" cxnId="{29A08770-FF98-49E6-B737-770D76DA173E}">
      <dgm:prSet/>
      <dgm:spPr>
        <a:ln w="25400"/>
      </dgm:spPr>
      <dgm:t>
        <a:bodyPr/>
        <a:lstStyle/>
        <a:p>
          <a:endParaRPr lang="en-US" dirty="0"/>
        </a:p>
      </dgm:t>
    </dgm:pt>
    <dgm:pt modelId="{F508385F-EC66-4C2A-B27A-C0E6E41B664F}">
      <dgm:prSet phldrT="[Text]"/>
      <dgm:spPr>
        <a:solidFill>
          <a:schemeClr val="accent4">
            <a:lumMod val="75000"/>
          </a:schemeClr>
        </a:solidFill>
      </dgm:spPr>
      <dgm:t>
        <a:bodyPr/>
        <a:lstStyle/>
        <a:p>
          <a:r>
            <a:rPr lang="en-US" dirty="0" smtClean="0"/>
            <a:t>Network Infrastructure</a:t>
          </a:r>
          <a:endParaRPr lang="en-US" dirty="0"/>
        </a:p>
      </dgm:t>
    </dgm:pt>
    <dgm:pt modelId="{AAD5C0F8-250C-4982-834B-2FFD073AA809}" type="parTrans" cxnId="{8BD616AC-5D00-4B9F-8415-8848F1C52A3F}">
      <dgm:prSet/>
      <dgm:spPr/>
      <dgm:t>
        <a:bodyPr/>
        <a:lstStyle/>
        <a:p>
          <a:endParaRPr lang="en-US"/>
        </a:p>
      </dgm:t>
    </dgm:pt>
    <dgm:pt modelId="{ED4B82B8-63A0-4FCD-97F0-0B45C82B9ABD}" type="sibTrans" cxnId="{8BD616AC-5D00-4B9F-8415-8848F1C52A3F}">
      <dgm:prSet/>
      <dgm:spPr>
        <a:ln w="25400"/>
      </dgm:spPr>
      <dgm:t>
        <a:bodyPr/>
        <a:lstStyle/>
        <a:p>
          <a:endParaRPr lang="en-US" dirty="0"/>
        </a:p>
      </dgm:t>
    </dgm:pt>
    <dgm:pt modelId="{A1F68A19-8442-41E5-8D0D-B15CA812AD31}">
      <dgm:prSet phldrT="[Text]"/>
      <dgm:spPr>
        <a:solidFill>
          <a:srgbClr val="002060"/>
        </a:solidFill>
      </dgm:spPr>
      <dgm:t>
        <a:bodyPr/>
        <a:lstStyle/>
        <a:p>
          <a:r>
            <a:rPr lang="en-US" dirty="0" smtClean="0"/>
            <a:t>Application / Workload</a:t>
          </a:r>
          <a:endParaRPr lang="en-US" dirty="0"/>
        </a:p>
      </dgm:t>
    </dgm:pt>
    <dgm:pt modelId="{B55CF676-339C-4153-9C97-231A0FC67940}" type="parTrans" cxnId="{051F718B-CF3F-4300-AA80-9C49D233BEF3}">
      <dgm:prSet/>
      <dgm:spPr/>
      <dgm:t>
        <a:bodyPr/>
        <a:lstStyle/>
        <a:p>
          <a:endParaRPr lang="en-US"/>
        </a:p>
      </dgm:t>
    </dgm:pt>
    <dgm:pt modelId="{51BDE298-CB8B-4CC5-AA03-A5633762E659}" type="sibTrans" cxnId="{051F718B-CF3F-4300-AA80-9C49D233BEF3}">
      <dgm:prSet/>
      <dgm:spPr>
        <a:ln w="25400"/>
      </dgm:spPr>
      <dgm:t>
        <a:bodyPr/>
        <a:lstStyle/>
        <a:p>
          <a:endParaRPr lang="en-US" dirty="0"/>
        </a:p>
      </dgm:t>
    </dgm:pt>
    <dgm:pt modelId="{93E41A48-FB79-4445-B852-A12EA1E1F090}">
      <dgm:prSet phldrT="[Text]"/>
      <dgm:spPr>
        <a:solidFill>
          <a:srgbClr val="92D050"/>
        </a:solidFill>
      </dgm:spPr>
      <dgm:t>
        <a:bodyPr/>
        <a:lstStyle/>
        <a:p>
          <a:r>
            <a:rPr lang="en-US" dirty="0" smtClean="0"/>
            <a:t>Data</a:t>
          </a:r>
          <a:endParaRPr lang="en-US" dirty="0"/>
        </a:p>
      </dgm:t>
    </dgm:pt>
    <dgm:pt modelId="{B48BA4D6-2D47-4674-8256-AC8ECA9703A8}" type="parTrans" cxnId="{5BFDAB52-953E-477C-9E44-16A302936B83}">
      <dgm:prSet/>
      <dgm:spPr/>
      <dgm:t>
        <a:bodyPr/>
        <a:lstStyle/>
        <a:p>
          <a:endParaRPr lang="en-US"/>
        </a:p>
      </dgm:t>
    </dgm:pt>
    <dgm:pt modelId="{5D4569C7-CA11-47E5-9035-76FD9D483F99}" type="sibTrans" cxnId="{5BFDAB52-953E-477C-9E44-16A302936B83}">
      <dgm:prSet/>
      <dgm:spPr>
        <a:ln w="25400"/>
      </dgm:spPr>
      <dgm:t>
        <a:bodyPr/>
        <a:lstStyle/>
        <a:p>
          <a:endParaRPr lang="en-US"/>
        </a:p>
      </dgm:t>
    </dgm:pt>
    <dgm:pt modelId="{8F372A01-F33E-4F18-A74B-133B264017FD}" type="pres">
      <dgm:prSet presAssocID="{BC9907AD-E19C-4B98-97B5-350F6ED66404}" presName="Name0" presStyleCnt="0">
        <dgm:presLayoutVars>
          <dgm:dir/>
          <dgm:resizeHandles val="exact"/>
        </dgm:presLayoutVars>
      </dgm:prSet>
      <dgm:spPr/>
      <dgm:t>
        <a:bodyPr/>
        <a:lstStyle/>
        <a:p>
          <a:endParaRPr lang="en-US"/>
        </a:p>
      </dgm:t>
    </dgm:pt>
    <dgm:pt modelId="{94D44B56-F57C-4FE7-93FD-C82D8715C729}" type="pres">
      <dgm:prSet presAssocID="{6195233E-40D7-4922-8EA3-C49988808472}" presName="node" presStyleLbl="node1" presStyleIdx="0" presStyleCnt="5">
        <dgm:presLayoutVars>
          <dgm:bulletEnabled val="1"/>
        </dgm:presLayoutVars>
      </dgm:prSet>
      <dgm:spPr/>
      <dgm:t>
        <a:bodyPr/>
        <a:lstStyle/>
        <a:p>
          <a:endParaRPr lang="en-US"/>
        </a:p>
      </dgm:t>
    </dgm:pt>
    <dgm:pt modelId="{69765B33-F6B3-4121-BF1A-CBCA4F819D27}" type="pres">
      <dgm:prSet presAssocID="{A39685E0-5C2A-4A4F-9D5F-D26E432BF779}" presName="sibTrans" presStyleLbl="sibTrans1D1" presStyleIdx="0" presStyleCnt="4"/>
      <dgm:spPr/>
      <dgm:t>
        <a:bodyPr/>
        <a:lstStyle/>
        <a:p>
          <a:endParaRPr lang="en-US"/>
        </a:p>
      </dgm:t>
    </dgm:pt>
    <dgm:pt modelId="{140C5D9C-1CD5-41C5-968C-5423FB52B82D}" type="pres">
      <dgm:prSet presAssocID="{A39685E0-5C2A-4A4F-9D5F-D26E432BF779}" presName="connectorText" presStyleLbl="sibTrans1D1" presStyleIdx="0" presStyleCnt="4"/>
      <dgm:spPr/>
      <dgm:t>
        <a:bodyPr/>
        <a:lstStyle/>
        <a:p>
          <a:endParaRPr lang="en-US"/>
        </a:p>
      </dgm:t>
    </dgm:pt>
    <dgm:pt modelId="{95112112-6A8C-4C5E-B8ED-3BD5CDBBE6FD}" type="pres">
      <dgm:prSet presAssocID="{B0DB6B5C-5DFD-4DE6-913B-25D35F7FA7FA}" presName="node" presStyleLbl="node1" presStyleIdx="1" presStyleCnt="5">
        <dgm:presLayoutVars>
          <dgm:bulletEnabled val="1"/>
        </dgm:presLayoutVars>
      </dgm:prSet>
      <dgm:spPr/>
      <dgm:t>
        <a:bodyPr/>
        <a:lstStyle/>
        <a:p>
          <a:endParaRPr lang="en-US"/>
        </a:p>
      </dgm:t>
    </dgm:pt>
    <dgm:pt modelId="{2FC7D569-63A1-432C-8528-5F19ABB95A22}" type="pres">
      <dgm:prSet presAssocID="{6390949E-D0B1-4DB8-BCA2-DCED4CD4CCC4}" presName="sibTrans" presStyleLbl="sibTrans1D1" presStyleIdx="1" presStyleCnt="4"/>
      <dgm:spPr/>
      <dgm:t>
        <a:bodyPr/>
        <a:lstStyle/>
        <a:p>
          <a:endParaRPr lang="en-US"/>
        </a:p>
      </dgm:t>
    </dgm:pt>
    <dgm:pt modelId="{D0AA10A5-610B-45A7-8D80-CC48AADBD3DA}" type="pres">
      <dgm:prSet presAssocID="{6390949E-D0B1-4DB8-BCA2-DCED4CD4CCC4}" presName="connectorText" presStyleLbl="sibTrans1D1" presStyleIdx="1" presStyleCnt="4"/>
      <dgm:spPr/>
      <dgm:t>
        <a:bodyPr/>
        <a:lstStyle/>
        <a:p>
          <a:endParaRPr lang="en-US"/>
        </a:p>
      </dgm:t>
    </dgm:pt>
    <dgm:pt modelId="{B3947651-1762-4B81-BF4F-2AF222D143A0}" type="pres">
      <dgm:prSet presAssocID="{F508385F-EC66-4C2A-B27A-C0E6E41B664F}" presName="node" presStyleLbl="node1" presStyleIdx="2" presStyleCnt="5">
        <dgm:presLayoutVars>
          <dgm:bulletEnabled val="1"/>
        </dgm:presLayoutVars>
      </dgm:prSet>
      <dgm:spPr/>
      <dgm:t>
        <a:bodyPr/>
        <a:lstStyle/>
        <a:p>
          <a:endParaRPr lang="en-US"/>
        </a:p>
      </dgm:t>
    </dgm:pt>
    <dgm:pt modelId="{AF356EF1-67A3-403B-B516-ABFE11B52FB7}" type="pres">
      <dgm:prSet presAssocID="{ED4B82B8-63A0-4FCD-97F0-0B45C82B9ABD}" presName="sibTrans" presStyleLbl="sibTrans1D1" presStyleIdx="2" presStyleCnt="4"/>
      <dgm:spPr/>
      <dgm:t>
        <a:bodyPr/>
        <a:lstStyle/>
        <a:p>
          <a:endParaRPr lang="en-US"/>
        </a:p>
      </dgm:t>
    </dgm:pt>
    <dgm:pt modelId="{160A7317-EB0E-46B7-8CFC-2E53CC4648DA}" type="pres">
      <dgm:prSet presAssocID="{ED4B82B8-63A0-4FCD-97F0-0B45C82B9ABD}" presName="connectorText" presStyleLbl="sibTrans1D1" presStyleIdx="2" presStyleCnt="4"/>
      <dgm:spPr/>
      <dgm:t>
        <a:bodyPr/>
        <a:lstStyle/>
        <a:p>
          <a:endParaRPr lang="en-US"/>
        </a:p>
      </dgm:t>
    </dgm:pt>
    <dgm:pt modelId="{1CF6B24B-B76F-49D0-87B0-3D992AB61A19}" type="pres">
      <dgm:prSet presAssocID="{A1F68A19-8442-41E5-8D0D-B15CA812AD31}" presName="node" presStyleLbl="node1" presStyleIdx="3" presStyleCnt="5">
        <dgm:presLayoutVars>
          <dgm:bulletEnabled val="1"/>
        </dgm:presLayoutVars>
      </dgm:prSet>
      <dgm:spPr/>
      <dgm:t>
        <a:bodyPr/>
        <a:lstStyle/>
        <a:p>
          <a:endParaRPr lang="en-US"/>
        </a:p>
      </dgm:t>
    </dgm:pt>
    <dgm:pt modelId="{01A73C53-4709-447C-BF76-688CC2C078C9}" type="pres">
      <dgm:prSet presAssocID="{51BDE298-CB8B-4CC5-AA03-A5633762E659}" presName="sibTrans" presStyleLbl="sibTrans1D1" presStyleIdx="3" presStyleCnt="4"/>
      <dgm:spPr/>
      <dgm:t>
        <a:bodyPr/>
        <a:lstStyle/>
        <a:p>
          <a:endParaRPr lang="en-US"/>
        </a:p>
      </dgm:t>
    </dgm:pt>
    <dgm:pt modelId="{5227807F-3A06-42A9-8B83-86E00C1DB09C}" type="pres">
      <dgm:prSet presAssocID="{51BDE298-CB8B-4CC5-AA03-A5633762E659}" presName="connectorText" presStyleLbl="sibTrans1D1" presStyleIdx="3" presStyleCnt="4"/>
      <dgm:spPr/>
      <dgm:t>
        <a:bodyPr/>
        <a:lstStyle/>
        <a:p>
          <a:endParaRPr lang="en-US"/>
        </a:p>
      </dgm:t>
    </dgm:pt>
    <dgm:pt modelId="{45FFE959-F188-49F7-9917-36DA5E158CA6}" type="pres">
      <dgm:prSet presAssocID="{93E41A48-FB79-4445-B852-A12EA1E1F090}" presName="node" presStyleLbl="node1" presStyleIdx="4" presStyleCnt="5">
        <dgm:presLayoutVars>
          <dgm:bulletEnabled val="1"/>
        </dgm:presLayoutVars>
      </dgm:prSet>
      <dgm:spPr/>
      <dgm:t>
        <a:bodyPr/>
        <a:lstStyle/>
        <a:p>
          <a:endParaRPr lang="en-US"/>
        </a:p>
      </dgm:t>
    </dgm:pt>
  </dgm:ptLst>
  <dgm:cxnLst>
    <dgm:cxn modelId="{93A68A65-74EC-4D57-B86A-59A93FEEC5B4}" type="presOf" srcId="{A39685E0-5C2A-4A4F-9D5F-D26E432BF779}" destId="{140C5D9C-1CD5-41C5-968C-5423FB52B82D}" srcOrd="1" destOrd="0" presId="urn:microsoft.com/office/officeart/2005/8/layout/bProcess3"/>
    <dgm:cxn modelId="{520C19E5-97A2-4EA8-912A-FCAFB5EE7B7A}" type="presOf" srcId="{ED4B82B8-63A0-4FCD-97F0-0B45C82B9ABD}" destId="{AF356EF1-67A3-403B-B516-ABFE11B52FB7}" srcOrd="0" destOrd="0" presId="urn:microsoft.com/office/officeart/2005/8/layout/bProcess3"/>
    <dgm:cxn modelId="{8BD616AC-5D00-4B9F-8415-8848F1C52A3F}" srcId="{BC9907AD-E19C-4B98-97B5-350F6ED66404}" destId="{F508385F-EC66-4C2A-B27A-C0E6E41B664F}" srcOrd="2" destOrd="0" parTransId="{AAD5C0F8-250C-4982-834B-2FFD073AA809}" sibTransId="{ED4B82B8-63A0-4FCD-97F0-0B45C82B9ABD}"/>
    <dgm:cxn modelId="{24A40A04-ABEF-4E3C-B030-AE321DF5878E}" type="presOf" srcId="{F508385F-EC66-4C2A-B27A-C0E6E41B664F}" destId="{B3947651-1762-4B81-BF4F-2AF222D143A0}" srcOrd="0" destOrd="0" presId="urn:microsoft.com/office/officeart/2005/8/layout/bProcess3"/>
    <dgm:cxn modelId="{64A4EBEB-DED3-47B9-B8BA-A001298D8084}" type="presOf" srcId="{ED4B82B8-63A0-4FCD-97F0-0B45C82B9ABD}" destId="{160A7317-EB0E-46B7-8CFC-2E53CC4648DA}" srcOrd="1" destOrd="0" presId="urn:microsoft.com/office/officeart/2005/8/layout/bProcess3"/>
    <dgm:cxn modelId="{739FE871-1B03-4DDE-8684-05F8F70DFB1F}" type="presOf" srcId="{A1F68A19-8442-41E5-8D0D-B15CA812AD31}" destId="{1CF6B24B-B76F-49D0-87B0-3D992AB61A19}" srcOrd="0" destOrd="0" presId="urn:microsoft.com/office/officeart/2005/8/layout/bProcess3"/>
    <dgm:cxn modelId="{FA3915E9-63AE-49E3-9BD6-20227A1A4C58}" srcId="{BC9907AD-E19C-4B98-97B5-350F6ED66404}" destId="{6195233E-40D7-4922-8EA3-C49988808472}" srcOrd="0" destOrd="0" parTransId="{BE6CBEEC-8A99-452A-8EE7-4FEF43E033A1}" sibTransId="{A39685E0-5C2A-4A4F-9D5F-D26E432BF779}"/>
    <dgm:cxn modelId="{9427F518-816A-4EDF-B90C-D447F1B054B9}" type="presOf" srcId="{BC9907AD-E19C-4B98-97B5-350F6ED66404}" destId="{8F372A01-F33E-4F18-A74B-133B264017FD}" srcOrd="0" destOrd="0" presId="urn:microsoft.com/office/officeart/2005/8/layout/bProcess3"/>
    <dgm:cxn modelId="{80C05ECD-40F9-48DA-9D33-6E918A6AA9F9}" type="presOf" srcId="{6390949E-D0B1-4DB8-BCA2-DCED4CD4CCC4}" destId="{D0AA10A5-610B-45A7-8D80-CC48AADBD3DA}" srcOrd="1" destOrd="0" presId="urn:microsoft.com/office/officeart/2005/8/layout/bProcess3"/>
    <dgm:cxn modelId="{9C0C1DF7-DDE5-4557-B453-78C1DDCF5F8B}" type="presOf" srcId="{93E41A48-FB79-4445-B852-A12EA1E1F090}" destId="{45FFE959-F188-49F7-9917-36DA5E158CA6}" srcOrd="0" destOrd="0" presId="urn:microsoft.com/office/officeart/2005/8/layout/bProcess3"/>
    <dgm:cxn modelId="{E5BFDC45-0537-4C31-B57F-016E56C581B8}" type="presOf" srcId="{B0DB6B5C-5DFD-4DE6-913B-25D35F7FA7FA}" destId="{95112112-6A8C-4C5E-B8ED-3BD5CDBBE6FD}" srcOrd="0" destOrd="0" presId="urn:microsoft.com/office/officeart/2005/8/layout/bProcess3"/>
    <dgm:cxn modelId="{5BFDAB52-953E-477C-9E44-16A302936B83}" srcId="{BC9907AD-E19C-4B98-97B5-350F6ED66404}" destId="{93E41A48-FB79-4445-B852-A12EA1E1F090}" srcOrd="4" destOrd="0" parTransId="{B48BA4D6-2D47-4674-8256-AC8ECA9703A8}" sibTransId="{5D4569C7-CA11-47E5-9035-76FD9D483F99}"/>
    <dgm:cxn modelId="{29A08770-FF98-49E6-B737-770D76DA173E}" srcId="{BC9907AD-E19C-4B98-97B5-350F6ED66404}" destId="{B0DB6B5C-5DFD-4DE6-913B-25D35F7FA7FA}" srcOrd="1" destOrd="0" parTransId="{344D34A8-B8FE-4A2D-95A7-87A8FE020B51}" sibTransId="{6390949E-D0B1-4DB8-BCA2-DCED4CD4CCC4}"/>
    <dgm:cxn modelId="{75A68DED-134E-4D91-B839-A54AA2A58BCE}" type="presOf" srcId="{6195233E-40D7-4922-8EA3-C49988808472}" destId="{94D44B56-F57C-4FE7-93FD-C82D8715C729}" srcOrd="0" destOrd="0" presId="urn:microsoft.com/office/officeart/2005/8/layout/bProcess3"/>
    <dgm:cxn modelId="{C90270DB-E8E7-4613-A4E2-5B4102D235DB}" type="presOf" srcId="{51BDE298-CB8B-4CC5-AA03-A5633762E659}" destId="{01A73C53-4709-447C-BF76-688CC2C078C9}" srcOrd="0" destOrd="0" presId="urn:microsoft.com/office/officeart/2005/8/layout/bProcess3"/>
    <dgm:cxn modelId="{D995F4F5-205E-458D-97FC-BA384425B37E}" type="presOf" srcId="{6390949E-D0B1-4DB8-BCA2-DCED4CD4CCC4}" destId="{2FC7D569-63A1-432C-8528-5F19ABB95A22}" srcOrd="0" destOrd="0" presId="urn:microsoft.com/office/officeart/2005/8/layout/bProcess3"/>
    <dgm:cxn modelId="{F99CF75E-8745-4B81-AA2C-F6C80F3C7AFD}" type="presOf" srcId="{A39685E0-5C2A-4A4F-9D5F-D26E432BF779}" destId="{69765B33-F6B3-4121-BF1A-CBCA4F819D27}" srcOrd="0" destOrd="0" presId="urn:microsoft.com/office/officeart/2005/8/layout/bProcess3"/>
    <dgm:cxn modelId="{051F718B-CF3F-4300-AA80-9C49D233BEF3}" srcId="{BC9907AD-E19C-4B98-97B5-350F6ED66404}" destId="{A1F68A19-8442-41E5-8D0D-B15CA812AD31}" srcOrd="3" destOrd="0" parTransId="{B55CF676-339C-4153-9C97-231A0FC67940}" sibTransId="{51BDE298-CB8B-4CC5-AA03-A5633762E659}"/>
    <dgm:cxn modelId="{E8743248-C4BE-4D2A-938C-2471B594A289}" type="presOf" srcId="{51BDE298-CB8B-4CC5-AA03-A5633762E659}" destId="{5227807F-3A06-42A9-8B83-86E00C1DB09C}" srcOrd="1" destOrd="0" presId="urn:microsoft.com/office/officeart/2005/8/layout/bProcess3"/>
    <dgm:cxn modelId="{4C664089-F479-4913-8EDC-A16D07164F0A}" type="presParOf" srcId="{8F372A01-F33E-4F18-A74B-133B264017FD}" destId="{94D44B56-F57C-4FE7-93FD-C82D8715C729}" srcOrd="0" destOrd="0" presId="urn:microsoft.com/office/officeart/2005/8/layout/bProcess3"/>
    <dgm:cxn modelId="{BA584011-CFB6-4BD9-8BB5-9535E9B68C37}" type="presParOf" srcId="{8F372A01-F33E-4F18-A74B-133B264017FD}" destId="{69765B33-F6B3-4121-BF1A-CBCA4F819D27}" srcOrd="1" destOrd="0" presId="urn:microsoft.com/office/officeart/2005/8/layout/bProcess3"/>
    <dgm:cxn modelId="{1BA393CF-36EE-410D-8FCB-1123B84A50F5}" type="presParOf" srcId="{69765B33-F6B3-4121-BF1A-CBCA4F819D27}" destId="{140C5D9C-1CD5-41C5-968C-5423FB52B82D}" srcOrd="0" destOrd="0" presId="urn:microsoft.com/office/officeart/2005/8/layout/bProcess3"/>
    <dgm:cxn modelId="{7870A9E4-C73E-4771-98F8-1EDE63AE962F}" type="presParOf" srcId="{8F372A01-F33E-4F18-A74B-133B264017FD}" destId="{95112112-6A8C-4C5E-B8ED-3BD5CDBBE6FD}" srcOrd="2" destOrd="0" presId="urn:microsoft.com/office/officeart/2005/8/layout/bProcess3"/>
    <dgm:cxn modelId="{ADB96380-BD4E-4F51-A55D-9E6F19EF8FF7}" type="presParOf" srcId="{8F372A01-F33E-4F18-A74B-133B264017FD}" destId="{2FC7D569-63A1-432C-8528-5F19ABB95A22}" srcOrd="3" destOrd="0" presId="urn:microsoft.com/office/officeart/2005/8/layout/bProcess3"/>
    <dgm:cxn modelId="{51CDA3EA-C8A1-4BE1-9323-EF01E49C581D}" type="presParOf" srcId="{2FC7D569-63A1-432C-8528-5F19ABB95A22}" destId="{D0AA10A5-610B-45A7-8D80-CC48AADBD3DA}" srcOrd="0" destOrd="0" presId="urn:microsoft.com/office/officeart/2005/8/layout/bProcess3"/>
    <dgm:cxn modelId="{9A65D6BF-BD6B-40EA-9B36-3D6E22FA08BC}" type="presParOf" srcId="{8F372A01-F33E-4F18-A74B-133B264017FD}" destId="{B3947651-1762-4B81-BF4F-2AF222D143A0}" srcOrd="4" destOrd="0" presId="urn:microsoft.com/office/officeart/2005/8/layout/bProcess3"/>
    <dgm:cxn modelId="{CE5307E3-9D56-43C1-A319-0F74C7167336}" type="presParOf" srcId="{8F372A01-F33E-4F18-A74B-133B264017FD}" destId="{AF356EF1-67A3-403B-B516-ABFE11B52FB7}" srcOrd="5" destOrd="0" presId="urn:microsoft.com/office/officeart/2005/8/layout/bProcess3"/>
    <dgm:cxn modelId="{F06D556B-BF7D-4090-A35C-EF87CEF9882A}" type="presParOf" srcId="{AF356EF1-67A3-403B-B516-ABFE11B52FB7}" destId="{160A7317-EB0E-46B7-8CFC-2E53CC4648DA}" srcOrd="0" destOrd="0" presId="urn:microsoft.com/office/officeart/2005/8/layout/bProcess3"/>
    <dgm:cxn modelId="{17C4263E-E704-4041-A394-3DD19CD46F08}" type="presParOf" srcId="{8F372A01-F33E-4F18-A74B-133B264017FD}" destId="{1CF6B24B-B76F-49D0-87B0-3D992AB61A19}" srcOrd="6" destOrd="0" presId="urn:microsoft.com/office/officeart/2005/8/layout/bProcess3"/>
    <dgm:cxn modelId="{AB9B9B49-6865-4FFE-A9B0-5679E7E80FA8}" type="presParOf" srcId="{8F372A01-F33E-4F18-A74B-133B264017FD}" destId="{01A73C53-4709-447C-BF76-688CC2C078C9}" srcOrd="7" destOrd="0" presId="urn:microsoft.com/office/officeart/2005/8/layout/bProcess3"/>
    <dgm:cxn modelId="{DBBF890D-741C-46E6-9370-BD5A098110AB}" type="presParOf" srcId="{01A73C53-4709-447C-BF76-688CC2C078C9}" destId="{5227807F-3A06-42A9-8B83-86E00C1DB09C}" srcOrd="0" destOrd="0" presId="urn:microsoft.com/office/officeart/2005/8/layout/bProcess3"/>
    <dgm:cxn modelId="{D5B5844C-6360-4881-8AD6-D150C3459025}" type="presParOf" srcId="{8F372A01-F33E-4F18-A74B-133B264017FD}" destId="{45FFE959-F188-49F7-9917-36DA5E158CA6}"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907AD-E19C-4B98-97B5-350F6ED6640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195233E-40D7-4922-8EA3-C49988808472}">
      <dgm:prSet phldrT="[Text]"/>
      <dgm:spPr/>
      <dgm:t>
        <a:bodyPr/>
        <a:lstStyle/>
        <a:p>
          <a:r>
            <a:rPr lang="en-US" dirty="0" smtClean="0"/>
            <a:t>Devices</a:t>
          </a:r>
          <a:endParaRPr lang="en-US" dirty="0"/>
        </a:p>
      </dgm:t>
    </dgm:pt>
    <dgm:pt modelId="{BE6CBEEC-8A99-452A-8EE7-4FEF43E033A1}" type="parTrans" cxnId="{FA3915E9-63AE-49E3-9BD6-20227A1A4C58}">
      <dgm:prSet/>
      <dgm:spPr/>
      <dgm:t>
        <a:bodyPr/>
        <a:lstStyle/>
        <a:p>
          <a:endParaRPr lang="en-US"/>
        </a:p>
      </dgm:t>
    </dgm:pt>
    <dgm:pt modelId="{A39685E0-5C2A-4A4F-9D5F-D26E432BF779}" type="sibTrans" cxnId="{FA3915E9-63AE-49E3-9BD6-20227A1A4C58}">
      <dgm:prSet/>
      <dgm:spPr>
        <a:ln w="25400">
          <a:solidFill>
            <a:schemeClr val="bg1"/>
          </a:solidFill>
        </a:ln>
      </dgm:spPr>
      <dgm:t>
        <a:bodyPr/>
        <a:lstStyle/>
        <a:p>
          <a:endParaRPr lang="en-US" dirty="0"/>
        </a:p>
      </dgm:t>
    </dgm:pt>
    <dgm:pt modelId="{B0DB6B5C-5DFD-4DE6-913B-25D35F7FA7FA}">
      <dgm:prSet phldrT="[Text]"/>
      <dgm:spPr>
        <a:solidFill>
          <a:srgbClr val="00B0F0"/>
        </a:solidFill>
      </dgm:spPr>
      <dgm:t>
        <a:bodyPr/>
        <a:lstStyle/>
        <a:p>
          <a:r>
            <a:rPr lang="en-US" dirty="0" smtClean="0"/>
            <a:t>Users</a:t>
          </a:r>
          <a:endParaRPr lang="en-US" dirty="0"/>
        </a:p>
      </dgm:t>
    </dgm:pt>
    <dgm:pt modelId="{344D34A8-B8FE-4A2D-95A7-87A8FE020B51}" type="parTrans" cxnId="{29A08770-FF98-49E6-B737-770D76DA173E}">
      <dgm:prSet/>
      <dgm:spPr/>
      <dgm:t>
        <a:bodyPr/>
        <a:lstStyle/>
        <a:p>
          <a:endParaRPr lang="en-US"/>
        </a:p>
      </dgm:t>
    </dgm:pt>
    <dgm:pt modelId="{6390949E-D0B1-4DB8-BCA2-DCED4CD4CCC4}" type="sibTrans" cxnId="{29A08770-FF98-49E6-B737-770D76DA173E}">
      <dgm:prSet/>
      <dgm:spPr>
        <a:ln w="25400">
          <a:solidFill>
            <a:schemeClr val="bg1"/>
          </a:solidFill>
        </a:ln>
      </dgm:spPr>
      <dgm:t>
        <a:bodyPr/>
        <a:lstStyle/>
        <a:p>
          <a:endParaRPr lang="en-US" dirty="0"/>
        </a:p>
      </dgm:t>
    </dgm:pt>
    <dgm:pt modelId="{F508385F-EC66-4C2A-B27A-C0E6E41B664F}">
      <dgm:prSet phldrT="[Text]"/>
      <dgm:spPr>
        <a:solidFill>
          <a:schemeClr val="accent4">
            <a:lumMod val="75000"/>
          </a:schemeClr>
        </a:solidFill>
      </dgm:spPr>
      <dgm:t>
        <a:bodyPr/>
        <a:lstStyle/>
        <a:p>
          <a:r>
            <a:rPr lang="en-US" dirty="0" smtClean="0"/>
            <a:t>Network Infrastructure</a:t>
          </a:r>
          <a:endParaRPr lang="en-US" dirty="0"/>
        </a:p>
      </dgm:t>
    </dgm:pt>
    <dgm:pt modelId="{AAD5C0F8-250C-4982-834B-2FFD073AA809}" type="parTrans" cxnId="{8BD616AC-5D00-4B9F-8415-8848F1C52A3F}">
      <dgm:prSet/>
      <dgm:spPr/>
      <dgm:t>
        <a:bodyPr/>
        <a:lstStyle/>
        <a:p>
          <a:endParaRPr lang="en-US"/>
        </a:p>
      </dgm:t>
    </dgm:pt>
    <dgm:pt modelId="{ED4B82B8-63A0-4FCD-97F0-0B45C82B9ABD}" type="sibTrans" cxnId="{8BD616AC-5D00-4B9F-8415-8848F1C52A3F}">
      <dgm:prSet/>
      <dgm:spPr>
        <a:ln w="25400">
          <a:solidFill>
            <a:schemeClr val="bg1"/>
          </a:solidFill>
        </a:ln>
      </dgm:spPr>
      <dgm:t>
        <a:bodyPr/>
        <a:lstStyle/>
        <a:p>
          <a:endParaRPr lang="en-US" dirty="0"/>
        </a:p>
      </dgm:t>
    </dgm:pt>
    <dgm:pt modelId="{A1F68A19-8442-41E5-8D0D-B15CA812AD31}">
      <dgm:prSet phldrT="[Text]"/>
      <dgm:spPr>
        <a:solidFill>
          <a:srgbClr val="002060"/>
        </a:solidFill>
      </dgm:spPr>
      <dgm:t>
        <a:bodyPr/>
        <a:lstStyle/>
        <a:p>
          <a:r>
            <a:rPr lang="en-US" dirty="0" smtClean="0"/>
            <a:t>Application / Workload</a:t>
          </a:r>
          <a:endParaRPr lang="en-US" dirty="0"/>
        </a:p>
      </dgm:t>
    </dgm:pt>
    <dgm:pt modelId="{B55CF676-339C-4153-9C97-231A0FC67940}" type="parTrans" cxnId="{051F718B-CF3F-4300-AA80-9C49D233BEF3}">
      <dgm:prSet/>
      <dgm:spPr/>
      <dgm:t>
        <a:bodyPr/>
        <a:lstStyle/>
        <a:p>
          <a:endParaRPr lang="en-US"/>
        </a:p>
      </dgm:t>
    </dgm:pt>
    <dgm:pt modelId="{51BDE298-CB8B-4CC5-AA03-A5633762E659}" type="sibTrans" cxnId="{051F718B-CF3F-4300-AA80-9C49D233BEF3}">
      <dgm:prSet/>
      <dgm:spPr>
        <a:solidFill>
          <a:schemeClr val="bg1"/>
        </a:solidFill>
        <a:ln w="25400">
          <a:solidFill>
            <a:schemeClr val="bg1"/>
          </a:solidFill>
        </a:ln>
      </dgm:spPr>
      <dgm:t>
        <a:bodyPr/>
        <a:lstStyle/>
        <a:p>
          <a:endParaRPr lang="en-US" dirty="0"/>
        </a:p>
      </dgm:t>
    </dgm:pt>
    <dgm:pt modelId="{93E41A48-FB79-4445-B852-A12EA1E1F090}">
      <dgm:prSet phldrT="[Text]"/>
      <dgm:spPr>
        <a:solidFill>
          <a:srgbClr val="92D050"/>
        </a:solidFill>
      </dgm:spPr>
      <dgm:t>
        <a:bodyPr/>
        <a:lstStyle/>
        <a:p>
          <a:r>
            <a:rPr lang="en-US" dirty="0" smtClean="0"/>
            <a:t>Data</a:t>
          </a:r>
          <a:endParaRPr lang="en-US" dirty="0"/>
        </a:p>
      </dgm:t>
    </dgm:pt>
    <dgm:pt modelId="{B48BA4D6-2D47-4674-8256-AC8ECA9703A8}" type="parTrans" cxnId="{5BFDAB52-953E-477C-9E44-16A302936B83}">
      <dgm:prSet/>
      <dgm:spPr/>
      <dgm:t>
        <a:bodyPr/>
        <a:lstStyle/>
        <a:p>
          <a:endParaRPr lang="en-US"/>
        </a:p>
      </dgm:t>
    </dgm:pt>
    <dgm:pt modelId="{5D4569C7-CA11-47E5-9035-76FD9D483F99}" type="sibTrans" cxnId="{5BFDAB52-953E-477C-9E44-16A302936B83}">
      <dgm:prSet/>
      <dgm:spPr>
        <a:ln w="25400"/>
      </dgm:spPr>
      <dgm:t>
        <a:bodyPr/>
        <a:lstStyle/>
        <a:p>
          <a:endParaRPr lang="en-US"/>
        </a:p>
      </dgm:t>
    </dgm:pt>
    <dgm:pt modelId="{8F372A01-F33E-4F18-A74B-133B264017FD}" type="pres">
      <dgm:prSet presAssocID="{BC9907AD-E19C-4B98-97B5-350F6ED66404}" presName="Name0" presStyleCnt="0">
        <dgm:presLayoutVars>
          <dgm:dir/>
          <dgm:resizeHandles val="exact"/>
        </dgm:presLayoutVars>
      </dgm:prSet>
      <dgm:spPr/>
      <dgm:t>
        <a:bodyPr/>
        <a:lstStyle/>
        <a:p>
          <a:endParaRPr lang="en-US"/>
        </a:p>
      </dgm:t>
    </dgm:pt>
    <dgm:pt modelId="{94D44B56-F57C-4FE7-93FD-C82D8715C729}" type="pres">
      <dgm:prSet presAssocID="{6195233E-40D7-4922-8EA3-C49988808472}" presName="node" presStyleLbl="node1" presStyleIdx="0" presStyleCnt="5">
        <dgm:presLayoutVars>
          <dgm:bulletEnabled val="1"/>
        </dgm:presLayoutVars>
      </dgm:prSet>
      <dgm:spPr/>
      <dgm:t>
        <a:bodyPr/>
        <a:lstStyle/>
        <a:p>
          <a:endParaRPr lang="en-US"/>
        </a:p>
      </dgm:t>
    </dgm:pt>
    <dgm:pt modelId="{69765B33-F6B3-4121-BF1A-CBCA4F819D27}" type="pres">
      <dgm:prSet presAssocID="{A39685E0-5C2A-4A4F-9D5F-D26E432BF779}" presName="sibTrans" presStyleLbl="sibTrans1D1" presStyleIdx="0" presStyleCnt="4"/>
      <dgm:spPr/>
      <dgm:t>
        <a:bodyPr/>
        <a:lstStyle/>
        <a:p>
          <a:endParaRPr lang="en-US"/>
        </a:p>
      </dgm:t>
    </dgm:pt>
    <dgm:pt modelId="{140C5D9C-1CD5-41C5-968C-5423FB52B82D}" type="pres">
      <dgm:prSet presAssocID="{A39685E0-5C2A-4A4F-9D5F-D26E432BF779}" presName="connectorText" presStyleLbl="sibTrans1D1" presStyleIdx="0" presStyleCnt="4"/>
      <dgm:spPr/>
      <dgm:t>
        <a:bodyPr/>
        <a:lstStyle/>
        <a:p>
          <a:endParaRPr lang="en-US"/>
        </a:p>
      </dgm:t>
    </dgm:pt>
    <dgm:pt modelId="{95112112-6A8C-4C5E-B8ED-3BD5CDBBE6FD}" type="pres">
      <dgm:prSet presAssocID="{B0DB6B5C-5DFD-4DE6-913B-25D35F7FA7FA}" presName="node" presStyleLbl="node1" presStyleIdx="1" presStyleCnt="5">
        <dgm:presLayoutVars>
          <dgm:bulletEnabled val="1"/>
        </dgm:presLayoutVars>
      </dgm:prSet>
      <dgm:spPr/>
      <dgm:t>
        <a:bodyPr/>
        <a:lstStyle/>
        <a:p>
          <a:endParaRPr lang="en-US"/>
        </a:p>
      </dgm:t>
    </dgm:pt>
    <dgm:pt modelId="{2FC7D569-63A1-432C-8528-5F19ABB95A22}" type="pres">
      <dgm:prSet presAssocID="{6390949E-D0B1-4DB8-BCA2-DCED4CD4CCC4}" presName="sibTrans" presStyleLbl="sibTrans1D1" presStyleIdx="1" presStyleCnt="4"/>
      <dgm:spPr/>
      <dgm:t>
        <a:bodyPr/>
        <a:lstStyle/>
        <a:p>
          <a:endParaRPr lang="en-US"/>
        </a:p>
      </dgm:t>
    </dgm:pt>
    <dgm:pt modelId="{D0AA10A5-610B-45A7-8D80-CC48AADBD3DA}" type="pres">
      <dgm:prSet presAssocID="{6390949E-D0B1-4DB8-BCA2-DCED4CD4CCC4}" presName="connectorText" presStyleLbl="sibTrans1D1" presStyleIdx="1" presStyleCnt="4"/>
      <dgm:spPr/>
      <dgm:t>
        <a:bodyPr/>
        <a:lstStyle/>
        <a:p>
          <a:endParaRPr lang="en-US"/>
        </a:p>
      </dgm:t>
    </dgm:pt>
    <dgm:pt modelId="{B3947651-1762-4B81-BF4F-2AF222D143A0}" type="pres">
      <dgm:prSet presAssocID="{F508385F-EC66-4C2A-B27A-C0E6E41B664F}" presName="node" presStyleLbl="node1" presStyleIdx="2" presStyleCnt="5">
        <dgm:presLayoutVars>
          <dgm:bulletEnabled val="1"/>
        </dgm:presLayoutVars>
      </dgm:prSet>
      <dgm:spPr/>
      <dgm:t>
        <a:bodyPr/>
        <a:lstStyle/>
        <a:p>
          <a:endParaRPr lang="en-US"/>
        </a:p>
      </dgm:t>
    </dgm:pt>
    <dgm:pt modelId="{AF356EF1-67A3-403B-B516-ABFE11B52FB7}" type="pres">
      <dgm:prSet presAssocID="{ED4B82B8-63A0-4FCD-97F0-0B45C82B9ABD}" presName="sibTrans" presStyleLbl="sibTrans1D1" presStyleIdx="2" presStyleCnt="4"/>
      <dgm:spPr/>
      <dgm:t>
        <a:bodyPr/>
        <a:lstStyle/>
        <a:p>
          <a:endParaRPr lang="en-US"/>
        </a:p>
      </dgm:t>
    </dgm:pt>
    <dgm:pt modelId="{160A7317-EB0E-46B7-8CFC-2E53CC4648DA}" type="pres">
      <dgm:prSet presAssocID="{ED4B82B8-63A0-4FCD-97F0-0B45C82B9ABD}" presName="connectorText" presStyleLbl="sibTrans1D1" presStyleIdx="2" presStyleCnt="4"/>
      <dgm:spPr/>
      <dgm:t>
        <a:bodyPr/>
        <a:lstStyle/>
        <a:p>
          <a:endParaRPr lang="en-US"/>
        </a:p>
      </dgm:t>
    </dgm:pt>
    <dgm:pt modelId="{1CF6B24B-B76F-49D0-87B0-3D992AB61A19}" type="pres">
      <dgm:prSet presAssocID="{A1F68A19-8442-41E5-8D0D-B15CA812AD31}" presName="node" presStyleLbl="node1" presStyleIdx="3" presStyleCnt="5">
        <dgm:presLayoutVars>
          <dgm:bulletEnabled val="1"/>
        </dgm:presLayoutVars>
      </dgm:prSet>
      <dgm:spPr/>
      <dgm:t>
        <a:bodyPr/>
        <a:lstStyle/>
        <a:p>
          <a:endParaRPr lang="en-US"/>
        </a:p>
      </dgm:t>
    </dgm:pt>
    <dgm:pt modelId="{01A73C53-4709-447C-BF76-688CC2C078C9}" type="pres">
      <dgm:prSet presAssocID="{51BDE298-CB8B-4CC5-AA03-A5633762E659}" presName="sibTrans" presStyleLbl="sibTrans1D1" presStyleIdx="3" presStyleCnt="4"/>
      <dgm:spPr/>
      <dgm:t>
        <a:bodyPr/>
        <a:lstStyle/>
        <a:p>
          <a:endParaRPr lang="en-US"/>
        </a:p>
      </dgm:t>
    </dgm:pt>
    <dgm:pt modelId="{5227807F-3A06-42A9-8B83-86E00C1DB09C}" type="pres">
      <dgm:prSet presAssocID="{51BDE298-CB8B-4CC5-AA03-A5633762E659}" presName="connectorText" presStyleLbl="sibTrans1D1" presStyleIdx="3" presStyleCnt="4"/>
      <dgm:spPr/>
      <dgm:t>
        <a:bodyPr/>
        <a:lstStyle/>
        <a:p>
          <a:endParaRPr lang="en-US"/>
        </a:p>
      </dgm:t>
    </dgm:pt>
    <dgm:pt modelId="{45FFE959-F188-49F7-9917-36DA5E158CA6}" type="pres">
      <dgm:prSet presAssocID="{93E41A48-FB79-4445-B852-A12EA1E1F090}" presName="node" presStyleLbl="node1" presStyleIdx="4" presStyleCnt="5">
        <dgm:presLayoutVars>
          <dgm:bulletEnabled val="1"/>
        </dgm:presLayoutVars>
      </dgm:prSet>
      <dgm:spPr/>
      <dgm:t>
        <a:bodyPr/>
        <a:lstStyle/>
        <a:p>
          <a:endParaRPr lang="en-US"/>
        </a:p>
      </dgm:t>
    </dgm:pt>
  </dgm:ptLst>
  <dgm:cxnLst>
    <dgm:cxn modelId="{4D98BBA7-4070-4074-9644-13DFCBDCB8E8}" type="presOf" srcId="{BC9907AD-E19C-4B98-97B5-350F6ED66404}" destId="{8F372A01-F33E-4F18-A74B-133B264017FD}" srcOrd="0" destOrd="0" presId="urn:microsoft.com/office/officeart/2005/8/layout/bProcess3"/>
    <dgm:cxn modelId="{8BD616AC-5D00-4B9F-8415-8848F1C52A3F}" srcId="{BC9907AD-E19C-4B98-97B5-350F6ED66404}" destId="{F508385F-EC66-4C2A-B27A-C0E6E41B664F}" srcOrd="2" destOrd="0" parTransId="{AAD5C0F8-250C-4982-834B-2FFD073AA809}" sibTransId="{ED4B82B8-63A0-4FCD-97F0-0B45C82B9ABD}"/>
    <dgm:cxn modelId="{CC156E36-CCAD-4529-9DD9-34557D6C8CF9}" type="presOf" srcId="{51BDE298-CB8B-4CC5-AA03-A5633762E659}" destId="{01A73C53-4709-447C-BF76-688CC2C078C9}" srcOrd="0" destOrd="0" presId="urn:microsoft.com/office/officeart/2005/8/layout/bProcess3"/>
    <dgm:cxn modelId="{FA3915E9-63AE-49E3-9BD6-20227A1A4C58}" srcId="{BC9907AD-E19C-4B98-97B5-350F6ED66404}" destId="{6195233E-40D7-4922-8EA3-C49988808472}" srcOrd="0" destOrd="0" parTransId="{BE6CBEEC-8A99-452A-8EE7-4FEF43E033A1}" sibTransId="{A39685E0-5C2A-4A4F-9D5F-D26E432BF779}"/>
    <dgm:cxn modelId="{6167E2E1-A43F-4BEB-AE87-30DA33846431}" type="presOf" srcId="{51BDE298-CB8B-4CC5-AA03-A5633762E659}" destId="{5227807F-3A06-42A9-8B83-86E00C1DB09C}" srcOrd="1" destOrd="0" presId="urn:microsoft.com/office/officeart/2005/8/layout/bProcess3"/>
    <dgm:cxn modelId="{27A18E87-CC5A-4703-BF6E-61BEF02DE515}" type="presOf" srcId="{6390949E-D0B1-4DB8-BCA2-DCED4CD4CCC4}" destId="{2FC7D569-63A1-432C-8528-5F19ABB95A22}" srcOrd="0" destOrd="0" presId="urn:microsoft.com/office/officeart/2005/8/layout/bProcess3"/>
    <dgm:cxn modelId="{1495C105-56D3-4D34-A7E6-AAA0C9732EB3}" type="presOf" srcId="{A39685E0-5C2A-4A4F-9D5F-D26E432BF779}" destId="{69765B33-F6B3-4121-BF1A-CBCA4F819D27}" srcOrd="0" destOrd="0" presId="urn:microsoft.com/office/officeart/2005/8/layout/bProcess3"/>
    <dgm:cxn modelId="{C661D225-10B2-4B28-A081-01619A683A9D}" type="presOf" srcId="{ED4B82B8-63A0-4FCD-97F0-0B45C82B9ABD}" destId="{AF356EF1-67A3-403B-B516-ABFE11B52FB7}" srcOrd="0" destOrd="0" presId="urn:microsoft.com/office/officeart/2005/8/layout/bProcess3"/>
    <dgm:cxn modelId="{D945A57E-47BB-4187-801A-C8F7AE2C5FD5}" type="presOf" srcId="{6195233E-40D7-4922-8EA3-C49988808472}" destId="{94D44B56-F57C-4FE7-93FD-C82D8715C729}" srcOrd="0" destOrd="0" presId="urn:microsoft.com/office/officeart/2005/8/layout/bProcess3"/>
    <dgm:cxn modelId="{7B799E63-E820-4266-905E-81EBFBFAAED2}" type="presOf" srcId="{A39685E0-5C2A-4A4F-9D5F-D26E432BF779}" destId="{140C5D9C-1CD5-41C5-968C-5423FB52B82D}" srcOrd="1" destOrd="0" presId="urn:microsoft.com/office/officeart/2005/8/layout/bProcess3"/>
    <dgm:cxn modelId="{05F7C20E-B1DA-48F4-8CAF-9A46F0FB4FAF}" type="presOf" srcId="{6390949E-D0B1-4DB8-BCA2-DCED4CD4CCC4}" destId="{D0AA10A5-610B-45A7-8D80-CC48AADBD3DA}" srcOrd="1" destOrd="0" presId="urn:microsoft.com/office/officeart/2005/8/layout/bProcess3"/>
    <dgm:cxn modelId="{255C48AE-D6DE-41D5-AB4E-BDA73F9AF337}" type="presOf" srcId="{B0DB6B5C-5DFD-4DE6-913B-25D35F7FA7FA}" destId="{95112112-6A8C-4C5E-B8ED-3BD5CDBBE6FD}" srcOrd="0" destOrd="0" presId="urn:microsoft.com/office/officeart/2005/8/layout/bProcess3"/>
    <dgm:cxn modelId="{5BFDAB52-953E-477C-9E44-16A302936B83}" srcId="{BC9907AD-E19C-4B98-97B5-350F6ED66404}" destId="{93E41A48-FB79-4445-B852-A12EA1E1F090}" srcOrd="4" destOrd="0" parTransId="{B48BA4D6-2D47-4674-8256-AC8ECA9703A8}" sibTransId="{5D4569C7-CA11-47E5-9035-76FD9D483F99}"/>
    <dgm:cxn modelId="{0289DEEE-9AA9-4FF0-8F27-7A64E62976C1}" type="presOf" srcId="{A1F68A19-8442-41E5-8D0D-B15CA812AD31}" destId="{1CF6B24B-B76F-49D0-87B0-3D992AB61A19}" srcOrd="0" destOrd="0" presId="urn:microsoft.com/office/officeart/2005/8/layout/bProcess3"/>
    <dgm:cxn modelId="{29A08770-FF98-49E6-B737-770D76DA173E}" srcId="{BC9907AD-E19C-4B98-97B5-350F6ED66404}" destId="{B0DB6B5C-5DFD-4DE6-913B-25D35F7FA7FA}" srcOrd="1" destOrd="0" parTransId="{344D34A8-B8FE-4A2D-95A7-87A8FE020B51}" sibTransId="{6390949E-D0B1-4DB8-BCA2-DCED4CD4CCC4}"/>
    <dgm:cxn modelId="{A378C5D7-5A99-4B6A-A9B2-995CB866AC2A}" type="presOf" srcId="{93E41A48-FB79-4445-B852-A12EA1E1F090}" destId="{45FFE959-F188-49F7-9917-36DA5E158CA6}" srcOrd="0" destOrd="0" presId="urn:microsoft.com/office/officeart/2005/8/layout/bProcess3"/>
    <dgm:cxn modelId="{4B215E2C-2489-4339-9DA9-5523A36EC2F0}" type="presOf" srcId="{ED4B82B8-63A0-4FCD-97F0-0B45C82B9ABD}" destId="{160A7317-EB0E-46B7-8CFC-2E53CC4648DA}" srcOrd="1" destOrd="0" presId="urn:microsoft.com/office/officeart/2005/8/layout/bProcess3"/>
    <dgm:cxn modelId="{FBE57D80-048B-4B58-9D58-9B74C9FE9198}" type="presOf" srcId="{F508385F-EC66-4C2A-B27A-C0E6E41B664F}" destId="{B3947651-1762-4B81-BF4F-2AF222D143A0}" srcOrd="0" destOrd="0" presId="urn:microsoft.com/office/officeart/2005/8/layout/bProcess3"/>
    <dgm:cxn modelId="{051F718B-CF3F-4300-AA80-9C49D233BEF3}" srcId="{BC9907AD-E19C-4B98-97B5-350F6ED66404}" destId="{A1F68A19-8442-41E5-8D0D-B15CA812AD31}" srcOrd="3" destOrd="0" parTransId="{B55CF676-339C-4153-9C97-231A0FC67940}" sibTransId="{51BDE298-CB8B-4CC5-AA03-A5633762E659}"/>
    <dgm:cxn modelId="{C96D898D-6B46-455B-B375-9764C347F83B}" type="presParOf" srcId="{8F372A01-F33E-4F18-A74B-133B264017FD}" destId="{94D44B56-F57C-4FE7-93FD-C82D8715C729}" srcOrd="0" destOrd="0" presId="urn:microsoft.com/office/officeart/2005/8/layout/bProcess3"/>
    <dgm:cxn modelId="{6D66A1C2-8DEF-45FA-8150-EED3DC0C228E}" type="presParOf" srcId="{8F372A01-F33E-4F18-A74B-133B264017FD}" destId="{69765B33-F6B3-4121-BF1A-CBCA4F819D27}" srcOrd="1" destOrd="0" presId="urn:microsoft.com/office/officeart/2005/8/layout/bProcess3"/>
    <dgm:cxn modelId="{404FABF3-A6FE-4B2F-A760-9370350A49F8}" type="presParOf" srcId="{69765B33-F6B3-4121-BF1A-CBCA4F819D27}" destId="{140C5D9C-1CD5-41C5-968C-5423FB52B82D}" srcOrd="0" destOrd="0" presId="urn:microsoft.com/office/officeart/2005/8/layout/bProcess3"/>
    <dgm:cxn modelId="{18FEEFA4-BD27-4F8E-A7FA-79E1DD95BA9E}" type="presParOf" srcId="{8F372A01-F33E-4F18-A74B-133B264017FD}" destId="{95112112-6A8C-4C5E-B8ED-3BD5CDBBE6FD}" srcOrd="2" destOrd="0" presId="urn:microsoft.com/office/officeart/2005/8/layout/bProcess3"/>
    <dgm:cxn modelId="{B028D82C-0E8A-4FB6-96C7-7740CE2456FB}" type="presParOf" srcId="{8F372A01-F33E-4F18-A74B-133B264017FD}" destId="{2FC7D569-63A1-432C-8528-5F19ABB95A22}" srcOrd="3" destOrd="0" presId="urn:microsoft.com/office/officeart/2005/8/layout/bProcess3"/>
    <dgm:cxn modelId="{47442CB9-12E5-445F-8D13-8ED85E3EC856}" type="presParOf" srcId="{2FC7D569-63A1-432C-8528-5F19ABB95A22}" destId="{D0AA10A5-610B-45A7-8D80-CC48AADBD3DA}" srcOrd="0" destOrd="0" presId="urn:microsoft.com/office/officeart/2005/8/layout/bProcess3"/>
    <dgm:cxn modelId="{0B77EBD5-179E-4238-8ABB-5085B8404D71}" type="presParOf" srcId="{8F372A01-F33E-4F18-A74B-133B264017FD}" destId="{B3947651-1762-4B81-BF4F-2AF222D143A0}" srcOrd="4" destOrd="0" presId="urn:microsoft.com/office/officeart/2005/8/layout/bProcess3"/>
    <dgm:cxn modelId="{EAFA6282-D659-4E65-980D-00F021F3A8FA}" type="presParOf" srcId="{8F372A01-F33E-4F18-A74B-133B264017FD}" destId="{AF356EF1-67A3-403B-B516-ABFE11B52FB7}" srcOrd="5" destOrd="0" presId="urn:microsoft.com/office/officeart/2005/8/layout/bProcess3"/>
    <dgm:cxn modelId="{DED9DA44-FBC7-4FAF-BF20-F4ABB92B94C2}" type="presParOf" srcId="{AF356EF1-67A3-403B-B516-ABFE11B52FB7}" destId="{160A7317-EB0E-46B7-8CFC-2E53CC4648DA}" srcOrd="0" destOrd="0" presId="urn:microsoft.com/office/officeart/2005/8/layout/bProcess3"/>
    <dgm:cxn modelId="{A415F5DC-DCEA-47DB-83E3-98AA0C1C7136}" type="presParOf" srcId="{8F372A01-F33E-4F18-A74B-133B264017FD}" destId="{1CF6B24B-B76F-49D0-87B0-3D992AB61A19}" srcOrd="6" destOrd="0" presId="urn:microsoft.com/office/officeart/2005/8/layout/bProcess3"/>
    <dgm:cxn modelId="{6E6D4E97-6FA8-48DF-A25B-A556F7006089}" type="presParOf" srcId="{8F372A01-F33E-4F18-A74B-133B264017FD}" destId="{01A73C53-4709-447C-BF76-688CC2C078C9}" srcOrd="7" destOrd="0" presId="urn:microsoft.com/office/officeart/2005/8/layout/bProcess3"/>
    <dgm:cxn modelId="{FB904090-E1EB-4906-8E36-F5FD0B19D60A}" type="presParOf" srcId="{01A73C53-4709-447C-BF76-688CC2C078C9}" destId="{5227807F-3A06-42A9-8B83-86E00C1DB09C}" srcOrd="0" destOrd="0" presId="urn:microsoft.com/office/officeart/2005/8/layout/bProcess3"/>
    <dgm:cxn modelId="{1E6763A1-A59C-465A-A7D5-D53C2A847E69}" type="presParOf" srcId="{8F372A01-F33E-4F18-A74B-133B264017FD}" destId="{45FFE959-F188-49F7-9917-36DA5E158CA6}" srcOrd="8"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65B33-F6B3-4121-BF1A-CBCA4F819D27}">
      <dsp:nvSpPr>
        <dsp:cNvPr id="0" name=""/>
        <dsp:cNvSpPr/>
      </dsp:nvSpPr>
      <dsp:spPr>
        <a:xfrm>
          <a:off x="1571898" y="314934"/>
          <a:ext cx="245448" cy="91440"/>
        </a:xfrm>
        <a:custGeom>
          <a:avLst/>
          <a:gdLst/>
          <a:ahLst/>
          <a:cxnLst/>
          <a:rect l="0" t="0" r="0" b="0"/>
          <a:pathLst>
            <a:path>
              <a:moveTo>
                <a:pt x="0" y="45720"/>
              </a:moveTo>
              <a:lnTo>
                <a:pt x="245448" y="45720"/>
              </a:lnTo>
            </a:path>
          </a:pathLst>
        </a:custGeom>
        <a:noFill/>
        <a:ln w="254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87721" y="359273"/>
        <a:ext cx="13802" cy="2760"/>
      </dsp:txXfrm>
    </dsp:sp>
    <dsp:sp modelId="{94D44B56-F57C-4FE7-93FD-C82D8715C729}">
      <dsp:nvSpPr>
        <dsp:cNvPr id="0" name=""/>
        <dsp:cNvSpPr/>
      </dsp:nvSpPr>
      <dsp:spPr>
        <a:xfrm>
          <a:off x="373486" y="590"/>
          <a:ext cx="1200212" cy="720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Devices</a:t>
          </a:r>
          <a:endParaRPr lang="en-US" sz="1400" kern="1200" dirty="0"/>
        </a:p>
      </dsp:txBody>
      <dsp:txXfrm>
        <a:off x="373486" y="590"/>
        <a:ext cx="1200212" cy="720127"/>
      </dsp:txXfrm>
    </dsp:sp>
    <dsp:sp modelId="{2FC7D569-63A1-432C-8528-5F19ABB95A22}">
      <dsp:nvSpPr>
        <dsp:cNvPr id="0" name=""/>
        <dsp:cNvSpPr/>
      </dsp:nvSpPr>
      <dsp:spPr>
        <a:xfrm>
          <a:off x="973592" y="718917"/>
          <a:ext cx="1476260" cy="245448"/>
        </a:xfrm>
        <a:custGeom>
          <a:avLst/>
          <a:gdLst/>
          <a:ahLst/>
          <a:cxnLst/>
          <a:rect l="0" t="0" r="0" b="0"/>
          <a:pathLst>
            <a:path>
              <a:moveTo>
                <a:pt x="1476260" y="0"/>
              </a:moveTo>
              <a:lnTo>
                <a:pt x="1476260" y="139824"/>
              </a:lnTo>
              <a:lnTo>
                <a:pt x="0" y="139824"/>
              </a:lnTo>
              <a:lnTo>
                <a:pt x="0" y="245448"/>
              </a:lnTo>
            </a:path>
          </a:pathLst>
        </a:custGeom>
        <a:noFill/>
        <a:ln w="254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74176" y="840261"/>
        <a:ext cx="75092" cy="2760"/>
      </dsp:txXfrm>
    </dsp:sp>
    <dsp:sp modelId="{95112112-6A8C-4C5E-B8ED-3BD5CDBBE6FD}">
      <dsp:nvSpPr>
        <dsp:cNvPr id="0" name=""/>
        <dsp:cNvSpPr/>
      </dsp:nvSpPr>
      <dsp:spPr>
        <a:xfrm>
          <a:off x="1849747" y="590"/>
          <a:ext cx="1200212" cy="72012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Users</a:t>
          </a:r>
          <a:endParaRPr lang="en-US" sz="1400" kern="1200" dirty="0"/>
        </a:p>
      </dsp:txBody>
      <dsp:txXfrm>
        <a:off x="1849747" y="590"/>
        <a:ext cx="1200212" cy="720127"/>
      </dsp:txXfrm>
    </dsp:sp>
    <dsp:sp modelId="{AF356EF1-67A3-403B-B516-ABFE11B52FB7}">
      <dsp:nvSpPr>
        <dsp:cNvPr id="0" name=""/>
        <dsp:cNvSpPr/>
      </dsp:nvSpPr>
      <dsp:spPr>
        <a:xfrm>
          <a:off x="1571898" y="1311109"/>
          <a:ext cx="245448" cy="91440"/>
        </a:xfrm>
        <a:custGeom>
          <a:avLst/>
          <a:gdLst/>
          <a:ahLst/>
          <a:cxnLst/>
          <a:rect l="0" t="0" r="0" b="0"/>
          <a:pathLst>
            <a:path>
              <a:moveTo>
                <a:pt x="0" y="45720"/>
              </a:moveTo>
              <a:lnTo>
                <a:pt x="245448" y="45720"/>
              </a:lnTo>
            </a:path>
          </a:pathLst>
        </a:custGeom>
        <a:noFill/>
        <a:ln w="254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87721" y="1355449"/>
        <a:ext cx="13802" cy="2760"/>
      </dsp:txXfrm>
    </dsp:sp>
    <dsp:sp modelId="{B3947651-1762-4B81-BF4F-2AF222D143A0}">
      <dsp:nvSpPr>
        <dsp:cNvPr id="0" name=""/>
        <dsp:cNvSpPr/>
      </dsp:nvSpPr>
      <dsp:spPr>
        <a:xfrm>
          <a:off x="373486" y="996766"/>
          <a:ext cx="1200212" cy="720127"/>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Network Infrastructure</a:t>
          </a:r>
          <a:endParaRPr lang="en-US" sz="1400" kern="1200" dirty="0"/>
        </a:p>
      </dsp:txBody>
      <dsp:txXfrm>
        <a:off x="373486" y="996766"/>
        <a:ext cx="1200212" cy="720127"/>
      </dsp:txXfrm>
    </dsp:sp>
    <dsp:sp modelId="{01A73C53-4709-447C-BF76-688CC2C078C9}">
      <dsp:nvSpPr>
        <dsp:cNvPr id="0" name=""/>
        <dsp:cNvSpPr/>
      </dsp:nvSpPr>
      <dsp:spPr>
        <a:xfrm>
          <a:off x="973592" y="1715093"/>
          <a:ext cx="1476260" cy="245448"/>
        </a:xfrm>
        <a:custGeom>
          <a:avLst/>
          <a:gdLst/>
          <a:ahLst/>
          <a:cxnLst/>
          <a:rect l="0" t="0" r="0" b="0"/>
          <a:pathLst>
            <a:path>
              <a:moveTo>
                <a:pt x="1476260" y="0"/>
              </a:moveTo>
              <a:lnTo>
                <a:pt x="1476260" y="139824"/>
              </a:lnTo>
              <a:lnTo>
                <a:pt x="0" y="139824"/>
              </a:lnTo>
              <a:lnTo>
                <a:pt x="0" y="245448"/>
              </a:lnTo>
            </a:path>
          </a:pathLst>
        </a:custGeom>
        <a:noFill/>
        <a:ln w="254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74176" y="1836437"/>
        <a:ext cx="75092" cy="2760"/>
      </dsp:txXfrm>
    </dsp:sp>
    <dsp:sp modelId="{1CF6B24B-B76F-49D0-87B0-3D992AB61A19}">
      <dsp:nvSpPr>
        <dsp:cNvPr id="0" name=""/>
        <dsp:cNvSpPr/>
      </dsp:nvSpPr>
      <dsp:spPr>
        <a:xfrm>
          <a:off x="1849747" y="996766"/>
          <a:ext cx="1200212" cy="72012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Application / Workload</a:t>
          </a:r>
          <a:endParaRPr lang="en-US" sz="1400" kern="1200" dirty="0"/>
        </a:p>
      </dsp:txBody>
      <dsp:txXfrm>
        <a:off x="1849747" y="996766"/>
        <a:ext cx="1200212" cy="720127"/>
      </dsp:txXfrm>
    </dsp:sp>
    <dsp:sp modelId="{45FFE959-F188-49F7-9917-36DA5E158CA6}">
      <dsp:nvSpPr>
        <dsp:cNvPr id="0" name=""/>
        <dsp:cNvSpPr/>
      </dsp:nvSpPr>
      <dsp:spPr>
        <a:xfrm>
          <a:off x="373486" y="1992942"/>
          <a:ext cx="1200212" cy="72012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Data</a:t>
          </a:r>
          <a:endParaRPr lang="en-US" sz="1400" kern="1200" dirty="0"/>
        </a:p>
      </dsp:txBody>
      <dsp:txXfrm>
        <a:off x="373486" y="1992942"/>
        <a:ext cx="1200212" cy="720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65B33-F6B3-4121-BF1A-CBCA4F819D27}">
      <dsp:nvSpPr>
        <dsp:cNvPr id="0" name=""/>
        <dsp:cNvSpPr/>
      </dsp:nvSpPr>
      <dsp:spPr>
        <a:xfrm>
          <a:off x="1571898" y="314934"/>
          <a:ext cx="245448" cy="91440"/>
        </a:xfrm>
        <a:custGeom>
          <a:avLst/>
          <a:gdLst/>
          <a:ahLst/>
          <a:cxnLst/>
          <a:rect l="0" t="0" r="0" b="0"/>
          <a:pathLst>
            <a:path>
              <a:moveTo>
                <a:pt x="0" y="45720"/>
              </a:moveTo>
              <a:lnTo>
                <a:pt x="245448" y="45720"/>
              </a:lnTo>
            </a:path>
          </a:pathLst>
        </a:custGeom>
        <a:noFill/>
        <a:ln w="254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87721" y="359273"/>
        <a:ext cx="13802" cy="2760"/>
      </dsp:txXfrm>
    </dsp:sp>
    <dsp:sp modelId="{94D44B56-F57C-4FE7-93FD-C82D8715C729}">
      <dsp:nvSpPr>
        <dsp:cNvPr id="0" name=""/>
        <dsp:cNvSpPr/>
      </dsp:nvSpPr>
      <dsp:spPr>
        <a:xfrm>
          <a:off x="373486" y="590"/>
          <a:ext cx="1200212" cy="7201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Devices</a:t>
          </a:r>
          <a:endParaRPr lang="en-US" sz="1400" kern="1200" dirty="0"/>
        </a:p>
      </dsp:txBody>
      <dsp:txXfrm>
        <a:off x="373486" y="590"/>
        <a:ext cx="1200212" cy="720127"/>
      </dsp:txXfrm>
    </dsp:sp>
    <dsp:sp modelId="{2FC7D569-63A1-432C-8528-5F19ABB95A22}">
      <dsp:nvSpPr>
        <dsp:cNvPr id="0" name=""/>
        <dsp:cNvSpPr/>
      </dsp:nvSpPr>
      <dsp:spPr>
        <a:xfrm>
          <a:off x="973592" y="718917"/>
          <a:ext cx="1476260" cy="245448"/>
        </a:xfrm>
        <a:custGeom>
          <a:avLst/>
          <a:gdLst/>
          <a:ahLst/>
          <a:cxnLst/>
          <a:rect l="0" t="0" r="0" b="0"/>
          <a:pathLst>
            <a:path>
              <a:moveTo>
                <a:pt x="1476260" y="0"/>
              </a:moveTo>
              <a:lnTo>
                <a:pt x="1476260" y="139824"/>
              </a:lnTo>
              <a:lnTo>
                <a:pt x="0" y="139824"/>
              </a:lnTo>
              <a:lnTo>
                <a:pt x="0" y="245448"/>
              </a:lnTo>
            </a:path>
          </a:pathLst>
        </a:custGeom>
        <a:noFill/>
        <a:ln w="254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74176" y="840261"/>
        <a:ext cx="75092" cy="2760"/>
      </dsp:txXfrm>
    </dsp:sp>
    <dsp:sp modelId="{95112112-6A8C-4C5E-B8ED-3BD5CDBBE6FD}">
      <dsp:nvSpPr>
        <dsp:cNvPr id="0" name=""/>
        <dsp:cNvSpPr/>
      </dsp:nvSpPr>
      <dsp:spPr>
        <a:xfrm>
          <a:off x="1849747" y="590"/>
          <a:ext cx="1200212" cy="72012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Users</a:t>
          </a:r>
          <a:endParaRPr lang="en-US" sz="1400" kern="1200" dirty="0"/>
        </a:p>
      </dsp:txBody>
      <dsp:txXfrm>
        <a:off x="1849747" y="590"/>
        <a:ext cx="1200212" cy="720127"/>
      </dsp:txXfrm>
    </dsp:sp>
    <dsp:sp modelId="{AF356EF1-67A3-403B-B516-ABFE11B52FB7}">
      <dsp:nvSpPr>
        <dsp:cNvPr id="0" name=""/>
        <dsp:cNvSpPr/>
      </dsp:nvSpPr>
      <dsp:spPr>
        <a:xfrm>
          <a:off x="1571898" y="1311109"/>
          <a:ext cx="245448" cy="91440"/>
        </a:xfrm>
        <a:custGeom>
          <a:avLst/>
          <a:gdLst/>
          <a:ahLst/>
          <a:cxnLst/>
          <a:rect l="0" t="0" r="0" b="0"/>
          <a:pathLst>
            <a:path>
              <a:moveTo>
                <a:pt x="0" y="45720"/>
              </a:moveTo>
              <a:lnTo>
                <a:pt x="245448" y="45720"/>
              </a:lnTo>
            </a:path>
          </a:pathLst>
        </a:custGeom>
        <a:noFill/>
        <a:ln w="254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87721" y="1355449"/>
        <a:ext cx="13802" cy="2760"/>
      </dsp:txXfrm>
    </dsp:sp>
    <dsp:sp modelId="{B3947651-1762-4B81-BF4F-2AF222D143A0}">
      <dsp:nvSpPr>
        <dsp:cNvPr id="0" name=""/>
        <dsp:cNvSpPr/>
      </dsp:nvSpPr>
      <dsp:spPr>
        <a:xfrm>
          <a:off x="373486" y="996766"/>
          <a:ext cx="1200212" cy="720127"/>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Network Infrastructure</a:t>
          </a:r>
          <a:endParaRPr lang="en-US" sz="1400" kern="1200" dirty="0"/>
        </a:p>
      </dsp:txBody>
      <dsp:txXfrm>
        <a:off x="373486" y="996766"/>
        <a:ext cx="1200212" cy="720127"/>
      </dsp:txXfrm>
    </dsp:sp>
    <dsp:sp modelId="{01A73C53-4709-447C-BF76-688CC2C078C9}">
      <dsp:nvSpPr>
        <dsp:cNvPr id="0" name=""/>
        <dsp:cNvSpPr/>
      </dsp:nvSpPr>
      <dsp:spPr>
        <a:xfrm>
          <a:off x="973592" y="1715093"/>
          <a:ext cx="1476260" cy="245448"/>
        </a:xfrm>
        <a:custGeom>
          <a:avLst/>
          <a:gdLst/>
          <a:ahLst/>
          <a:cxnLst/>
          <a:rect l="0" t="0" r="0" b="0"/>
          <a:pathLst>
            <a:path>
              <a:moveTo>
                <a:pt x="1476260" y="0"/>
              </a:moveTo>
              <a:lnTo>
                <a:pt x="1476260" y="139824"/>
              </a:lnTo>
              <a:lnTo>
                <a:pt x="0" y="139824"/>
              </a:lnTo>
              <a:lnTo>
                <a:pt x="0" y="245448"/>
              </a:lnTo>
            </a:path>
          </a:pathLst>
        </a:custGeom>
        <a:noFill/>
        <a:ln w="25400" cap="flat" cmpd="sng" algn="ctr">
          <a:solidFill>
            <a:schemeClr val="bg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674176" y="1836437"/>
        <a:ext cx="75092" cy="2760"/>
      </dsp:txXfrm>
    </dsp:sp>
    <dsp:sp modelId="{1CF6B24B-B76F-49D0-87B0-3D992AB61A19}">
      <dsp:nvSpPr>
        <dsp:cNvPr id="0" name=""/>
        <dsp:cNvSpPr/>
      </dsp:nvSpPr>
      <dsp:spPr>
        <a:xfrm>
          <a:off x="1849747" y="996766"/>
          <a:ext cx="1200212" cy="72012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Application / Workload</a:t>
          </a:r>
          <a:endParaRPr lang="en-US" sz="1400" kern="1200" dirty="0"/>
        </a:p>
      </dsp:txBody>
      <dsp:txXfrm>
        <a:off x="1849747" y="996766"/>
        <a:ext cx="1200212" cy="720127"/>
      </dsp:txXfrm>
    </dsp:sp>
    <dsp:sp modelId="{45FFE959-F188-49F7-9917-36DA5E158CA6}">
      <dsp:nvSpPr>
        <dsp:cNvPr id="0" name=""/>
        <dsp:cNvSpPr/>
      </dsp:nvSpPr>
      <dsp:spPr>
        <a:xfrm>
          <a:off x="373486" y="1992942"/>
          <a:ext cx="1200212" cy="72012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Data</a:t>
          </a:r>
          <a:endParaRPr lang="en-US" sz="1400" kern="1200" dirty="0"/>
        </a:p>
      </dsp:txBody>
      <dsp:txXfrm>
        <a:off x="373486" y="1992942"/>
        <a:ext cx="1200212" cy="72012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2AFCF2E-B99C-4301-A787-CD6EC50F0F6D}" type="datetimeFigureOut">
              <a:rPr lang="en-US" smtClean="0"/>
              <a:t>3/27/2024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4F5280A-D5E8-428F-9123-48B7EDC6E662}" type="slidenum">
              <a:rPr lang="en-US" smtClean="0"/>
              <a:t>‹#›</a:t>
            </a:fld>
            <a:endParaRPr lang="en-US" dirty="0"/>
          </a:p>
        </p:txBody>
      </p:sp>
    </p:spTree>
    <p:extLst>
      <p:ext uri="{BB962C8B-B14F-4D97-AF65-F5344CB8AC3E}">
        <p14:creationId xmlns:p14="http://schemas.microsoft.com/office/powerpoint/2010/main" val="2154946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D9C5EB-ABF6-430C-9051-7C05CA087374}" type="datetimeFigureOut">
              <a:rPr lang="en-US" smtClean="0"/>
              <a:t>3/27/2024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047063-B5B4-4778-8F64-5AEB405AC477}" type="slidenum">
              <a:rPr lang="en-US" smtClean="0"/>
              <a:t>‹#›</a:t>
            </a:fld>
            <a:endParaRPr lang="en-US" dirty="0"/>
          </a:p>
        </p:txBody>
      </p:sp>
    </p:spTree>
    <p:extLst>
      <p:ext uri="{BB962C8B-B14F-4D97-AF65-F5344CB8AC3E}">
        <p14:creationId xmlns:p14="http://schemas.microsoft.com/office/powerpoint/2010/main" val="178688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CW3 Ben Koontz</a:t>
            </a:r>
            <a:r>
              <a:rPr lang="en-US" baseline="0" dirty="0" smtClean="0"/>
              <a:t> and I will be covering the course “Introduction to Zero Trust Architectures”.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a:t>
            </a:fld>
            <a:endParaRPr lang="en-US" dirty="0"/>
          </a:p>
        </p:txBody>
      </p:sp>
    </p:spTree>
    <p:extLst>
      <p:ext uri="{BB962C8B-B14F-4D97-AF65-F5344CB8AC3E}">
        <p14:creationId xmlns:p14="http://schemas.microsoft.com/office/powerpoint/2010/main" val="318151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devices pillar</a:t>
            </a:r>
            <a:r>
              <a:rPr lang="en-US" baseline="0" dirty="0" smtClean="0"/>
              <a:t> has 7 capabilities within it.</a:t>
            </a:r>
          </a:p>
          <a:p>
            <a:r>
              <a:rPr lang="en-US" sz="1200" b="0" i="0" u="none" strike="noStrike" kern="1200" dirty="0" smtClean="0">
                <a:solidFill>
                  <a:schemeClr val="tx1"/>
                </a:solidFill>
                <a:effectLst/>
                <a:latin typeface="+mn-lt"/>
                <a:ea typeface="+mn-ea"/>
                <a:cs typeface="+mn-cs"/>
              </a:rPr>
              <a:t>Capability 2.1 dictates that organizations establish and maintain a trusted inventory list of all devices authorized to access the network and enroll all devices on the network prior to network connection.</a:t>
            </a:r>
          </a:p>
          <a:p>
            <a:r>
              <a:rPr lang="en-US" sz="1200" b="0" i="0" u="none" strike="noStrike" kern="1200" dirty="0" smtClean="0">
                <a:solidFill>
                  <a:schemeClr val="tx1"/>
                </a:solidFill>
                <a:effectLst/>
                <a:latin typeface="+mn-lt"/>
                <a:ea typeface="+mn-ea"/>
                <a:cs typeface="+mn-cs"/>
              </a:rPr>
              <a:t>Capability 2.2 requires that any device connecting to the environment will be identified and will have it’s compliance</a:t>
            </a:r>
            <a:r>
              <a:rPr lang="en-US" sz="1200" b="0" i="0" u="none" strike="noStrike" kern="1200" baseline="0" dirty="0" smtClean="0">
                <a:solidFill>
                  <a:schemeClr val="tx1"/>
                </a:solidFill>
                <a:effectLst/>
                <a:latin typeface="+mn-lt"/>
                <a:ea typeface="+mn-ea"/>
                <a:cs typeface="+mn-cs"/>
              </a:rPr>
              <a:t> checked before receiving access. Comply to connect is the big capability here.</a:t>
            </a:r>
          </a:p>
          <a:p>
            <a:r>
              <a:rPr lang="en-US" sz="1200" b="0" i="0" u="none" strike="noStrike" kern="1200" baseline="0" dirty="0" smtClean="0">
                <a:solidFill>
                  <a:schemeClr val="tx1"/>
                </a:solidFill>
                <a:effectLst/>
                <a:latin typeface="+mn-lt"/>
                <a:ea typeface="+mn-ea"/>
                <a:cs typeface="+mn-cs"/>
              </a:rPr>
              <a:t>Capability 2.3 is similar to 2.2 where the device must meet configuration standards before being authorized to connect.  In addition to this, device authorization provides granular access control to limit access based on the device itself.  For instance, you can deploy privileged access workstations that can only access specific resources.  You can also deny access to administrative functions to normal user assets.</a:t>
            </a:r>
          </a:p>
          <a:p>
            <a:r>
              <a:rPr lang="en-US" dirty="0" smtClean="0"/>
              <a:t>Capability 2.4 establishes remote</a:t>
            </a:r>
            <a:r>
              <a:rPr lang="en-US" baseline="0" dirty="0" smtClean="0"/>
              <a:t> access control policies and configurations to allow devices from any geographical region as long as they meet the connection requirements.</a:t>
            </a:r>
          </a:p>
          <a:p>
            <a:r>
              <a:rPr lang="en-US" baseline="0" dirty="0" smtClean="0"/>
              <a:t>Capability 2.5 minimizes risk in an environment by automatically deploying vendor patches to all network devices.</a:t>
            </a:r>
          </a:p>
          <a:p>
            <a:r>
              <a:rPr lang="en-US" baseline="0" dirty="0" smtClean="0"/>
              <a:t>Capability 2.6 requires a capability that allows for enterprise level endpoint management to manage all endpoints from a single capability.  Patching, policy enforcement and remote management will all be conducted through this capability.</a:t>
            </a:r>
          </a:p>
          <a:p>
            <a:r>
              <a:rPr lang="en-US" baseline="0" dirty="0" smtClean="0"/>
              <a:t>Capability 2.7 dictates that organizations will utilize an endpoint detection and response capability in addition to an endpoint extended detection and response capability.  These solutions will detect and prevent malicious threat activity on endpoints and send information to analytics engines for extensive threat identification.</a:t>
            </a: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10</a:t>
            </a:fld>
            <a:endParaRPr lang="en-US" dirty="0"/>
          </a:p>
        </p:txBody>
      </p:sp>
    </p:spTree>
    <p:extLst>
      <p:ext uri="{BB962C8B-B14F-4D97-AF65-F5344CB8AC3E}">
        <p14:creationId xmlns:p14="http://schemas.microsoft.com/office/powerpoint/2010/main" val="120490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applications and workload pillar has five</a:t>
            </a:r>
            <a:r>
              <a:rPr lang="en-US" baseline="0" dirty="0" smtClean="0"/>
              <a:t> </a:t>
            </a:r>
            <a:r>
              <a:rPr lang="en-US" baseline="0" dirty="0" err="1" smtClean="0"/>
              <a:t>DoD</a:t>
            </a:r>
            <a:r>
              <a:rPr lang="en-US" baseline="0" dirty="0" smtClean="0"/>
              <a:t> Capabilities associated with it.</a:t>
            </a:r>
          </a:p>
          <a:p>
            <a:r>
              <a:rPr lang="en-US" baseline="0" dirty="0" smtClean="0"/>
              <a:t>Capability 3.1 consists of conducting an application inventory of your environment, and ensuring that unauthorized applications are removed.</a:t>
            </a:r>
          </a:p>
          <a:p>
            <a:r>
              <a:rPr lang="en-US" baseline="0" dirty="0" smtClean="0"/>
              <a:t>Capability 3.2 requires organizations to conduct both static and dynamic testing on applications to ensure applications have passed rigorous security testing before being allowed in the environment</a:t>
            </a:r>
          </a:p>
          <a:p>
            <a:r>
              <a:rPr lang="en-US" baseline="0" dirty="0" smtClean="0"/>
              <a:t>Capability 3.3 requires that all organizations establish a software/application risk management program.  This includes supplier Risk Management, approved repositories, and a vulnerability management program.</a:t>
            </a:r>
          </a:p>
          <a:p>
            <a:r>
              <a:rPr lang="en-US" baseline="0" dirty="0" smtClean="0"/>
              <a:t>Capability 3.4 establishes a approach for managing access to resources based on the user, device and the data accessed. </a:t>
            </a:r>
          </a:p>
          <a:p>
            <a:r>
              <a:rPr lang="en-US" baseline="0" dirty="0" smtClean="0"/>
              <a:t>Capability 3.5 utilizes automated tools to process and continuously monitor the authorizations of resources to ensure real time visibility of security controls.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11</a:t>
            </a:fld>
            <a:endParaRPr lang="en-US" dirty="0"/>
          </a:p>
        </p:txBody>
      </p:sp>
    </p:spTree>
    <p:extLst>
      <p:ext uri="{BB962C8B-B14F-4D97-AF65-F5344CB8AC3E}">
        <p14:creationId xmlns:p14="http://schemas.microsoft.com/office/powerpoint/2010/main" val="140679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pillar is the primary focus of the</a:t>
            </a:r>
            <a:r>
              <a:rPr lang="en-US" baseline="0" dirty="0" smtClean="0"/>
              <a:t> seven Zero Trust pillars.  All other pillars are based around protecting data.</a:t>
            </a:r>
          </a:p>
          <a:p>
            <a:endParaRPr lang="en-US" baseline="0" dirty="0" smtClean="0"/>
          </a:p>
          <a:p>
            <a:r>
              <a:rPr lang="en-US" dirty="0" smtClean="0"/>
              <a:t>Capability 4.1 is the requirement that data</a:t>
            </a:r>
            <a:r>
              <a:rPr lang="en-US" baseline="0" dirty="0" smtClean="0"/>
              <a:t> owners ensure that data is identified and inventoried correctly.  It also entails conducting data analysis on the environment to identify the most sensitive information and also identify potential risks.</a:t>
            </a:r>
          </a:p>
          <a:p>
            <a:r>
              <a:rPr lang="en-US" dirty="0" smtClean="0"/>
              <a:t>Capability 4.2 establishes</a:t>
            </a:r>
            <a:r>
              <a:rPr lang="en-US" baseline="0" dirty="0" smtClean="0"/>
              <a:t> enterprise data labeling and tagging to enable access control policies.</a:t>
            </a:r>
          </a:p>
          <a:p>
            <a:r>
              <a:rPr lang="en-US" baseline="0" dirty="0" smtClean="0"/>
              <a:t>Capability 4.3 is the act of conducting data labeling and tagging based on the requirements and policies established in capability 4.2.</a:t>
            </a:r>
          </a:p>
          <a:p>
            <a:r>
              <a:rPr lang="en-US" baseline="0" dirty="0" smtClean="0"/>
              <a:t>Capability 4.4 establishes the requirement for data owners to capture metadata about their data that includes access, sharing, transformation and the use of data.</a:t>
            </a:r>
          </a:p>
          <a:p>
            <a:r>
              <a:rPr lang="en-US" baseline="0" dirty="0" smtClean="0"/>
              <a:t>Capability 4.5 requires organizations to establish and implement a strategy for encrypting data at rest and in transit.  This prevents data from being transferred in clear text over the network and it also prevents data theft from physical devices.</a:t>
            </a:r>
          </a:p>
          <a:p>
            <a:r>
              <a:rPr lang="en-US" dirty="0" smtClean="0"/>
              <a:t>Capability 4.6</a:t>
            </a:r>
            <a:r>
              <a:rPr lang="en-US" baseline="0" dirty="0" smtClean="0"/>
              <a:t> requires organizations to establish Data Loss Prevention enforcement points in their organization to detect and prevent data breaches.</a:t>
            </a:r>
          </a:p>
          <a:p>
            <a:r>
              <a:rPr lang="en-US" baseline="0" dirty="0" smtClean="0"/>
              <a:t>Capability 4.7 is the implementation of an effective data access control mechanism to allow access to data based on a needs to know.</a:t>
            </a:r>
          </a:p>
          <a:p>
            <a:endParaRPr lang="en-US" baseline="0" dirty="0" smtClean="0"/>
          </a:p>
          <a:p>
            <a:r>
              <a:rPr lang="en-US" baseline="0" dirty="0" smtClean="0"/>
              <a:t>Some of these capabilities are duplicative between the pillars, especially access control policies, because multiple pillars need to work together to fully secure those functions.</a:t>
            </a: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12</a:t>
            </a:fld>
            <a:endParaRPr lang="en-US" dirty="0"/>
          </a:p>
        </p:txBody>
      </p:sp>
    </p:spTree>
    <p:extLst>
      <p:ext uri="{BB962C8B-B14F-4D97-AF65-F5344CB8AC3E}">
        <p14:creationId xmlns:p14="http://schemas.microsoft.com/office/powerpoint/2010/main" val="2660019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network and environment pillar covers the underlying network architecture used for Zero Trust.</a:t>
            </a:r>
          </a:p>
          <a:p>
            <a:endParaRPr lang="en-US" dirty="0" smtClean="0"/>
          </a:p>
          <a:p>
            <a:r>
              <a:rPr lang="en-US" dirty="0" smtClean="0"/>
              <a:t>Capability 5.1 consists of gathering, mapping and</a:t>
            </a:r>
            <a:r>
              <a:rPr lang="en-US" baseline="0" dirty="0" smtClean="0"/>
              <a:t> visualizing data flows and patterns within an environment to ensure data is being protected.</a:t>
            </a:r>
          </a:p>
          <a:p>
            <a:r>
              <a:rPr lang="en-US" baseline="0" dirty="0" smtClean="0"/>
              <a:t>Capability 5.2 is the implementation of software defined networking within the organization that allows the control of packets from a centralized server and provides additional visibility, control and enables network integration.</a:t>
            </a:r>
          </a:p>
          <a:p>
            <a:r>
              <a:rPr lang="en-US" baseline="0" dirty="0" smtClean="0"/>
              <a:t>Capability 5.3 is network segmentation based on large perimeters to secure specific perimeters within the environment.</a:t>
            </a:r>
          </a:p>
          <a:p>
            <a:r>
              <a:rPr lang="en-US" baseline="0" dirty="0" smtClean="0"/>
              <a:t>Capability 5.4 is micro network segmentation which goes after all network flows, even within current perimeters.  Micro-segmentation covers all connections, prevents lateral movement and ensures that every session is inspected and that there are no inherently trusted connections.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13</a:t>
            </a:fld>
            <a:endParaRPr lang="en-US" dirty="0"/>
          </a:p>
        </p:txBody>
      </p:sp>
    </p:spTree>
    <p:extLst>
      <p:ext uri="{BB962C8B-B14F-4D97-AF65-F5344CB8AC3E}">
        <p14:creationId xmlns:p14="http://schemas.microsoft.com/office/powerpoint/2010/main" val="4201285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pillar is automation</a:t>
            </a:r>
            <a:r>
              <a:rPr lang="en-US" baseline="0" dirty="0" smtClean="0"/>
              <a:t> and orchestration, which has a primary function of making capabilities within the other pillars work together and work efficiently.</a:t>
            </a:r>
          </a:p>
          <a:p>
            <a:endParaRPr lang="en-US" baseline="0" dirty="0" smtClean="0"/>
          </a:p>
          <a:p>
            <a:r>
              <a:rPr lang="en-US" baseline="0" dirty="0" smtClean="0"/>
              <a:t>Capability 6.1 dictates that an organization will have a policy decision point and use policy orchestration to make security decisions based on policy.  A policy decision point is a central capability that analyzes pertinent information about the network session and makes a decision on what level of access should be granted to the user and device requesting information.  This policy decision point then passes information to a policy enforcement point, which then restricts access based on the decision.</a:t>
            </a:r>
          </a:p>
          <a:p>
            <a:r>
              <a:rPr lang="en-US" dirty="0" smtClean="0"/>
              <a:t>Capability 6.2</a:t>
            </a:r>
            <a:r>
              <a:rPr lang="en-US" baseline="0" dirty="0" smtClean="0"/>
              <a:t> requires organizations to identify repetitive processes that require manual intervention and automate them through orchestrated workflows to add in the efficiency of Zero Trust.</a:t>
            </a:r>
          </a:p>
          <a:p>
            <a:r>
              <a:rPr lang="en-US" baseline="0" dirty="0" smtClean="0"/>
              <a:t>Capability 6.3 requires that organizations implement Machine Learning capabilities to enhance incident response, anomaly detection, user base lining and data tagging.  The intent is to send high volumes of information to a machine learning capability that is able to identify abnormal activity to be used in securing a Zero Trust Architecture.</a:t>
            </a:r>
          </a:p>
          <a:p>
            <a:r>
              <a:rPr lang="en-US" baseline="0" dirty="0" smtClean="0"/>
              <a:t>Capability 6.4 dictates that organizations implement Artificial Intelligence capabilities to enhance the execution of critical functions particularly risk and access determination and environmental analysis.</a:t>
            </a:r>
          </a:p>
          <a:p>
            <a:r>
              <a:rPr lang="en-US" baseline="0" dirty="0" smtClean="0"/>
              <a:t>Capability 6.5 requires that organizations utilize a SOAR capability in order to automate and orchestrate policies, </a:t>
            </a:r>
            <a:r>
              <a:rPr lang="en-US" baseline="0" dirty="0" err="1" smtClean="0"/>
              <a:t>rulesets</a:t>
            </a:r>
            <a:r>
              <a:rPr lang="en-US" baseline="0" dirty="0" smtClean="0"/>
              <a:t>, threat and vulnerability management, incident response, and critical functions.  The SOAR capability will also trigger playbooks for automated response and remediation in the environment.</a:t>
            </a:r>
          </a:p>
          <a:p>
            <a:r>
              <a:rPr lang="en-US" baseline="0" dirty="0" smtClean="0"/>
              <a:t>Capability 6.6 enforces enterprise-wide API standards and identifies and removes all non-compliant APIs.</a:t>
            </a:r>
          </a:p>
          <a:p>
            <a:r>
              <a:rPr lang="en-US" baseline="0" dirty="0" smtClean="0"/>
              <a:t>Capability 6.7 requires organizations to utilize a SOC to deploy, operate, maintain security monitoring, protections, and response for data, applications, assets and services.  </a:t>
            </a: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14</a:t>
            </a:fld>
            <a:endParaRPr lang="en-US" dirty="0"/>
          </a:p>
        </p:txBody>
      </p:sp>
    </p:spTree>
    <p:extLst>
      <p:ext uri="{BB962C8B-B14F-4D97-AF65-F5344CB8AC3E}">
        <p14:creationId xmlns:p14="http://schemas.microsoft.com/office/powerpoint/2010/main" val="1835008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seventh and final pillar</a:t>
            </a:r>
            <a:r>
              <a:rPr lang="en-US" baseline="0" dirty="0" smtClean="0"/>
              <a:t> is the visibility and analytics pillar.  This pillar is responsible for the oversight of the other six pillars and to identify threat activity.</a:t>
            </a:r>
          </a:p>
          <a:p>
            <a:endParaRPr lang="en-US" baseline="0" dirty="0" smtClean="0"/>
          </a:p>
          <a:p>
            <a:r>
              <a:rPr lang="en-US" baseline="0" dirty="0" smtClean="0"/>
              <a:t>Capability 7.1 requires organizations to collect and process all logs in the environment, which includes network, data, apps, users, devices, and anything else that can be logged.</a:t>
            </a:r>
          </a:p>
          <a:p>
            <a:r>
              <a:rPr lang="en-US" baseline="0" dirty="0" smtClean="0"/>
              <a:t>Capability 7.2 requires that the information collected in 7.1 is stored and utilized in a SIEM.  This SIEM processes the logs and enables effective security analysis to happen such as threat alerts, anomalous behavior, policy alerts and environment health information.</a:t>
            </a:r>
          </a:p>
          <a:p>
            <a:r>
              <a:rPr lang="en-US" baseline="0" dirty="0" smtClean="0"/>
              <a:t>Capability 7.3 ensures that organizations employ big data tools across their environment to examine events, activities and behaviors.</a:t>
            </a:r>
          </a:p>
          <a:p>
            <a:r>
              <a:rPr lang="en-US" baseline="0" dirty="0" smtClean="0"/>
              <a:t>Capability 7.4 utilizes advanced analytics support that conducts user activity baselines and identifies anomalous activity from users, devices and NPEs that are outside of normal baselines.</a:t>
            </a:r>
          </a:p>
          <a:p>
            <a:r>
              <a:rPr lang="en-US" baseline="0" dirty="0" smtClean="0"/>
              <a:t>Capability 7.5 dictates that </a:t>
            </a:r>
            <a:r>
              <a:rPr lang="en-US" sz="1200" b="0" i="0" u="none" strike="noStrike" kern="1200" dirty="0" smtClean="0">
                <a:solidFill>
                  <a:schemeClr val="tx1"/>
                </a:solidFill>
                <a:effectLst/>
                <a:latin typeface="+mn-lt"/>
                <a:ea typeface="+mn-ea"/>
                <a:cs typeface="+mn-cs"/>
              </a:rPr>
              <a:t>SOCs integrate threat intelligence information and streams about identities, motivations, characteristics, and tactics, techniques and procedures (TTPs) with data collected in the SIEM.</a:t>
            </a:r>
          </a:p>
          <a:p>
            <a:r>
              <a:rPr lang="en-US" sz="1200" b="0" i="0" u="none" strike="noStrike" kern="1200" dirty="0" smtClean="0">
                <a:solidFill>
                  <a:schemeClr val="tx1"/>
                </a:solidFill>
                <a:effectLst/>
                <a:latin typeface="+mn-lt"/>
                <a:ea typeface="+mn-ea"/>
                <a:cs typeface="+mn-cs"/>
              </a:rPr>
              <a:t>Capability 7.6 requires that organizations utilize automated dynamic policies that prevent access to information</a:t>
            </a:r>
            <a:r>
              <a:rPr lang="en-US" sz="1200" b="0" i="0" u="none" strike="noStrike" kern="1200" baseline="0" dirty="0" smtClean="0">
                <a:solidFill>
                  <a:schemeClr val="tx1"/>
                </a:solidFill>
                <a:effectLst/>
                <a:latin typeface="+mn-lt"/>
                <a:ea typeface="+mn-ea"/>
                <a:cs typeface="+mn-cs"/>
              </a:rPr>
              <a:t> based on confidence scoring, risk and other factors.  An example of this is to create confidence scoring based on the user’s location, the device’s patch level, the time of day they are operating at, and the information they are accessing.  An example of this, is that a user may access data at 12PM from a known location, but if they were using a VPN to hide their location and tried to access data from a location they shouldn’t be accessing it from, it should be blocked.</a:t>
            </a:r>
            <a:r>
              <a:rPr lang="en-US" sz="1200" b="0" i="0" u="none" strike="noStrike"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15</a:t>
            </a:fld>
            <a:endParaRPr lang="en-US" dirty="0"/>
          </a:p>
        </p:txBody>
      </p:sp>
    </p:spTree>
    <p:extLst>
      <p:ext uri="{BB962C8B-B14F-4D97-AF65-F5344CB8AC3E}">
        <p14:creationId xmlns:p14="http://schemas.microsoft.com/office/powerpoint/2010/main" val="199150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covered in depth each of the seven</a:t>
            </a:r>
            <a:r>
              <a:rPr lang="en-US" baseline="0" dirty="0" smtClean="0"/>
              <a:t> pillars of Zero Trust, I will compare Zero Trust to the Defense in Depth Model that many are familiar with.</a:t>
            </a:r>
          </a:p>
          <a:p>
            <a:endParaRPr lang="en-US" dirty="0" smtClean="0"/>
          </a:p>
          <a:p>
            <a:r>
              <a:rPr lang="en-US" dirty="0" smtClean="0"/>
              <a:t>Defense</a:t>
            </a:r>
            <a:r>
              <a:rPr lang="en-US" baseline="0" dirty="0" smtClean="0"/>
              <a:t> in Depth is the predecessor to Zero Trust.  Defense in Depth has been taught in the IT industry for years and was effective until adversaries learned how to exploit it’s weaknesses.</a:t>
            </a:r>
          </a:p>
          <a:p>
            <a:endParaRPr lang="en-US" baseline="0" dirty="0" smtClean="0"/>
          </a:p>
          <a:p>
            <a:r>
              <a:rPr lang="en-US" baseline="0" dirty="0" smtClean="0"/>
              <a:t>Defense in Depth utilizes the same seven pillars that Zero Trust uses, however they do not deploy the five tenants of zero trust, and they don’t go into the level of detail of the capabilities that each pillar provides.</a:t>
            </a:r>
          </a:p>
          <a:p>
            <a:endParaRPr lang="en-US" baseline="0" dirty="0" smtClean="0"/>
          </a:p>
          <a:p>
            <a:r>
              <a:rPr lang="en-US" baseline="0" dirty="0" smtClean="0"/>
              <a:t>Defensive in depth believes that each control in an environment is like a lineup that adversaries have to go through, and if they get past one, then they will be caught by the next control.  This technique has been proven over and over that it is no longer effective.  In addition to this, Defense in Depth uses a boundary defense technique that places a hardened boundary around the environment and provides inherent trust to devices, users, applications and assets within that environment.  Adversaries utilize client-side attacks to trick users into downloading malicious payloads that will then allow adversaries to freely move around the environment and compromise the network and steal information without being detected.</a:t>
            </a:r>
          </a:p>
          <a:p>
            <a:endParaRPr lang="en-US" baseline="0" dirty="0" smtClean="0"/>
          </a:p>
          <a:p>
            <a:r>
              <a:rPr lang="en-US" dirty="0" smtClean="0"/>
              <a:t>In a Zero</a:t>
            </a:r>
            <a:r>
              <a:rPr lang="en-US" baseline="0" dirty="0" smtClean="0"/>
              <a:t> Trust environment, all pillars are combined together to make access decisions.  Zero Trust forces micro-segmentation to remove the giant design flaw of defensive in depth that allowed adversaries to laterally move within the environment.  Zero Trust applies the five tenants to all implementations and significantly reduces the attack surface.  A Zero Trust environment does not completely eliminate risk, or eliminate the threat, but what it does is that if a single user or a single device is compromised, it limits the exposure significantly.  </a:t>
            </a:r>
            <a:endParaRPr lang="en-US" dirty="0"/>
          </a:p>
        </p:txBody>
      </p:sp>
      <p:sp>
        <p:nvSpPr>
          <p:cNvPr id="4" name="Slide Number Placeholder 3"/>
          <p:cNvSpPr>
            <a:spLocks noGrp="1"/>
          </p:cNvSpPr>
          <p:nvPr>
            <p:ph type="sldNum" sz="quarter" idx="10"/>
          </p:nvPr>
        </p:nvSpPr>
        <p:spPr/>
        <p:txBody>
          <a:bodyPr/>
          <a:lstStyle/>
          <a:p>
            <a:fld id="{71D0D105-FD8C-478D-B42A-01EEFF75D06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010034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 believe to be the greatest importance of Zero Trust is that it significantly improves our Cyber Defense posture.  The sooner we implement it, the greater our chances are of preventing compromise to our environments.</a:t>
            </a:r>
          </a:p>
          <a:p>
            <a:endParaRPr lang="en-US" baseline="0" dirty="0" smtClean="0"/>
          </a:p>
          <a:p>
            <a:r>
              <a:rPr lang="en-US" baseline="0" dirty="0" smtClean="0"/>
              <a:t>Zero Trust is difficult, but the journey is well worth it after assessing its effectiveness against Cyber threats.</a:t>
            </a:r>
          </a:p>
          <a:p>
            <a:endParaRPr lang="en-US" baseline="0" dirty="0" smtClean="0"/>
          </a:p>
          <a:p>
            <a:r>
              <a:rPr lang="en-US" baseline="0" dirty="0" smtClean="0"/>
              <a:t>Zero Trust is adversary focused based on its five core tenants.  Each of the core tenants are there to get after the threat.</a:t>
            </a:r>
          </a:p>
          <a:p>
            <a:endParaRPr lang="en-US" baseline="0" dirty="0" smtClean="0"/>
          </a:p>
          <a:p>
            <a:r>
              <a:rPr lang="en-US" baseline="0" dirty="0" smtClean="0"/>
              <a:t>Zero Trust is a more efficient approach than Defense in Depth.  It uses orchestration techniques to automate tasks that currently require manual interaction.  It uses analytic capabilities to look at the entire environment as a whole, which makes it easier to manage and easier to have a real-time understanding of the risk.</a:t>
            </a:r>
          </a:p>
          <a:p>
            <a:endParaRPr lang="en-US" baseline="0" dirty="0" smtClean="0"/>
          </a:p>
          <a:p>
            <a:r>
              <a:rPr lang="en-US" baseline="0" dirty="0" smtClean="0"/>
              <a:t>Zero Trust also allows for the use of advanced capabilities, such as Machine Learning, AI, orchestration and other capabilities due to its unified approach and the collection of all information in a single point.</a:t>
            </a:r>
          </a:p>
          <a:p>
            <a:endParaRPr lang="en-US" baseline="0" dirty="0" smtClean="0"/>
          </a:p>
          <a:p>
            <a:r>
              <a:rPr lang="en-US" baseline="0" dirty="0" smtClean="0"/>
              <a:t>Finally, Zero Trust is already being mandated at the presidential level and the </a:t>
            </a:r>
            <a:r>
              <a:rPr lang="en-US" baseline="0" dirty="0" err="1" smtClean="0"/>
              <a:t>DoD</a:t>
            </a:r>
            <a:r>
              <a:rPr lang="en-US" baseline="0" dirty="0" smtClean="0"/>
              <a:t> wants to implement Zero Trust by 2027.  This means that if you work for the </a:t>
            </a:r>
            <a:r>
              <a:rPr lang="en-US" baseline="0" dirty="0" err="1" smtClean="0"/>
              <a:t>DoD</a:t>
            </a:r>
            <a:r>
              <a:rPr lang="en-US" baseline="0" dirty="0" smtClean="0"/>
              <a:t>, you will definitely continue to hear about Zero Trust, and continue to have a greater need to understand what it is and how to implement and operate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17</a:t>
            </a:fld>
            <a:endParaRPr lang="en-US" dirty="0"/>
          </a:p>
        </p:txBody>
      </p:sp>
    </p:spTree>
    <p:extLst>
      <p:ext uri="{BB962C8B-B14F-4D97-AF65-F5344CB8AC3E}">
        <p14:creationId xmlns:p14="http://schemas.microsoft.com/office/powerpoint/2010/main" val="1092929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covered what Zero Trust is, the five underlying tenants, or rules of Zero Trust, the seven pillars that make up a Zero Trust architecture, the difference between Defense</a:t>
            </a:r>
            <a:r>
              <a:rPr lang="en-US" baseline="0" dirty="0" smtClean="0"/>
              <a:t> in Depth and Zero Trust and the importance of Zero Trust.  </a:t>
            </a:r>
          </a:p>
          <a:p>
            <a:endParaRPr lang="en-US" baseline="0" dirty="0" smtClean="0"/>
          </a:p>
          <a:p>
            <a:r>
              <a:rPr lang="en-US" baseline="0" dirty="0" smtClean="0"/>
              <a:t>The intent for this course was to provide a high level overview of Zero Trust and to give the audience the opportunity to understand in greater detail the components of Zero Trust.</a:t>
            </a:r>
          </a:p>
          <a:p>
            <a:endParaRPr lang="en-US" baseline="0" dirty="0" smtClean="0"/>
          </a:p>
          <a:p>
            <a:r>
              <a:rPr lang="en-US" baseline="0" dirty="0" smtClean="0"/>
              <a:t>In addition to the capabilities within each pillar, the </a:t>
            </a:r>
            <a:r>
              <a:rPr lang="en-US" baseline="0" dirty="0" err="1" smtClean="0"/>
              <a:t>DoD</a:t>
            </a:r>
            <a:r>
              <a:rPr lang="en-US" baseline="0" dirty="0" smtClean="0"/>
              <a:t> has established over 150 activities in total that will fall under those capabilities that are to be used by the services to implement Zero Trust.  In a separate course, I will go further in depth into those activities.</a:t>
            </a:r>
          </a:p>
          <a:p>
            <a:endParaRPr lang="en-US" baseline="0" dirty="0" smtClean="0"/>
          </a:p>
          <a:p>
            <a:r>
              <a:rPr lang="en-US" baseline="0" dirty="0" smtClean="0"/>
              <a:t>Thank you for your time and I hope you enjoyed the course.</a:t>
            </a: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18</a:t>
            </a:fld>
            <a:endParaRPr lang="en-US" dirty="0"/>
          </a:p>
        </p:txBody>
      </p:sp>
    </p:spTree>
    <p:extLst>
      <p:ext uri="{BB962C8B-B14F-4D97-AF65-F5344CB8AC3E}">
        <p14:creationId xmlns:p14="http://schemas.microsoft.com/office/powerpoint/2010/main" val="3511711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are the primary</a:t>
            </a:r>
            <a:r>
              <a:rPr lang="en-US" baseline="0" dirty="0" smtClean="0"/>
              <a:t> references used for this presentation.</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19</a:t>
            </a:fld>
            <a:endParaRPr lang="en-US" dirty="0"/>
          </a:p>
        </p:txBody>
      </p:sp>
    </p:spTree>
    <p:extLst>
      <p:ext uri="{BB962C8B-B14F-4D97-AF65-F5344CB8AC3E}">
        <p14:creationId xmlns:p14="http://schemas.microsoft.com/office/powerpoint/2010/main" val="45036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course objectives</a:t>
            </a:r>
            <a:r>
              <a:rPr lang="en-US" baseline="0" dirty="0" smtClean="0"/>
              <a:t> are as follows:</a:t>
            </a:r>
          </a:p>
          <a:p>
            <a:endParaRPr lang="en-US" baseline="0" dirty="0" smtClean="0"/>
          </a:p>
          <a:p>
            <a:r>
              <a:rPr lang="en-US" sz="1200" dirty="0" smtClean="0"/>
              <a:t>The student will be able to understand Zero Trust Architectures and Zero Trust concepts at a high level</a:t>
            </a:r>
          </a:p>
          <a:p>
            <a:r>
              <a:rPr lang="en-US" sz="1200" dirty="0" smtClean="0"/>
              <a:t>The student will understand the five tenants of Zero Trust and apply those tenants to real world scenarios</a:t>
            </a:r>
          </a:p>
          <a:p>
            <a:r>
              <a:rPr lang="en-US" sz="1200" dirty="0" smtClean="0"/>
              <a:t>The student will know the seven pillars of Zero Trust and have a high level background on what each pillar entails, and which capabilities fall within each pillar</a:t>
            </a:r>
          </a:p>
          <a:p>
            <a:r>
              <a:rPr lang="en-US" sz="1200" dirty="0" smtClean="0"/>
              <a:t>The student will have a high level understanding of the difference between Defense in Depth and Zero Trust</a:t>
            </a:r>
          </a:p>
          <a:p>
            <a:r>
              <a:rPr lang="en-US" sz="1200" dirty="0" smtClean="0"/>
              <a:t>The student will gain an understanding on the importance of Zero Trust and why the </a:t>
            </a:r>
            <a:r>
              <a:rPr lang="en-US" sz="1200" dirty="0" err="1" smtClean="0"/>
              <a:t>DoD</a:t>
            </a:r>
            <a:r>
              <a:rPr lang="en-US" sz="1200" dirty="0" smtClean="0"/>
              <a:t> and industry are moving towards implementing Zero Trust</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2</a:t>
            </a:fld>
            <a:endParaRPr lang="en-US" dirty="0"/>
          </a:p>
        </p:txBody>
      </p:sp>
    </p:spTree>
    <p:extLst>
      <p:ext uri="{BB962C8B-B14F-4D97-AF65-F5344CB8AC3E}">
        <p14:creationId xmlns:p14="http://schemas.microsoft.com/office/powerpoint/2010/main" val="538274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e-mail me or contact</a:t>
            </a:r>
            <a:r>
              <a:rPr lang="en-US" baseline="0" dirty="0" smtClean="0"/>
              <a:t> me on Office 365 Teams for any questions on the presentation or Zero Trust </a:t>
            </a:r>
            <a:r>
              <a:rPr lang="en-US" baseline="0" smtClean="0"/>
              <a:t>in general.</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20</a:t>
            </a:fld>
            <a:endParaRPr lang="en-US" dirty="0"/>
          </a:p>
        </p:txBody>
      </p:sp>
    </p:spTree>
    <p:extLst>
      <p:ext uri="{BB962C8B-B14F-4D97-AF65-F5344CB8AC3E}">
        <p14:creationId xmlns:p14="http://schemas.microsoft.com/office/powerpoint/2010/main" val="3438955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covering</a:t>
            </a:r>
            <a:r>
              <a:rPr lang="en-US" baseline="0" dirty="0" smtClean="0"/>
              <a:t> the following topics in the intro level Zero Trust course:  What is Zero Trust, and why is it often misunderstood or miss-defined.  What are the five tenants, or fundamental philosophies inherent to a Zero Trust Architecture.  What are the seven pillars of Zero Trust and why are they important to a Zero Trust Architecture.  The difference between defense in depth and Zero Trust.  And finally the importance of Zero Trust and why it is an improvement upon current methods.  </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3</a:t>
            </a:fld>
            <a:endParaRPr lang="en-US" dirty="0"/>
          </a:p>
        </p:txBody>
      </p:sp>
    </p:spTree>
    <p:extLst>
      <p:ext uri="{BB962C8B-B14F-4D97-AF65-F5344CB8AC3E}">
        <p14:creationId xmlns:p14="http://schemas.microsoft.com/office/powerpoint/2010/main" val="145720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Zero</a:t>
            </a:r>
            <a:r>
              <a:rPr lang="en-US" baseline="0" dirty="0" smtClean="0"/>
              <a:t> Trust is a security philosophy or strategy focused on applying scrutiny to all aspects of a network environment.  This includes users, devices, data, the network, resources, attributes, software and hardware used.  Zero Trust analytics collect logs from every device and every action to ensure that there is a record of everything that occurs in an environment.  Per the DoD’s Zero Trust Reference Architecture Guide,  “</a:t>
            </a:r>
            <a:r>
              <a:rPr lang="en-US" sz="1200" dirty="0" smtClean="0"/>
              <a:t>Zero Trust is the term for an evolving set of cybersecurity paradigms that move defenses from static, network-based perimeters to focus on users, assets, and resources. Zero Trust assumes there is no implicit trust granted to assets or user accounts based solely on their physical or network location (i.e., local area networks versus the Internet) or based on asset ownership (enterprise or personally owned).”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Zero Trust (ZT) requires designing a consolidated and more secure architecture without impeding operations or compromising security. The classic perimeter/defense-in-depth cybersecurity strategy repeatedly shows to have limited value against well-resourced adversaries and is an ineffective approach to address insider threats.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Zero</a:t>
            </a:r>
            <a:r>
              <a:rPr lang="en-US" sz="1200" baseline="0" dirty="0" smtClean="0"/>
              <a:t> Trust also utilizes whitelisting techniques to lock down access to all resources, to significantly limit what can be accessed.  A lot of the IT industry get confused with what Zero Trust is, so I will cover what Zero Trust is not in the next slide.</a:t>
            </a:r>
            <a:endParaRPr lang="en-US" sz="1200" dirty="0" smtClean="0"/>
          </a:p>
        </p:txBody>
      </p:sp>
      <p:sp>
        <p:nvSpPr>
          <p:cNvPr id="4" name="Slide Number Placeholder 3"/>
          <p:cNvSpPr>
            <a:spLocks noGrp="1"/>
          </p:cNvSpPr>
          <p:nvPr>
            <p:ph type="sldNum" sz="quarter" idx="10"/>
          </p:nvPr>
        </p:nvSpPr>
        <p:spPr/>
        <p:txBody>
          <a:bodyPr/>
          <a:lstStyle/>
          <a:p>
            <a:fld id="{20047063-B5B4-4778-8F64-5AEB405AC477}" type="slidenum">
              <a:rPr lang="en-US" smtClean="0"/>
              <a:t>4</a:t>
            </a:fld>
            <a:endParaRPr lang="en-US" dirty="0"/>
          </a:p>
        </p:txBody>
      </p:sp>
    </p:spTree>
    <p:extLst>
      <p:ext uri="{BB962C8B-B14F-4D97-AF65-F5344CB8AC3E}">
        <p14:creationId xmlns:p14="http://schemas.microsoft.com/office/powerpoint/2010/main" val="308586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I’ve discussed</a:t>
            </a:r>
            <a:r>
              <a:rPr lang="en-US" baseline="0" dirty="0" smtClean="0"/>
              <a:t> what Zero Trust is, I want to cover some common misconceptions about Zero Trust and explain what Zero Trust isn’t.  Zero Trust is not a product.  You can’t buy Zero Trust from a vendor, but you can purchase products that enable the use of Zero Trust concepts.  You can’t buy Zero Trust, just like you can’t buy Defense in Depth.  </a:t>
            </a:r>
          </a:p>
          <a:p>
            <a:endParaRPr lang="en-US" baseline="0" dirty="0" smtClean="0"/>
          </a:p>
          <a:p>
            <a:r>
              <a:rPr lang="en-US" baseline="0" dirty="0" smtClean="0"/>
              <a:t>While many vendors believe they can sell you a Zero Trust solution, this isn’t the case.  Zero Trust is a strategy and a philosophy used while engineering and implementing controls within your organization.  There are solutions that can significantly cover specific pillars of Zero Trust, but even in a cloud based solution, you can’t 100% rely on a solution, your organization has to have the correct thinking and the correct strategy for protecting assets.  </a:t>
            </a:r>
          </a:p>
          <a:p>
            <a:endParaRPr lang="en-US" baseline="0" dirty="0" smtClean="0"/>
          </a:p>
          <a:p>
            <a:r>
              <a:rPr lang="en-US" baseline="0" dirty="0" smtClean="0"/>
              <a:t>Additionally, Zero Trust has no end-state.  You can have a Zero Trust strategy to implement specific Zero Trust Capabilities, but finishing those capabilities does not mean that you have arrived at an end state.  You need to continually improve your architecture, configurations, and you will always need to abide by the five tenants of Zero Trust.  You must also maintain visibility at all times, and always improve analytics.  </a:t>
            </a:r>
          </a:p>
          <a:p>
            <a:endParaRPr lang="en-US" baseline="0" dirty="0" smtClean="0"/>
          </a:p>
          <a:p>
            <a:r>
              <a:rPr lang="en-US" baseline="0" dirty="0" smtClean="0"/>
              <a:t>Finally, Zero Trust should not be tackled as a compliance based implementation.  What I mean by this, is you shouldn’t SOLELY assign an organization a scorecard or a checklist and then check the box once they have met that criteria.  Zero Trust needs performance based effectiveness measures and requires use case testing and penetration testing or red teams to ensure the Zero Trust architecture is effective.</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5</a:t>
            </a:fld>
            <a:endParaRPr lang="en-US" dirty="0"/>
          </a:p>
        </p:txBody>
      </p:sp>
    </p:spTree>
    <p:extLst>
      <p:ext uri="{BB962C8B-B14F-4D97-AF65-F5344CB8AC3E}">
        <p14:creationId xmlns:p14="http://schemas.microsoft.com/office/powerpoint/2010/main" val="339114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five tenants of Zero</a:t>
            </a:r>
            <a:r>
              <a:rPr lang="en-US" baseline="0" dirty="0" smtClean="0"/>
              <a:t> Trust are the foundational elements within Zero Trust and influence all aspects within Zero Trust.  Another way to describe the five tenants would be to call them rules that must always be adhered to when designing and operating a Zero Trust Architecture.  </a:t>
            </a:r>
          </a:p>
          <a:p>
            <a:endParaRPr lang="en-US" baseline="0" dirty="0" smtClean="0"/>
          </a:p>
          <a:p>
            <a:r>
              <a:rPr lang="en-US" baseline="0" dirty="0" smtClean="0"/>
              <a:t>The first tenant is to always assume you are operating within a hostile environment.  This means that there is a potential for both outside and inside threats within the environment.  It also means that enclaves that are designed to be air-gapped should not be trusted strictly for the reason that they are air-gapped.  You never know what threat may lie in wait or the advanced nature of the threats that could be within your environment.</a:t>
            </a:r>
          </a:p>
          <a:p>
            <a:endParaRPr lang="en-US" baseline="0" dirty="0" smtClean="0"/>
          </a:p>
          <a:p>
            <a:r>
              <a:rPr lang="en-US" baseline="0" dirty="0" smtClean="0"/>
              <a:t>The second tenant is to presume breach.  This is similar to assuming a hostile environment, however when you presume breach, you are acting as though the hostile actors have actually compromised the environment.  This goes beyond assuming a hostile environment, it means that you operate as though you are already compromised. </a:t>
            </a:r>
          </a:p>
          <a:p>
            <a:endParaRPr lang="en-US" baseline="0" dirty="0" smtClean="0"/>
          </a:p>
          <a:p>
            <a:r>
              <a:rPr lang="en-US" baseline="0" dirty="0" smtClean="0"/>
              <a:t>The third tenant is to never trust, always verify.  This means that you will be using deny-by-default approaches to security controls.  Allow explicitly what needs access and everything else is denied by default. It also means to ensure that all device, user, application and data flows are authenticated and explicitly authorized using least privilege, multiple attributes and dynamic security policies.  This rule specifically forces the need for micro-segmentation to remove free lateral movement.</a:t>
            </a:r>
          </a:p>
          <a:p>
            <a:endParaRPr lang="en-US" baseline="0" dirty="0" smtClean="0"/>
          </a:p>
          <a:p>
            <a:r>
              <a:rPr lang="en-US" baseline="0" dirty="0" smtClean="0"/>
              <a:t>The fourth tenant is to scrutinize explicitly.  Scrutinizing explicitly means that even after you have explicitly allowed access to resources and data, you need to utilize confidence levels that can change previously allowed access.  For instance, if a system falls out of compliance with patches, it becomes less trusted and loses access to resources.  Another example would be that a user is gathering an excessive amount of data and triggers a Machine Learning / AI algorithm and ends up getting denied due to flagging as suspicious.</a:t>
            </a:r>
          </a:p>
          <a:p>
            <a:endParaRPr lang="en-US" baseline="0" dirty="0" smtClean="0"/>
          </a:p>
          <a:p>
            <a:r>
              <a:rPr lang="en-US" baseline="0" dirty="0" smtClean="0"/>
              <a:t>The fifth and final tenant is to apply unified analytics.  Unified analytics is the method of combining all relevant information from data, applications, assets, services, users, for each transaction to make risk decisions.  Unified analytics also requires each transaction to be logged.</a:t>
            </a:r>
          </a:p>
          <a:p>
            <a:endParaRPr lang="en-US" baseline="0" dirty="0" smtClean="0"/>
          </a:p>
          <a:p>
            <a:r>
              <a:rPr lang="en-US" baseline="0" dirty="0" smtClean="0"/>
              <a:t>These five tenants are to be considered for every pillar and every Zero Trust capability that is implemented in an environment.  In the following slides, I will talk about the seven pillars and the </a:t>
            </a:r>
            <a:r>
              <a:rPr lang="en-US" baseline="0" dirty="0" err="1" smtClean="0"/>
              <a:t>DoD’s</a:t>
            </a:r>
            <a:r>
              <a:rPr lang="en-US" baseline="0" dirty="0" smtClean="0"/>
              <a:t> capabilities that fall under each pillar.  Each of these capabilities will be integrated using the five tenants.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6</a:t>
            </a:fld>
            <a:endParaRPr lang="en-US" dirty="0"/>
          </a:p>
        </p:txBody>
      </p:sp>
    </p:spTree>
    <p:extLst>
      <p:ext uri="{BB962C8B-B14F-4D97-AF65-F5344CB8AC3E}">
        <p14:creationId xmlns:p14="http://schemas.microsoft.com/office/powerpoint/2010/main" val="3752213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Zero Trust seven pillars are protection pillars that work together to effectively secure the data</a:t>
            </a:r>
            <a:r>
              <a:rPr lang="en-US" baseline="0" dirty="0" smtClean="0"/>
              <a:t> pillar.  These pillars are in alignment with industry but may have different names.  </a:t>
            </a:r>
          </a:p>
          <a:p>
            <a:endParaRPr lang="en-US" baseline="0" dirty="0" smtClean="0"/>
          </a:p>
          <a:p>
            <a:r>
              <a:rPr lang="en-US" baseline="0" dirty="0" smtClean="0"/>
              <a:t>The first pillar is the user pillar, which secures, limits and enforces person and non-person entities access to data, applications, assets and services.  </a:t>
            </a:r>
          </a:p>
          <a:p>
            <a:endParaRPr lang="en-US" baseline="0" dirty="0" smtClean="0"/>
          </a:p>
          <a:p>
            <a:r>
              <a:rPr lang="en-US" baseline="0" dirty="0" smtClean="0"/>
              <a:t>The second pillar is the device pillar which consists of continuous real-time authentication, inspection, assessment and patching of devices within an enterprise.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third pillar is the applications and workload pillar and it includes applications or services running either on-premises or in a cloud environment.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fourth pillar is data and it includes the organization’s method of protecting and categorizing data.</a:t>
            </a:r>
          </a:p>
          <a:p>
            <a:endParaRPr lang="en-US" baseline="0" dirty="0" smtClean="0"/>
          </a:p>
          <a:p>
            <a:r>
              <a:rPr lang="en-US" baseline="0" dirty="0" smtClean="0"/>
              <a:t>The fifth pillar is the Network and Environment pillar that consists of segmenting, isolating and controlling the environment with granular access and policy restrictions.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sixth pillar is automation and orchestration and it covers automating manual processes in order to take policy-based actions with speed and scale across an enterprise.</a:t>
            </a:r>
          </a:p>
          <a:p>
            <a:endParaRPr lang="en-US" baseline="0" dirty="0" smtClean="0"/>
          </a:p>
          <a:p>
            <a:r>
              <a:rPr lang="en-US" baseline="0" dirty="0" smtClean="0"/>
              <a:t>The seventh and final pillar is visibility and analytics which provides an understanding of the performance of a ZT architecture as well as the detection of anomalous behavior or activity.</a:t>
            </a:r>
          </a:p>
          <a:p>
            <a:endParaRPr lang="en-US" baseline="0" dirty="0" smtClean="0"/>
          </a:p>
          <a:p>
            <a:endParaRPr lang="en-US" baseline="0" dirty="0" smtClean="0"/>
          </a:p>
          <a:p>
            <a:r>
              <a:rPr lang="en-US" baseline="0" dirty="0" smtClean="0"/>
              <a:t>Now that you have a basic understanding of the seven pillars, we will briefly cover each of the capabilities within each pillar.</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7</a:t>
            </a:fld>
            <a:endParaRPr lang="en-US" dirty="0"/>
          </a:p>
        </p:txBody>
      </p:sp>
    </p:spTree>
    <p:extLst>
      <p:ext uri="{BB962C8B-B14F-4D97-AF65-F5344CB8AC3E}">
        <p14:creationId xmlns:p14="http://schemas.microsoft.com/office/powerpoint/2010/main" val="143470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900" dirty="0" smtClean="0"/>
              <a:t>You will see this Zero Trust Access flow slide in each pillar to use</a:t>
            </a:r>
            <a:r>
              <a:rPr lang="en-US" sz="900" baseline="0" dirty="0" smtClean="0"/>
              <a:t> to identify where each pillar fits in a full ZT architecture.</a:t>
            </a:r>
          </a:p>
          <a:p>
            <a:pPr marL="0" indent="0">
              <a:buNone/>
            </a:pPr>
            <a:endParaRPr lang="en-US" sz="900" baseline="0" dirty="0" smtClean="0"/>
          </a:p>
          <a:p>
            <a:pPr marL="0" indent="0">
              <a:buNone/>
            </a:pPr>
            <a:r>
              <a:rPr lang="en-US" sz="900" baseline="0" dirty="0" smtClean="0"/>
              <a:t>The Users Pillar is responsible for ensuring the identity is protected and that it is given access only to what is needed.  Multifactor authentication, privileged access management, Identity and Credential Access Management, User Access Control Lists and User Attributes are capabilities that allow you to achieve Zero Trust in the Users Pillar.  We will cover more of this in later slides.</a:t>
            </a:r>
            <a:br>
              <a:rPr lang="en-US" sz="900" baseline="0" dirty="0" smtClean="0"/>
            </a:br>
            <a:endParaRPr lang="en-US" sz="900" baseline="0" dirty="0" smtClean="0"/>
          </a:p>
          <a:p>
            <a:pPr marL="0" indent="0">
              <a:buNone/>
            </a:pPr>
            <a:r>
              <a:rPr lang="en-US" sz="900" baseline="0" dirty="0" smtClean="0"/>
              <a:t>When a user authenticates to the environment, the users pillar capabilities will be assessed before they are able to access resources or data.</a:t>
            </a:r>
            <a:endParaRPr lang="en-US" sz="900" dirty="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97353E-4C7A-4E07-93B7-EFFC9C280C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9343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DoD</a:t>
            </a:r>
            <a:r>
              <a:rPr lang="en-US" dirty="0" smtClean="0"/>
              <a:t> has</a:t>
            </a:r>
            <a:r>
              <a:rPr lang="en-US" baseline="0" dirty="0" smtClean="0"/>
              <a:t> broken each of the seven pillars down into distinct capabilities that when combined together with other capabilities and the five tenants, will be the foundation for Zero Trust.  </a:t>
            </a:r>
          </a:p>
          <a:p>
            <a:r>
              <a:rPr lang="en-US" baseline="0" dirty="0" smtClean="0"/>
              <a:t>There are nine capabilities within the user pillar. Zero Trust models may differ in the capabilities that they employ, however I want to specifically cover the </a:t>
            </a:r>
            <a:r>
              <a:rPr lang="en-US" baseline="0" dirty="0" err="1" smtClean="0"/>
              <a:t>DoD’s</a:t>
            </a:r>
            <a:r>
              <a:rPr lang="en-US" baseline="0" dirty="0" smtClean="0"/>
              <a:t> implementation in order to target what Army technicians and leaders will need to know.</a:t>
            </a:r>
          </a:p>
          <a:p>
            <a:r>
              <a:rPr lang="en-US" baseline="0" dirty="0" smtClean="0"/>
              <a:t>Capability 1.1 consists of developing and maintaining an authorized user list for network access for both regular and privileged users.  </a:t>
            </a:r>
          </a:p>
          <a:p>
            <a:r>
              <a:rPr lang="en-US" baseline="0" dirty="0" smtClean="0"/>
              <a:t>Capability 1.2 consists of implementing a dynamic level of access for all users within an environment.  This capability controls the level of access given to users based on the specific data, applications, assets, and services.</a:t>
            </a:r>
          </a:p>
          <a:p>
            <a:r>
              <a:rPr lang="en-US" baseline="0" dirty="0" smtClean="0"/>
              <a:t>Capability 1.3 consists of enforcing mandatory multi-factor authentication across the enterprise.  This means that they will need to have two of the three (password/pin code, CAC/Token, biometric).</a:t>
            </a:r>
          </a:p>
          <a:p>
            <a:r>
              <a:rPr lang="en-US" baseline="0" dirty="0" smtClean="0"/>
              <a:t>Capability 1.4 focuses on centralizing administrative account management and access in order to limit the ability for the misuse of administrative credentials.</a:t>
            </a:r>
          </a:p>
          <a:p>
            <a:r>
              <a:rPr lang="en-US" dirty="0" smtClean="0"/>
              <a:t>Capability 1.5</a:t>
            </a:r>
            <a:r>
              <a:rPr lang="en-US" baseline="0" dirty="0" smtClean="0"/>
              <a:t> is the process of issuing, managing and revoking credentials at the federated level.  For an Army user, it would be at the Army level.  This identity credentialing would require interoperability between organizations within the </a:t>
            </a:r>
            <a:r>
              <a:rPr lang="en-US" baseline="0" dirty="0" err="1" smtClean="0"/>
              <a:t>DoD</a:t>
            </a:r>
            <a:r>
              <a:rPr lang="en-US" baseline="0" dirty="0" smtClean="0"/>
              <a:t> to work with Single sign on functions.</a:t>
            </a:r>
          </a:p>
          <a:p>
            <a:r>
              <a:rPr lang="en-US" sz="1200" b="0" i="0" u="none" strike="noStrike" kern="1200" baseline="0" dirty="0" smtClean="0">
                <a:solidFill>
                  <a:schemeClr val="tx1"/>
                </a:solidFill>
                <a:effectLst/>
                <a:latin typeface="+mn-lt"/>
                <a:ea typeface="+mn-ea"/>
                <a:cs typeface="+mn-cs"/>
              </a:rPr>
              <a:t>Capability 1.6 means that </a:t>
            </a:r>
            <a:r>
              <a:rPr lang="en-US" sz="1200" b="0" i="0" u="none" strike="noStrike" kern="1200" dirty="0" err="1" smtClean="0">
                <a:solidFill>
                  <a:schemeClr val="tx1"/>
                </a:solidFill>
                <a:effectLst/>
                <a:latin typeface="+mn-lt"/>
                <a:ea typeface="+mn-ea"/>
                <a:cs typeface="+mn-cs"/>
              </a:rPr>
              <a:t>DoD</a:t>
            </a:r>
            <a:r>
              <a:rPr lang="en-US" sz="1200" b="0" i="0" u="none" strike="noStrike" kern="1200" dirty="0" smtClean="0">
                <a:solidFill>
                  <a:schemeClr val="tx1"/>
                </a:solidFill>
                <a:effectLst/>
                <a:latin typeface="+mn-lt"/>
                <a:ea typeface="+mn-ea"/>
                <a:cs typeface="+mn-cs"/>
              </a:rPr>
              <a:t> organizations utilize behavioral, contextual, and biometric telemetry to enhance risk-based authentication and access controls.</a:t>
            </a:r>
            <a:r>
              <a:rPr lang="en-US" sz="1200" b="0" i="0" u="none" strike="noStrike" kern="1200" baseline="0" dirty="0" smtClean="0">
                <a:solidFill>
                  <a:schemeClr val="tx1"/>
                </a:solidFill>
                <a:effectLst/>
                <a:latin typeface="+mn-lt"/>
                <a:ea typeface="+mn-ea"/>
                <a:cs typeface="+mn-cs"/>
              </a:rPr>
              <a:t>  What this means, is that an organization is utilizing much more advanced techniques to further secure identity.  Behavioral and contextual solutions may look at which resources are being accessed, where the identity is being used from, what time it is being used from and other data points.  </a:t>
            </a:r>
          </a:p>
          <a:p>
            <a:r>
              <a:rPr lang="en-US" sz="1200" b="0" i="0" u="none" strike="noStrike" kern="1200" baseline="0" dirty="0" smtClean="0">
                <a:solidFill>
                  <a:schemeClr val="tx1"/>
                </a:solidFill>
                <a:effectLst/>
                <a:latin typeface="+mn-lt"/>
                <a:ea typeface="+mn-ea"/>
                <a:cs typeface="+mn-cs"/>
              </a:rPr>
              <a:t>Capability 1.7 consists of controlling access to data, applications, assets and services to identities to only that in which they need to perform their duties.</a:t>
            </a:r>
          </a:p>
          <a:p>
            <a:r>
              <a:rPr lang="en-US" sz="1200" b="0" i="0" u="none" strike="noStrike" kern="1200" dirty="0" smtClean="0">
                <a:solidFill>
                  <a:schemeClr val="tx1"/>
                </a:solidFill>
                <a:effectLst/>
                <a:latin typeface="+mn-lt"/>
                <a:ea typeface="+mn-ea"/>
                <a:cs typeface="+mn-cs"/>
              </a:rPr>
              <a:t>Capability 1.8 is continuous</a:t>
            </a:r>
            <a:r>
              <a:rPr lang="en-US" sz="1200" b="0" i="0" u="none" strike="noStrike" kern="1200" baseline="0" dirty="0" smtClean="0">
                <a:solidFill>
                  <a:schemeClr val="tx1"/>
                </a:solidFill>
                <a:effectLst/>
                <a:latin typeface="+mn-lt"/>
                <a:ea typeface="+mn-ea"/>
                <a:cs typeface="+mn-cs"/>
              </a:rPr>
              <a:t> authentication, which means that users will be required to present their authentication methods to further prove they are who they say they are.  This helps against adversaries who have temporarily gained access to a hash, or for certain replay attacks.</a:t>
            </a:r>
          </a:p>
          <a:p>
            <a:r>
              <a:rPr lang="en-US" sz="1200" b="0" i="0" u="none" strike="noStrike" kern="1200" baseline="0" dirty="0" smtClean="0">
                <a:solidFill>
                  <a:schemeClr val="tx1"/>
                </a:solidFill>
                <a:effectLst/>
                <a:latin typeface="+mn-lt"/>
                <a:ea typeface="+mn-ea"/>
                <a:cs typeface="+mn-cs"/>
              </a:rPr>
              <a:t>Capability 1.9 is very similar to 1.5 where there is a federated capability that controls identity, however with 1.9, it controls access to resources across platforms.  The key difference between 1.5 and 1.9 is that 1.5 is strictly the credential being passed, where 1.9 is a full ICAM solution that manages the permissions of the identities themselves.</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The next pillar will be devices.</a:t>
            </a:r>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9</a:t>
            </a:fld>
            <a:endParaRPr lang="en-US" dirty="0"/>
          </a:p>
        </p:txBody>
      </p:sp>
    </p:spTree>
    <p:extLst>
      <p:ext uri="{BB962C8B-B14F-4D97-AF65-F5344CB8AC3E}">
        <p14:creationId xmlns:p14="http://schemas.microsoft.com/office/powerpoint/2010/main" val="669971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234121" cy="9144000"/>
          </a:xfrm>
          <a:prstGeom prst="rect">
            <a:avLst/>
          </a:prstGeom>
        </p:spPr>
      </p:pic>
      <p:sp>
        <p:nvSpPr>
          <p:cNvPr id="2" name="Title 1"/>
          <p:cNvSpPr>
            <a:spLocks noGrp="1"/>
          </p:cNvSpPr>
          <p:nvPr>
            <p:ph type="ctrTitle"/>
          </p:nvPr>
        </p:nvSpPr>
        <p:spPr>
          <a:xfrm>
            <a:off x="933450" y="3306234"/>
            <a:ext cx="10363200" cy="3183467"/>
          </a:xfrm>
        </p:spPr>
        <p:txBody>
          <a:bodyPr anchor="b"/>
          <a:lstStyle>
            <a:lvl1pPr algn="ct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543050" y="6612468"/>
            <a:ext cx="9144000" cy="2207683"/>
          </a:xfrm>
        </p:spPr>
        <p:txBody>
          <a:bodyPr/>
          <a:lstStyle>
            <a:lvl1pPr marL="0" indent="0" algn="ctr">
              <a:buNone/>
              <a:defRPr sz="3200"/>
            </a:lvl1pPr>
            <a:lvl2pPr marL="609608" indent="0" algn="ctr">
              <a:buNone/>
              <a:defRPr sz="2667"/>
            </a:lvl2pPr>
            <a:lvl3pPr marL="1219215" indent="0" algn="ctr">
              <a:buNone/>
              <a:defRPr sz="2400"/>
            </a:lvl3pPr>
            <a:lvl4pPr marL="1828823" indent="0" algn="ctr">
              <a:buNone/>
              <a:defRPr sz="2133"/>
            </a:lvl4pPr>
            <a:lvl5pPr marL="2438430" indent="0" algn="ctr">
              <a:buNone/>
              <a:defRPr sz="2133"/>
            </a:lvl5pPr>
            <a:lvl6pPr marL="3048038" indent="0" algn="ctr">
              <a:buNone/>
              <a:defRPr sz="2133"/>
            </a:lvl6pPr>
            <a:lvl7pPr marL="3657646" indent="0" algn="ctr">
              <a:buNone/>
              <a:defRPr sz="2133"/>
            </a:lvl7pPr>
            <a:lvl8pPr marL="4267253" indent="0" algn="ctr">
              <a:buNone/>
              <a:defRPr sz="2133"/>
            </a:lvl8pPr>
            <a:lvl9pPr marL="4876861" indent="0" algn="ctr">
              <a:buNone/>
              <a:defRPr sz="2133"/>
            </a:lvl9pPr>
          </a:lstStyle>
          <a:p>
            <a:r>
              <a:rPr lang="en-US" dirty="0" smtClean="0"/>
              <a:t>Click to edit Master subtitle style</a:t>
            </a:r>
            <a:endParaRPr lang="en-US" dirty="0"/>
          </a:p>
        </p:txBody>
      </p:sp>
    </p:spTree>
    <p:extLst>
      <p:ext uri="{BB962C8B-B14F-4D97-AF65-F5344CB8AC3E}">
        <p14:creationId xmlns:p14="http://schemas.microsoft.com/office/powerpoint/2010/main" val="2616099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22861"/>
            <a:ext cx="12192289" cy="876300"/>
          </a:xfrm>
        </p:spPr>
        <p:txBody>
          <a:bodyPr>
            <a:normAutofit/>
          </a:bodyPr>
          <a:lstStyle>
            <a:lvl1pPr algn="ctr">
              <a:defRPr sz="3800" b="1"/>
            </a:lvl1pPr>
          </a:lstStyle>
          <a:p>
            <a:r>
              <a:rPr lang="en-US" smtClean="0"/>
              <a:t>Click to edit Master title style</a:t>
            </a:r>
            <a:endParaRPr lang="en-US" dirty="0"/>
          </a:p>
        </p:txBody>
      </p:sp>
      <p:sp>
        <p:nvSpPr>
          <p:cNvPr id="3" name="Content Placeholder 2"/>
          <p:cNvSpPr>
            <a:spLocks noGrp="1"/>
          </p:cNvSpPr>
          <p:nvPr>
            <p:ph idx="1"/>
          </p:nvPr>
        </p:nvSpPr>
        <p:spPr>
          <a:xfrm>
            <a:off x="330202" y="1494367"/>
            <a:ext cx="11696698"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437659" y="8766810"/>
            <a:ext cx="2743200" cy="365760"/>
          </a:xfrm>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2109489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0481"/>
            <a:ext cx="12192289" cy="901700"/>
          </a:xfrm>
        </p:spPr>
        <p:txBody>
          <a:bodyPr>
            <a:normAutofit/>
          </a:bodyPr>
          <a:lstStyle>
            <a:lvl1pPr algn="ctr">
              <a:defRPr sz="38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93226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10871369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12" name="Straight Connector 11"/>
          <p:cNvCxnSpPr/>
          <p:nvPr userDrawn="1"/>
        </p:nvCxnSpPr>
        <p:spPr>
          <a:xfrm>
            <a:off x="693351" y="1382599"/>
            <a:ext cx="10971428" cy="636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8044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727230"/>
            <a:ext cx="12192000" cy="241779"/>
          </a:xfrm>
          <a:prstGeom prst="rect">
            <a:avLst/>
          </a:prstGeom>
          <a:gradFill flip="none" rotWithShape="1">
            <a:gsLst>
              <a:gs pos="79000">
                <a:srgbClr val="666633"/>
              </a:gs>
              <a:gs pos="96970">
                <a:schemeClr val="bg1"/>
              </a:gs>
              <a:gs pos="0">
                <a:schemeClr val="accent1">
                  <a:lumMod val="5000"/>
                  <a:lumOff val="95000"/>
                  <a:alpha val="0"/>
                </a:schemeClr>
              </a:gs>
              <a:gs pos="15000">
                <a:srgbClr val="6666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7"/>
          <a:stretch>
            <a:fillRect/>
          </a:stretch>
        </p:blipFill>
        <p:spPr>
          <a:xfrm>
            <a:off x="10981203" y="54014"/>
            <a:ext cx="1085182" cy="1103472"/>
          </a:xfrm>
          <a:prstGeom prst="rect">
            <a:avLst/>
          </a:prstGeom>
        </p:spPr>
      </p:pic>
      <p:sp>
        <p:nvSpPr>
          <p:cNvPr id="2" name="Title Placeholder 1"/>
          <p:cNvSpPr>
            <a:spLocks noGrp="1"/>
          </p:cNvSpPr>
          <p:nvPr>
            <p:ph type="title"/>
          </p:nvPr>
        </p:nvSpPr>
        <p:spPr>
          <a:xfrm>
            <a:off x="0" y="44451"/>
            <a:ext cx="12192000" cy="888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5902" y="1595966"/>
            <a:ext cx="11747498" cy="67805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449089" y="8657166"/>
            <a:ext cx="2743200" cy="48683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F63BD8E1-6BB0-4117-80B3-89186B8B9DB2}" type="slidenum">
              <a:rPr lang="en-US" smtClean="0"/>
              <a:pPr/>
              <a:t>‹#›</a:t>
            </a:fld>
            <a:endParaRPr lang="en-US" dirty="0"/>
          </a:p>
        </p:txBody>
      </p:sp>
      <p:pic>
        <p:nvPicPr>
          <p:cNvPr id="10" name="Picture 9" descr="154px-US_Army_logo_svg.png"/>
          <p:cNvPicPr>
            <a:picLocks noChangeAspect="1"/>
          </p:cNvPicPr>
          <p:nvPr userDrawn="1"/>
        </p:nvPicPr>
        <p:blipFill>
          <a:blip r:embed="rId8" cstate="email">
            <a:extLst>
              <a:ext uri="{BEBA8EAE-BF5A-486C-A8C5-ECC9F3942E4B}">
                <a14:imgProps xmlns:a14="http://schemas.microsoft.com/office/drawing/2010/main">
                  <a14:imgLayer r:embed="rId9">
                    <a14:imgEffect>
                      <a14:colorTemperature colorTemp="5300"/>
                    </a14:imgEffect>
                  </a14:imgLayer>
                </a14:imgProps>
              </a:ext>
              <a:ext uri="{28A0092B-C50C-407E-A947-70E740481C1C}">
                <a14:useLocalDpi xmlns:a14="http://schemas.microsoft.com/office/drawing/2010/main"/>
              </a:ext>
            </a:extLst>
          </a:blip>
          <a:stretch>
            <a:fillRect/>
          </a:stretch>
        </p:blipFill>
        <p:spPr>
          <a:xfrm>
            <a:off x="114017" y="47624"/>
            <a:ext cx="820297" cy="1097280"/>
          </a:xfrm>
          <a:prstGeom prst="rect">
            <a:avLst/>
          </a:prstGeom>
        </p:spPr>
      </p:pic>
      <p:sp>
        <p:nvSpPr>
          <p:cNvPr id="13" name="Rectangle 50"/>
          <p:cNvSpPr>
            <a:spLocks noChangeArrowheads="1"/>
          </p:cNvSpPr>
          <p:nvPr userDrawn="1"/>
        </p:nvSpPr>
        <p:spPr bwMode="auto">
          <a:xfrm>
            <a:off x="4346117" y="894969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
        <p:nvSpPr>
          <p:cNvPr id="15" name="TextBox 14"/>
          <p:cNvSpPr txBox="1"/>
          <p:nvPr userDrawn="1"/>
        </p:nvSpPr>
        <p:spPr>
          <a:xfrm>
            <a:off x="8387099" y="8949690"/>
            <a:ext cx="1122102" cy="167738"/>
          </a:xfrm>
          <a:prstGeom prst="rect">
            <a:avLst/>
          </a:prstGeom>
          <a:noFill/>
        </p:spPr>
        <p:txBody>
          <a:bodyPr wrap="none" lIns="0" tIns="0" rIns="0" bIns="0" rtlCol="0">
            <a:spAutoFit/>
          </a:bodyPr>
          <a:lstStyle/>
          <a:p>
            <a:r>
              <a:rPr lang="en-US" sz="1090" b="1" dirty="0" smtClean="0">
                <a:solidFill>
                  <a:prstClr val="black"/>
                </a:solidFill>
                <a:latin typeface=" Arial"/>
              </a:rPr>
              <a:t>CW3 Ben Koontz</a:t>
            </a:r>
            <a:endParaRPr lang="en-US" sz="1090" b="1" dirty="0">
              <a:solidFill>
                <a:prstClr val="black"/>
              </a:solidFill>
              <a:latin typeface=" Arial"/>
            </a:endParaRPr>
          </a:p>
        </p:txBody>
      </p:sp>
      <p:sp>
        <p:nvSpPr>
          <p:cNvPr id="16" name="TextBox 15"/>
          <p:cNvSpPr txBox="1"/>
          <p:nvPr userDrawn="1"/>
        </p:nvSpPr>
        <p:spPr>
          <a:xfrm>
            <a:off x="83814" y="8949690"/>
            <a:ext cx="1859483" cy="167738"/>
          </a:xfrm>
          <a:prstGeom prst="rect">
            <a:avLst/>
          </a:prstGeom>
          <a:noFill/>
        </p:spPr>
        <p:txBody>
          <a:bodyPr wrap="none" lIns="0" tIns="0" rIns="0" bIns="0" rtlCol="0">
            <a:spAutoFit/>
          </a:bodyPr>
          <a:lstStyle/>
          <a:p>
            <a:r>
              <a:rPr lang="en-US" sz="1090" b="1" dirty="0">
                <a:solidFill>
                  <a:prstClr val="black"/>
                </a:solidFill>
                <a:latin typeface=" Arial"/>
              </a:rPr>
              <a:t>As of:  </a:t>
            </a:r>
            <a:fld id="{05F82045-B8B4-4CD5-A030-F80DD08B975C}" type="datetime9">
              <a:rPr lang="en-US" sz="1090" b="1" smtClean="0">
                <a:solidFill>
                  <a:prstClr val="black"/>
                </a:solidFill>
                <a:latin typeface=" Arial"/>
              </a:rPr>
              <a:t>3/27/2024 12:29:23 PM</a:t>
            </a:fld>
            <a:endParaRPr lang="en-US" sz="1090" b="1" dirty="0">
              <a:solidFill>
                <a:prstClr val="black"/>
              </a:solidFill>
              <a:latin typeface=" Arial"/>
            </a:endParaRPr>
          </a:p>
        </p:txBody>
      </p:sp>
      <p:sp>
        <p:nvSpPr>
          <p:cNvPr id="17" name="Rectangle 50"/>
          <p:cNvSpPr>
            <a:spLocks noChangeArrowheads="1"/>
          </p:cNvSpPr>
          <p:nvPr userDrawn="1"/>
        </p:nvSpPr>
        <p:spPr bwMode="auto">
          <a:xfrm>
            <a:off x="4334657" y="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Tree>
    <p:extLst>
      <p:ext uri="{BB962C8B-B14F-4D97-AF65-F5344CB8AC3E}">
        <p14:creationId xmlns:p14="http://schemas.microsoft.com/office/powerpoint/2010/main" val="248645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iming>
    <p:tnLst>
      <p:par>
        <p:cTn id="1" dur="indefinite" restart="never" nodeType="tmRoot"/>
      </p:par>
    </p:tnLst>
  </p:timing>
  <p:hf hdr="0" ftr="0"/>
  <p:txStyles>
    <p:titleStyle>
      <a:lvl1pPr algn="ctr" defTabSz="1219215"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04804" indent="-304804" algn="l" defTabSz="1219215"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411" indent="-304804" algn="l" defTabSz="1219215"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4019" indent="-304804" algn="l" defTabSz="1219215"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62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234"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85935"/>
            <a:ext cx="12192000" cy="1569660"/>
          </a:xfrm>
          <a:prstGeom prst="rect">
            <a:avLst/>
          </a:prstGeom>
          <a:gradFill flip="none" rotWithShape="1">
            <a:gsLst>
              <a:gs pos="82000">
                <a:schemeClr val="accent1">
                  <a:lumMod val="5000"/>
                  <a:lumOff val="95000"/>
                  <a:alpha val="0"/>
                </a:schemeClr>
              </a:gs>
              <a:gs pos="68000">
                <a:schemeClr val="bg1">
                  <a:lumMod val="95000"/>
                  <a:alpha val="14000"/>
                </a:schemeClr>
              </a:gs>
            </a:gsLst>
            <a:path path="shape">
              <a:fillToRect l="50000" t="50000" r="50000" b="50000"/>
            </a:path>
            <a:tileRect/>
          </a:gradFill>
          <a:effectLst>
            <a:outerShdw blurRad="50800" dist="38100" dir="8100000" algn="tr" rotWithShape="0">
              <a:schemeClr val="bg1">
                <a:alpha val="40000"/>
              </a:schemeClr>
            </a:outerShdw>
          </a:effectLst>
        </p:spPr>
        <p:txBody>
          <a:bodyPr wrap="square" rtlCol="0" anchor="ctr">
            <a:spAutoFit/>
          </a:bodyPr>
          <a:lstStyle/>
          <a:p>
            <a:pPr algn="ctr"/>
            <a:r>
              <a:rPr lang="en-US" sz="4800" b="1" dirty="0" smtClean="0">
                <a:latin typeface=" Arial"/>
              </a:rPr>
              <a:t>Introduction to Zero Trust Architectures (ZTA)</a:t>
            </a:r>
            <a:endParaRPr lang="en-US" sz="4800" b="1" dirty="0">
              <a:latin typeface=" Arial"/>
            </a:endParaRPr>
          </a:p>
        </p:txBody>
      </p:sp>
      <p:sp>
        <p:nvSpPr>
          <p:cNvPr id="5" name="TextBox 4"/>
          <p:cNvSpPr txBox="1"/>
          <p:nvPr/>
        </p:nvSpPr>
        <p:spPr>
          <a:xfrm>
            <a:off x="0" y="7625744"/>
            <a:ext cx="12192000" cy="461665"/>
          </a:xfrm>
          <a:prstGeom prst="rect">
            <a:avLst/>
          </a:prstGeom>
          <a:noFill/>
          <a:effectLst>
            <a:outerShdw blurRad="50800" dist="38100" dir="8100000" algn="tr" rotWithShape="0">
              <a:schemeClr val="bg1">
                <a:alpha val="40000"/>
              </a:schemeClr>
            </a:outerShdw>
          </a:effectLst>
        </p:spPr>
        <p:txBody>
          <a:bodyPr wrap="square" rtlCol="0">
            <a:spAutoFit/>
          </a:bodyPr>
          <a:lstStyle/>
          <a:p>
            <a:pPr algn="ctr"/>
            <a:r>
              <a:rPr lang="en-US" sz="2400" b="1" dirty="0" smtClean="0">
                <a:effectLst>
                  <a:outerShdw blurRad="50800" dist="38100" dir="8100000" algn="tr" rotWithShape="0">
                    <a:schemeClr val="bg1">
                      <a:alpha val="40000"/>
                    </a:schemeClr>
                  </a:outerShdw>
                </a:effectLst>
                <a:latin typeface=" Arial"/>
              </a:rPr>
              <a:t>CW4 Ben Koontz</a:t>
            </a:r>
          </a:p>
        </p:txBody>
      </p:sp>
    </p:spTree>
    <p:extLst>
      <p:ext uri="{BB962C8B-B14F-4D97-AF65-F5344CB8AC3E}">
        <p14:creationId xmlns:p14="http://schemas.microsoft.com/office/powerpoint/2010/main" val="3302678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Device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2400" dirty="0" err="1"/>
              <a:t>DoD</a:t>
            </a:r>
            <a:r>
              <a:rPr lang="en-US" sz="2400" dirty="0"/>
              <a:t> </a:t>
            </a:r>
            <a:r>
              <a:rPr lang="en-US" sz="2400" dirty="0" smtClean="0"/>
              <a:t>Device </a:t>
            </a:r>
            <a:r>
              <a:rPr lang="en-US" sz="2400" dirty="0"/>
              <a:t>Pillar Capabilities:</a:t>
            </a:r>
          </a:p>
          <a:p>
            <a:pPr lvl="1"/>
            <a:r>
              <a:rPr lang="en-US" sz="2000" dirty="0" smtClean="0"/>
              <a:t>2.1 Device </a:t>
            </a:r>
            <a:r>
              <a:rPr lang="en-US" sz="2000" dirty="0"/>
              <a:t>Inventory</a:t>
            </a:r>
          </a:p>
          <a:p>
            <a:pPr lvl="1"/>
            <a:r>
              <a:rPr lang="en-US" sz="2000" dirty="0" smtClean="0"/>
              <a:t>2.2 Device Detection and Compliance</a:t>
            </a:r>
            <a:endParaRPr lang="en-US" sz="2000" dirty="0"/>
          </a:p>
          <a:p>
            <a:pPr lvl="1"/>
            <a:r>
              <a:rPr lang="en-US" sz="2000" dirty="0" smtClean="0"/>
              <a:t>2.3 Device Authorization w/ Real Time Inspection</a:t>
            </a:r>
            <a:endParaRPr lang="en-US" sz="2000" dirty="0"/>
          </a:p>
          <a:p>
            <a:pPr lvl="1"/>
            <a:r>
              <a:rPr lang="en-US" sz="2000" dirty="0" smtClean="0"/>
              <a:t>2.4 Remote Access</a:t>
            </a:r>
            <a:endParaRPr lang="en-US" sz="2000" dirty="0"/>
          </a:p>
          <a:p>
            <a:pPr lvl="1"/>
            <a:r>
              <a:rPr lang="en-US" sz="2000" dirty="0"/>
              <a:t>2.5 </a:t>
            </a:r>
            <a:r>
              <a:rPr lang="en-US" sz="2000" dirty="0" smtClean="0"/>
              <a:t>Partially </a:t>
            </a:r>
            <a:r>
              <a:rPr lang="en-US" sz="2000" dirty="0"/>
              <a:t>&amp; Fully Automated Asset, Vulnerability and Patch Management </a:t>
            </a:r>
          </a:p>
          <a:p>
            <a:pPr lvl="1"/>
            <a:r>
              <a:rPr lang="en-US" sz="2000" dirty="0" smtClean="0"/>
              <a:t>2.6 </a:t>
            </a:r>
            <a:r>
              <a:rPr lang="fr-FR" sz="2000" dirty="0" err="1"/>
              <a:t>Unified</a:t>
            </a:r>
            <a:r>
              <a:rPr lang="fr-FR" sz="2000" dirty="0"/>
              <a:t> </a:t>
            </a:r>
            <a:r>
              <a:rPr lang="fr-FR" sz="2000" dirty="0" err="1"/>
              <a:t>Endpoint</a:t>
            </a:r>
            <a:r>
              <a:rPr lang="fr-FR" sz="2000" dirty="0"/>
              <a:t> Management (UEM) &amp; Mobile </a:t>
            </a:r>
            <a:r>
              <a:rPr lang="fr-FR" sz="2000" dirty="0" err="1"/>
              <a:t>Device</a:t>
            </a:r>
            <a:r>
              <a:rPr lang="fr-FR" sz="2000" dirty="0"/>
              <a:t> Management (MDM)</a:t>
            </a:r>
          </a:p>
          <a:p>
            <a:pPr lvl="1"/>
            <a:r>
              <a:rPr lang="en-US" sz="2000" dirty="0"/>
              <a:t>2.7 Endpoint &amp; Extended Detection &amp; Response (EDR &amp; XDR)</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10</a:t>
            </a:fld>
            <a:endParaRPr lang="en-US" dirty="0"/>
          </a:p>
        </p:txBody>
      </p:sp>
      <p:pic>
        <p:nvPicPr>
          <p:cNvPr id="6" name="Picture 5"/>
          <p:cNvPicPr>
            <a:picLocks noChangeAspect="1"/>
          </p:cNvPicPr>
          <p:nvPr/>
        </p:nvPicPr>
        <p:blipFill>
          <a:blip r:embed="rId3"/>
          <a:stretch>
            <a:fillRect/>
          </a:stretch>
        </p:blipFill>
        <p:spPr>
          <a:xfrm>
            <a:off x="-1" y="4558352"/>
            <a:ext cx="12772227" cy="4208458"/>
          </a:xfrm>
          <a:prstGeom prst="rect">
            <a:avLst/>
          </a:prstGeom>
        </p:spPr>
      </p:pic>
      <p:sp>
        <p:nvSpPr>
          <p:cNvPr id="7" name="5-Point Star 6"/>
          <p:cNvSpPr/>
          <p:nvPr/>
        </p:nvSpPr>
        <p:spPr>
          <a:xfrm>
            <a:off x="2129051" y="5418160"/>
            <a:ext cx="313899" cy="30025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964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Applications and Workload Pillar</a:t>
            </a:r>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err="1"/>
              <a:t>DoD</a:t>
            </a:r>
            <a:r>
              <a:rPr lang="en-US" sz="3000" dirty="0"/>
              <a:t> </a:t>
            </a:r>
            <a:r>
              <a:rPr lang="en-US" sz="3000" dirty="0" smtClean="0"/>
              <a:t>Applications and Workload Pillar </a:t>
            </a:r>
            <a:r>
              <a:rPr lang="en-US" sz="3000" dirty="0"/>
              <a:t>Capabilities:</a:t>
            </a:r>
          </a:p>
          <a:p>
            <a:pPr lvl="1"/>
            <a:r>
              <a:rPr lang="en-US" sz="2467" dirty="0" smtClean="0"/>
              <a:t>3.1 Application </a:t>
            </a:r>
            <a:r>
              <a:rPr lang="en-US" sz="2467" dirty="0"/>
              <a:t>Inventory</a:t>
            </a:r>
          </a:p>
          <a:p>
            <a:pPr lvl="1"/>
            <a:r>
              <a:rPr lang="en-US" sz="2467" dirty="0" smtClean="0"/>
              <a:t>3.2 Secure Software Development and Integration</a:t>
            </a:r>
            <a:endParaRPr lang="en-US" sz="2467" dirty="0"/>
          </a:p>
          <a:p>
            <a:pPr lvl="1"/>
            <a:r>
              <a:rPr lang="en-US" sz="2467" dirty="0" smtClean="0"/>
              <a:t>3.3 Software Risk Management</a:t>
            </a:r>
            <a:endParaRPr lang="en-US" sz="2467" dirty="0"/>
          </a:p>
          <a:p>
            <a:pPr lvl="1"/>
            <a:r>
              <a:rPr lang="en-US" sz="2467" dirty="0" smtClean="0"/>
              <a:t>3.4 Resource Authorization and Integration</a:t>
            </a:r>
            <a:endParaRPr lang="en-US" sz="2467" dirty="0"/>
          </a:p>
          <a:p>
            <a:pPr lvl="1"/>
            <a:r>
              <a:rPr lang="en-US" sz="2467" dirty="0" smtClean="0"/>
              <a:t>3.5 Continuous Monitoring and Ongoing Authorizations</a:t>
            </a:r>
            <a:endParaRPr lang="en-US" sz="2467" dirty="0"/>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11</a:t>
            </a:fld>
            <a:endParaRPr lang="en-US" dirty="0"/>
          </a:p>
        </p:txBody>
      </p:sp>
      <p:pic>
        <p:nvPicPr>
          <p:cNvPr id="6" name="Picture 5"/>
          <p:cNvPicPr>
            <a:picLocks noChangeAspect="1"/>
          </p:cNvPicPr>
          <p:nvPr/>
        </p:nvPicPr>
        <p:blipFill>
          <a:blip r:embed="rId3"/>
          <a:stretch>
            <a:fillRect/>
          </a:stretch>
        </p:blipFill>
        <p:spPr>
          <a:xfrm>
            <a:off x="-1" y="4217158"/>
            <a:ext cx="12772227" cy="4549652"/>
          </a:xfrm>
          <a:prstGeom prst="rect">
            <a:avLst/>
          </a:prstGeom>
        </p:spPr>
      </p:pic>
      <p:sp>
        <p:nvSpPr>
          <p:cNvPr id="7" name="5-Point Star 6"/>
          <p:cNvSpPr/>
          <p:nvPr/>
        </p:nvSpPr>
        <p:spPr>
          <a:xfrm>
            <a:off x="6796586" y="5076811"/>
            <a:ext cx="313899" cy="32459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311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Data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err="1"/>
              <a:t>DoD</a:t>
            </a:r>
            <a:r>
              <a:rPr lang="en-US" sz="3000" dirty="0"/>
              <a:t> </a:t>
            </a:r>
            <a:r>
              <a:rPr lang="en-US" sz="3000" dirty="0" smtClean="0"/>
              <a:t>Data </a:t>
            </a:r>
            <a:r>
              <a:rPr lang="en-US" sz="3000" dirty="0"/>
              <a:t>Pillar Capabilities:</a:t>
            </a:r>
          </a:p>
          <a:p>
            <a:pPr lvl="1"/>
            <a:r>
              <a:rPr lang="en-US" sz="2467" dirty="0"/>
              <a:t>4.1 Data Catalog Risk </a:t>
            </a:r>
            <a:r>
              <a:rPr lang="en-US" sz="2467" dirty="0" smtClean="0"/>
              <a:t>Alignment</a:t>
            </a:r>
            <a:endParaRPr lang="en-US" sz="2467" dirty="0"/>
          </a:p>
          <a:p>
            <a:pPr lvl="1"/>
            <a:r>
              <a:rPr lang="en-US" sz="2467" dirty="0"/>
              <a:t>4.2 </a:t>
            </a:r>
            <a:r>
              <a:rPr lang="en-US" sz="2467" dirty="0" err="1"/>
              <a:t>DoD</a:t>
            </a:r>
            <a:r>
              <a:rPr lang="en-US" sz="2467" dirty="0"/>
              <a:t> Enterprise Data Governance</a:t>
            </a:r>
          </a:p>
          <a:p>
            <a:pPr lvl="1"/>
            <a:r>
              <a:rPr lang="en-US" sz="2467" dirty="0"/>
              <a:t>4.3 Data Labeling and </a:t>
            </a:r>
            <a:r>
              <a:rPr lang="en-US" sz="2467" dirty="0" smtClean="0"/>
              <a:t>Tagging</a:t>
            </a:r>
          </a:p>
          <a:p>
            <a:pPr lvl="1"/>
            <a:r>
              <a:rPr lang="en-US" sz="2467" dirty="0"/>
              <a:t>4.4 Data Monitoring and </a:t>
            </a:r>
            <a:r>
              <a:rPr lang="en-US" sz="2467" dirty="0" smtClean="0"/>
              <a:t>Sensing</a:t>
            </a:r>
            <a:endParaRPr lang="en-US" sz="2467" dirty="0"/>
          </a:p>
          <a:p>
            <a:pPr lvl="1"/>
            <a:r>
              <a:rPr lang="en-US" sz="2467" dirty="0"/>
              <a:t>4.5 Data Encryption &amp; Rights </a:t>
            </a:r>
            <a:r>
              <a:rPr lang="en-US" sz="2467" dirty="0" smtClean="0"/>
              <a:t>Management</a:t>
            </a:r>
          </a:p>
          <a:p>
            <a:pPr lvl="1"/>
            <a:r>
              <a:rPr lang="en-US" sz="2467" dirty="0"/>
              <a:t>4.6 Data Loss Prevention (DLP</a:t>
            </a:r>
            <a:r>
              <a:rPr lang="en-US" sz="2467" dirty="0" smtClean="0"/>
              <a:t>)</a:t>
            </a:r>
          </a:p>
          <a:p>
            <a:pPr lvl="1"/>
            <a:r>
              <a:rPr lang="en-US" sz="2467" dirty="0" smtClean="0"/>
              <a:t>4.7 Data Access Control</a:t>
            </a:r>
            <a:endParaRPr lang="en-US" sz="2467" dirty="0"/>
          </a:p>
          <a:p>
            <a:pPr lvl="1"/>
            <a:endParaRPr lang="en-US" sz="2467" dirty="0"/>
          </a:p>
          <a:p>
            <a:pPr lvl="1"/>
            <a:endParaRPr lang="en-US" sz="2467" dirty="0"/>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12</a:t>
            </a:fld>
            <a:endParaRPr lang="en-US" dirty="0"/>
          </a:p>
        </p:txBody>
      </p:sp>
      <p:pic>
        <p:nvPicPr>
          <p:cNvPr id="6" name="Picture 5"/>
          <p:cNvPicPr>
            <a:picLocks noChangeAspect="1"/>
          </p:cNvPicPr>
          <p:nvPr/>
        </p:nvPicPr>
        <p:blipFill>
          <a:blip r:embed="rId3"/>
          <a:stretch>
            <a:fillRect/>
          </a:stretch>
        </p:blipFill>
        <p:spPr>
          <a:xfrm>
            <a:off x="-1" y="4558352"/>
            <a:ext cx="12772227" cy="4208458"/>
          </a:xfrm>
          <a:prstGeom prst="rect">
            <a:avLst/>
          </a:prstGeom>
        </p:spPr>
      </p:pic>
      <p:sp>
        <p:nvSpPr>
          <p:cNvPr id="7" name="5-Point Star 6"/>
          <p:cNvSpPr/>
          <p:nvPr/>
        </p:nvSpPr>
        <p:spPr>
          <a:xfrm>
            <a:off x="10317708" y="7192369"/>
            <a:ext cx="313899" cy="30025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741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Network and Environment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err="1"/>
              <a:t>DoD</a:t>
            </a:r>
            <a:r>
              <a:rPr lang="en-US" sz="3000" dirty="0"/>
              <a:t> </a:t>
            </a:r>
            <a:r>
              <a:rPr lang="en-US" sz="3000" dirty="0" smtClean="0"/>
              <a:t>Network and Environment </a:t>
            </a:r>
            <a:r>
              <a:rPr lang="en-US" sz="3000" dirty="0"/>
              <a:t>Pillar Capabilities:</a:t>
            </a:r>
          </a:p>
          <a:p>
            <a:pPr lvl="1"/>
            <a:r>
              <a:rPr lang="en-US" sz="2467" dirty="0" smtClean="0"/>
              <a:t>5.1 </a:t>
            </a:r>
            <a:r>
              <a:rPr lang="en-US" sz="2467" dirty="0"/>
              <a:t>Data </a:t>
            </a:r>
            <a:r>
              <a:rPr lang="en-US" sz="2467" dirty="0" smtClean="0"/>
              <a:t>Flow Mapping</a:t>
            </a:r>
            <a:endParaRPr lang="en-US" sz="2467" dirty="0"/>
          </a:p>
          <a:p>
            <a:pPr lvl="1"/>
            <a:r>
              <a:rPr lang="en-US" sz="2467" dirty="0" smtClean="0"/>
              <a:t>5.2 Software Defined Networking (SDN)</a:t>
            </a:r>
            <a:endParaRPr lang="en-US" sz="2467" dirty="0"/>
          </a:p>
          <a:p>
            <a:pPr lvl="1"/>
            <a:r>
              <a:rPr lang="en-US" sz="2467" dirty="0" smtClean="0"/>
              <a:t>5.3 Macro Segmentation</a:t>
            </a:r>
            <a:endParaRPr lang="en-US" sz="2467" dirty="0"/>
          </a:p>
          <a:p>
            <a:pPr lvl="1"/>
            <a:r>
              <a:rPr lang="en-US" sz="2467" dirty="0" smtClean="0"/>
              <a:t>5.4 Micro Segmentation</a:t>
            </a:r>
            <a:endParaRPr lang="en-US" sz="2467" dirty="0"/>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13</a:t>
            </a:fld>
            <a:endParaRPr lang="en-US" dirty="0"/>
          </a:p>
        </p:txBody>
      </p:sp>
      <p:pic>
        <p:nvPicPr>
          <p:cNvPr id="6" name="Picture 5"/>
          <p:cNvPicPr>
            <a:picLocks noChangeAspect="1"/>
          </p:cNvPicPr>
          <p:nvPr/>
        </p:nvPicPr>
        <p:blipFill>
          <a:blip r:embed="rId3"/>
          <a:stretch>
            <a:fillRect/>
          </a:stretch>
        </p:blipFill>
        <p:spPr>
          <a:xfrm>
            <a:off x="-1" y="3985146"/>
            <a:ext cx="12772227" cy="4781664"/>
          </a:xfrm>
          <a:prstGeom prst="rect">
            <a:avLst/>
          </a:prstGeom>
        </p:spPr>
      </p:pic>
      <p:sp>
        <p:nvSpPr>
          <p:cNvPr id="7" name="5-Point Star 6"/>
          <p:cNvSpPr/>
          <p:nvPr/>
        </p:nvSpPr>
        <p:spPr>
          <a:xfrm>
            <a:off x="7478974" y="6878519"/>
            <a:ext cx="313899" cy="34114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138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Automation and Orchestration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2400" dirty="0" err="1"/>
              <a:t>DoD</a:t>
            </a:r>
            <a:r>
              <a:rPr lang="en-US" sz="2400" dirty="0"/>
              <a:t> </a:t>
            </a:r>
            <a:r>
              <a:rPr lang="en-US" sz="2400" dirty="0" smtClean="0"/>
              <a:t>Automation and Orchestration </a:t>
            </a:r>
            <a:r>
              <a:rPr lang="en-US" sz="2400" dirty="0"/>
              <a:t>Pillar Capabilities:</a:t>
            </a:r>
          </a:p>
          <a:p>
            <a:pPr lvl="1"/>
            <a:r>
              <a:rPr lang="en-US" sz="2000" dirty="0"/>
              <a:t>6.1 Policy Decision Point (PDP) &amp; Policy Orchestration</a:t>
            </a:r>
          </a:p>
          <a:p>
            <a:pPr lvl="1"/>
            <a:r>
              <a:rPr lang="en-US" sz="2000" dirty="0" smtClean="0"/>
              <a:t>6.2 Critical Process Automation</a:t>
            </a:r>
          </a:p>
          <a:p>
            <a:pPr lvl="1"/>
            <a:r>
              <a:rPr lang="en-US" sz="2000" dirty="0" smtClean="0"/>
              <a:t>6.3 Machine Learning</a:t>
            </a:r>
            <a:endParaRPr lang="en-US" sz="2000" dirty="0"/>
          </a:p>
          <a:p>
            <a:pPr lvl="1"/>
            <a:r>
              <a:rPr lang="en-US" sz="2000" dirty="0" smtClean="0"/>
              <a:t>6.4 Artificial Intelligence</a:t>
            </a:r>
          </a:p>
          <a:p>
            <a:pPr lvl="1"/>
            <a:r>
              <a:rPr lang="en-US" sz="2000" dirty="0"/>
              <a:t>6.5 Security Orchestration, Automation &amp; Response (SOAR)</a:t>
            </a:r>
          </a:p>
          <a:p>
            <a:pPr lvl="1"/>
            <a:r>
              <a:rPr lang="en-US" sz="2000" dirty="0" smtClean="0"/>
              <a:t>6.6 Application Programming Interface (API) Standardization</a:t>
            </a:r>
          </a:p>
          <a:p>
            <a:pPr lvl="1"/>
            <a:r>
              <a:rPr lang="en-US" sz="2000" dirty="0"/>
              <a:t>6.7 Security Operations Center (SOC) &amp; Incident Response (IR)</a:t>
            </a:r>
          </a:p>
          <a:p>
            <a:pPr lvl="1"/>
            <a:endParaRPr lang="en-US" sz="2467" dirty="0"/>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14</a:t>
            </a:fld>
            <a:endParaRPr lang="en-US" dirty="0"/>
          </a:p>
        </p:txBody>
      </p:sp>
      <p:pic>
        <p:nvPicPr>
          <p:cNvPr id="6" name="Picture 5"/>
          <p:cNvPicPr>
            <a:picLocks noChangeAspect="1"/>
          </p:cNvPicPr>
          <p:nvPr/>
        </p:nvPicPr>
        <p:blipFill>
          <a:blip r:embed="rId3"/>
          <a:stretch>
            <a:fillRect/>
          </a:stretch>
        </p:blipFill>
        <p:spPr>
          <a:xfrm>
            <a:off x="-1" y="4558352"/>
            <a:ext cx="12772227" cy="4208458"/>
          </a:xfrm>
          <a:prstGeom prst="rect">
            <a:avLst/>
          </a:prstGeom>
        </p:spPr>
      </p:pic>
      <p:sp>
        <p:nvSpPr>
          <p:cNvPr id="7" name="5-Point Star 6"/>
          <p:cNvSpPr/>
          <p:nvPr/>
        </p:nvSpPr>
        <p:spPr>
          <a:xfrm>
            <a:off x="5782244" y="7342494"/>
            <a:ext cx="313899" cy="30025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314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Visibility and </a:t>
            </a:r>
            <a:r>
              <a:rPr lang="en-US" sz="2800" dirty="0" smtClean="0"/>
              <a:t>Analytics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err="1"/>
              <a:t>DoD</a:t>
            </a:r>
            <a:r>
              <a:rPr lang="en-US" sz="3000" dirty="0"/>
              <a:t> </a:t>
            </a:r>
            <a:r>
              <a:rPr lang="en-US" sz="3000" dirty="0" smtClean="0"/>
              <a:t>Visibility and Analytics </a:t>
            </a:r>
            <a:r>
              <a:rPr lang="en-US" sz="3000" dirty="0"/>
              <a:t>Pillar Capabilities:</a:t>
            </a:r>
          </a:p>
          <a:p>
            <a:pPr lvl="1"/>
            <a:r>
              <a:rPr lang="en-US" sz="2467" dirty="0"/>
              <a:t>7.1 Log All Traffic (Network, Data, Apps, Users</a:t>
            </a:r>
            <a:r>
              <a:rPr lang="en-US" sz="2467" dirty="0" smtClean="0"/>
              <a:t>)</a:t>
            </a:r>
            <a:endParaRPr lang="en-US" sz="2467" dirty="0"/>
          </a:p>
          <a:p>
            <a:pPr lvl="1"/>
            <a:r>
              <a:rPr lang="en-US" sz="2467" dirty="0"/>
              <a:t>7.2 Security Information and Event Management (SIEM</a:t>
            </a:r>
            <a:r>
              <a:rPr lang="en-US" sz="2467" dirty="0" smtClean="0"/>
              <a:t>)</a:t>
            </a:r>
            <a:endParaRPr lang="en-US" sz="2467" dirty="0"/>
          </a:p>
          <a:p>
            <a:pPr lvl="1"/>
            <a:r>
              <a:rPr lang="en-US" sz="2467" dirty="0"/>
              <a:t>7.3 Common Security and Risk </a:t>
            </a:r>
            <a:r>
              <a:rPr lang="en-US" sz="2467" dirty="0" smtClean="0"/>
              <a:t>Analytics</a:t>
            </a:r>
            <a:endParaRPr lang="en-US" sz="2467" dirty="0"/>
          </a:p>
          <a:p>
            <a:pPr lvl="1"/>
            <a:r>
              <a:rPr lang="en-US" sz="2467" dirty="0" smtClean="0"/>
              <a:t>7.4 User and Entity Behavior Analytics</a:t>
            </a:r>
            <a:endParaRPr lang="en-US" sz="2467" dirty="0"/>
          </a:p>
          <a:p>
            <a:pPr lvl="1"/>
            <a:r>
              <a:rPr lang="en-US" sz="2467" dirty="0" smtClean="0"/>
              <a:t>7.5 Threat Intelligence Integration</a:t>
            </a:r>
            <a:endParaRPr lang="en-US" sz="2467" dirty="0"/>
          </a:p>
          <a:p>
            <a:pPr lvl="1"/>
            <a:r>
              <a:rPr lang="en-US" sz="2467" dirty="0" smtClean="0"/>
              <a:t>7.6 Automated Dynamic Policies</a:t>
            </a:r>
            <a:endParaRPr lang="en-US" sz="2467" dirty="0"/>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15</a:t>
            </a:fld>
            <a:endParaRPr lang="en-US" dirty="0"/>
          </a:p>
        </p:txBody>
      </p:sp>
      <p:pic>
        <p:nvPicPr>
          <p:cNvPr id="6" name="Picture 5"/>
          <p:cNvPicPr>
            <a:picLocks noChangeAspect="1"/>
          </p:cNvPicPr>
          <p:nvPr/>
        </p:nvPicPr>
        <p:blipFill>
          <a:blip r:embed="rId3"/>
          <a:stretch>
            <a:fillRect/>
          </a:stretch>
        </p:blipFill>
        <p:spPr>
          <a:xfrm>
            <a:off x="-1" y="4558352"/>
            <a:ext cx="12772227" cy="4208458"/>
          </a:xfrm>
          <a:prstGeom prst="rect">
            <a:avLst/>
          </a:prstGeom>
        </p:spPr>
      </p:pic>
      <p:sp>
        <p:nvSpPr>
          <p:cNvPr id="7" name="5-Point Star 6"/>
          <p:cNvSpPr/>
          <p:nvPr/>
        </p:nvSpPr>
        <p:spPr>
          <a:xfrm>
            <a:off x="8134066" y="8262657"/>
            <a:ext cx="313899" cy="30025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223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6000484" y="2163278"/>
            <a:ext cx="97590" cy="6672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6182" y="6277242"/>
            <a:ext cx="5658361" cy="2123658"/>
          </a:xfrm>
          <a:prstGeom prst="rect">
            <a:avLst/>
          </a:prstGeom>
          <a:noFill/>
        </p:spPr>
        <p:txBody>
          <a:bodyPr wrap="square" rtlCol="0">
            <a:spAutoFit/>
          </a:bodyPr>
          <a:lstStyle/>
          <a:p>
            <a:r>
              <a:rPr lang="en-US" sz="2000" b="1" dirty="0">
                <a:solidFill>
                  <a:prstClr val="black"/>
                </a:solidFill>
              </a:rPr>
              <a:t>Defense in Depth</a:t>
            </a:r>
          </a:p>
          <a:p>
            <a:pPr marL="285744" indent="-285744">
              <a:buFont typeface="Arial" panose="020B0604020202020204" pitchFamily="34" charset="0"/>
              <a:buChar char="•"/>
            </a:pPr>
            <a:r>
              <a:rPr lang="en-US" sz="1400" dirty="0">
                <a:solidFill>
                  <a:prstClr val="black"/>
                </a:solidFill>
              </a:rPr>
              <a:t>Decisions on access are made individually at each implementation.</a:t>
            </a:r>
          </a:p>
          <a:p>
            <a:pPr marL="285744" indent="-285744">
              <a:buFont typeface="Arial" panose="020B0604020202020204" pitchFamily="34" charset="0"/>
              <a:buChar char="•"/>
            </a:pPr>
            <a:r>
              <a:rPr lang="en-US" sz="1400" dirty="0">
                <a:solidFill>
                  <a:prstClr val="black"/>
                </a:solidFill>
              </a:rPr>
              <a:t>For example, a device is authenticated through asset management controls.  The information about the asset management controls are not passed along as the user on the device accesses resources.</a:t>
            </a:r>
          </a:p>
          <a:p>
            <a:pPr marL="285744" indent="-285744">
              <a:buFont typeface="Arial" panose="020B0604020202020204" pitchFamily="34" charset="0"/>
              <a:buChar char="•"/>
            </a:pPr>
            <a:r>
              <a:rPr lang="en-US" sz="1400" dirty="0">
                <a:solidFill>
                  <a:prstClr val="black"/>
                </a:solidFill>
              </a:rPr>
              <a:t>All pillars are configured for security, but do not work together, leaving holes.</a:t>
            </a:r>
          </a:p>
          <a:p>
            <a:pPr marL="285744" indent="-285744">
              <a:buFont typeface="Arial" panose="020B0604020202020204" pitchFamily="34" charset="0"/>
              <a:buChar char="•"/>
            </a:pPr>
            <a:r>
              <a:rPr lang="en-US" sz="1400" dirty="0">
                <a:solidFill>
                  <a:prstClr val="black"/>
                </a:solidFill>
              </a:rPr>
              <a:t>The Zero Trust </a:t>
            </a:r>
            <a:r>
              <a:rPr lang="en-US" sz="1400" dirty="0" smtClean="0">
                <a:solidFill>
                  <a:prstClr val="black"/>
                </a:solidFill>
              </a:rPr>
              <a:t>tenets </a:t>
            </a:r>
            <a:r>
              <a:rPr lang="en-US" sz="1400" dirty="0">
                <a:solidFill>
                  <a:prstClr val="black"/>
                </a:solidFill>
              </a:rPr>
              <a:t>are not considered.  Defense in depth believes if one control doesn’t catch it, the next one will. </a:t>
            </a:r>
          </a:p>
        </p:txBody>
      </p:sp>
      <p:grpSp>
        <p:nvGrpSpPr>
          <p:cNvPr id="6" name="Group 5"/>
          <p:cNvGrpSpPr/>
          <p:nvPr/>
        </p:nvGrpSpPr>
        <p:grpSpPr>
          <a:xfrm>
            <a:off x="731521" y="1448143"/>
            <a:ext cx="10939551" cy="534664"/>
            <a:chOff x="2070283" y="6477296"/>
            <a:chExt cx="7221899" cy="534666"/>
          </a:xfrm>
        </p:grpSpPr>
        <p:sp>
          <p:nvSpPr>
            <p:cNvPr id="27" name="Rectangle 26"/>
            <p:cNvSpPr/>
            <p:nvPr/>
          </p:nvSpPr>
          <p:spPr>
            <a:xfrm>
              <a:off x="2335658" y="6477296"/>
              <a:ext cx="6652260" cy="533426"/>
            </a:xfrm>
            <a:prstGeom prst="rect">
              <a:avLst/>
            </a:prstGeom>
            <a:solidFill>
              <a:schemeClr val="accent4">
                <a:lumMod val="20000"/>
                <a:lumOff val="80000"/>
                <a:alpha val="2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sp>
          <p:nvSpPr>
            <p:cNvPr id="28" name="Rectangle 27"/>
            <p:cNvSpPr/>
            <p:nvPr/>
          </p:nvSpPr>
          <p:spPr>
            <a:xfrm>
              <a:off x="2070283" y="6479703"/>
              <a:ext cx="265375" cy="532259"/>
            </a:xfrm>
            <a:prstGeom prst="rect">
              <a:avLst/>
            </a:prstGeom>
            <a:solidFill>
              <a:srgbClr val="00033A"/>
            </a:solidFill>
            <a:ln>
              <a:solidFill>
                <a:srgbClr val="01182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33" dirty="0">
                  <a:solidFill>
                    <a:prstClr val="white"/>
                  </a:solidFill>
                </a:rPr>
                <a:t>Tenets</a:t>
              </a:r>
            </a:p>
          </p:txBody>
        </p:sp>
        <p:sp>
          <p:nvSpPr>
            <p:cNvPr id="33" name="Round Same Side Corner Rectangle 32"/>
            <p:cNvSpPr/>
            <p:nvPr/>
          </p:nvSpPr>
          <p:spPr>
            <a:xfrm rot="5400000">
              <a:off x="8873337" y="6591878"/>
              <a:ext cx="533425" cy="304264"/>
            </a:xfrm>
            <a:prstGeom prst="round2SameRect">
              <a:avLst>
                <a:gd name="adj1" fmla="val 26191"/>
                <a:gd name="adj2" fmla="val 0"/>
              </a:avLst>
            </a:prstGeom>
            <a:solidFill>
              <a:srgbClr val="00033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sp>
          <p:nvSpPr>
            <p:cNvPr id="34" name="TextBox 33"/>
            <p:cNvSpPr txBox="1"/>
            <p:nvPr/>
          </p:nvSpPr>
          <p:spPr>
            <a:xfrm>
              <a:off x="2806883" y="6710649"/>
              <a:ext cx="774701" cy="300211"/>
            </a:xfrm>
            <a:prstGeom prst="rect">
              <a:avLst/>
            </a:prstGeom>
            <a:noFill/>
          </p:spPr>
          <p:txBody>
            <a:bodyPr wrap="square" rtlCol="0">
              <a:spAutoFit/>
            </a:bodyPr>
            <a:lstStyle/>
            <a:p>
              <a:endParaRPr lang="en-US" sz="1351" dirty="0">
                <a:solidFill>
                  <a:prstClr val="black"/>
                </a:solidFill>
              </a:endParaRPr>
            </a:p>
          </p:txBody>
        </p:sp>
        <p:grpSp>
          <p:nvGrpSpPr>
            <p:cNvPr id="35" name="Group 34"/>
            <p:cNvGrpSpPr/>
            <p:nvPr/>
          </p:nvGrpSpPr>
          <p:grpSpPr>
            <a:xfrm>
              <a:off x="2585236" y="6556700"/>
              <a:ext cx="6153104" cy="406386"/>
              <a:chOff x="912096" y="5814656"/>
              <a:chExt cx="8204138" cy="541850"/>
            </a:xfrm>
          </p:grpSpPr>
          <p:sp>
            <p:nvSpPr>
              <p:cNvPr id="36" name="TextBox 35"/>
              <p:cNvSpPr txBox="1"/>
              <p:nvPr/>
            </p:nvSpPr>
            <p:spPr>
              <a:xfrm>
                <a:off x="912096" y="5896822"/>
                <a:ext cx="1617132" cy="328296"/>
              </a:xfrm>
              <a:prstGeom prst="rect">
                <a:avLst/>
              </a:prstGeom>
              <a:noFill/>
            </p:spPr>
            <p:txBody>
              <a:bodyPr wrap="square" rtlCol="0">
                <a:spAutoFit/>
              </a:bodyPr>
              <a:lstStyle/>
              <a:p>
                <a:pPr algn="ctr"/>
                <a:r>
                  <a:rPr lang="en-US" sz="1000" b="1" dirty="0">
                    <a:solidFill>
                      <a:prstClr val="black"/>
                    </a:solidFill>
                  </a:rPr>
                  <a:t>Assume a Hostile Environment</a:t>
                </a:r>
              </a:p>
            </p:txBody>
          </p:sp>
          <p:sp>
            <p:nvSpPr>
              <p:cNvPr id="37" name="TextBox 36"/>
              <p:cNvSpPr txBox="1"/>
              <p:nvPr/>
            </p:nvSpPr>
            <p:spPr>
              <a:xfrm>
                <a:off x="2558977" y="5814657"/>
                <a:ext cx="1617132" cy="533482"/>
              </a:xfrm>
              <a:prstGeom prst="rect">
                <a:avLst/>
              </a:prstGeom>
              <a:noFill/>
            </p:spPr>
            <p:txBody>
              <a:bodyPr wrap="square" rtlCol="0">
                <a:spAutoFit/>
              </a:bodyPr>
              <a:lstStyle/>
              <a:p>
                <a:pPr algn="ctr"/>
                <a:r>
                  <a:rPr lang="en-US" sz="1000" b="1" dirty="0">
                    <a:solidFill>
                      <a:prstClr val="black"/>
                    </a:solidFill>
                  </a:rPr>
                  <a:t>Presume</a:t>
                </a:r>
              </a:p>
              <a:p>
                <a:pPr algn="ctr"/>
                <a:r>
                  <a:rPr lang="en-US" sz="1000" b="1" dirty="0">
                    <a:solidFill>
                      <a:prstClr val="black"/>
                    </a:solidFill>
                  </a:rPr>
                  <a:t>Breach</a:t>
                </a:r>
              </a:p>
            </p:txBody>
          </p:sp>
          <p:sp>
            <p:nvSpPr>
              <p:cNvPr id="38" name="TextBox 37"/>
              <p:cNvSpPr txBox="1"/>
              <p:nvPr/>
            </p:nvSpPr>
            <p:spPr>
              <a:xfrm>
                <a:off x="4205599" y="5814656"/>
                <a:ext cx="1617132" cy="533483"/>
              </a:xfrm>
              <a:prstGeom prst="rect">
                <a:avLst/>
              </a:prstGeom>
              <a:noFill/>
            </p:spPr>
            <p:txBody>
              <a:bodyPr wrap="square" rtlCol="0">
                <a:spAutoFit/>
              </a:bodyPr>
              <a:lstStyle/>
              <a:p>
                <a:pPr algn="ctr"/>
                <a:r>
                  <a:rPr lang="en-US" sz="1000" b="1" dirty="0">
                    <a:solidFill>
                      <a:prstClr val="black"/>
                    </a:solidFill>
                  </a:rPr>
                  <a:t>Never Trust, </a:t>
                </a:r>
              </a:p>
              <a:p>
                <a:pPr algn="ctr"/>
                <a:r>
                  <a:rPr lang="en-US" sz="1000" b="1" dirty="0">
                    <a:solidFill>
                      <a:prstClr val="black"/>
                    </a:solidFill>
                  </a:rPr>
                  <a:t>Always Verify</a:t>
                </a:r>
              </a:p>
            </p:txBody>
          </p:sp>
          <p:sp>
            <p:nvSpPr>
              <p:cNvPr id="39" name="TextBox 38"/>
              <p:cNvSpPr txBox="1"/>
              <p:nvPr/>
            </p:nvSpPr>
            <p:spPr>
              <a:xfrm>
                <a:off x="5837606" y="5823023"/>
                <a:ext cx="1617132" cy="533483"/>
              </a:xfrm>
              <a:prstGeom prst="rect">
                <a:avLst/>
              </a:prstGeom>
              <a:noFill/>
            </p:spPr>
            <p:txBody>
              <a:bodyPr wrap="square" rtlCol="0">
                <a:spAutoFit/>
              </a:bodyPr>
              <a:lstStyle/>
              <a:p>
                <a:pPr algn="ctr"/>
                <a:r>
                  <a:rPr lang="en-US" sz="1000" b="1" dirty="0">
                    <a:solidFill>
                      <a:prstClr val="black"/>
                    </a:solidFill>
                  </a:rPr>
                  <a:t>Scrutinize</a:t>
                </a:r>
              </a:p>
              <a:p>
                <a:pPr algn="ctr"/>
                <a:r>
                  <a:rPr lang="en-US" sz="1000" b="1" dirty="0">
                    <a:solidFill>
                      <a:prstClr val="black"/>
                    </a:solidFill>
                  </a:rPr>
                  <a:t>Explicitly</a:t>
                </a:r>
              </a:p>
            </p:txBody>
          </p:sp>
          <p:sp>
            <p:nvSpPr>
              <p:cNvPr id="40" name="TextBox 39"/>
              <p:cNvSpPr txBox="1"/>
              <p:nvPr/>
            </p:nvSpPr>
            <p:spPr>
              <a:xfrm>
                <a:off x="7499102" y="5814656"/>
                <a:ext cx="1617132" cy="533485"/>
              </a:xfrm>
              <a:prstGeom prst="rect">
                <a:avLst/>
              </a:prstGeom>
              <a:noFill/>
            </p:spPr>
            <p:txBody>
              <a:bodyPr wrap="square" rtlCol="0">
                <a:spAutoFit/>
              </a:bodyPr>
              <a:lstStyle/>
              <a:p>
                <a:pPr algn="ctr"/>
                <a:r>
                  <a:rPr lang="en-US" sz="1000" b="1" dirty="0">
                    <a:solidFill>
                      <a:prstClr val="black"/>
                    </a:solidFill>
                  </a:rPr>
                  <a:t>Apply</a:t>
                </a:r>
              </a:p>
              <a:p>
                <a:pPr algn="ctr"/>
                <a:r>
                  <a:rPr lang="en-US" sz="1000" b="1" dirty="0">
                    <a:solidFill>
                      <a:prstClr val="black"/>
                    </a:solidFill>
                  </a:rPr>
                  <a:t>Unified Analytics</a:t>
                </a:r>
              </a:p>
            </p:txBody>
          </p:sp>
        </p:grpSp>
      </p:grpSp>
      <p:grpSp>
        <p:nvGrpSpPr>
          <p:cNvPr id="41" name="Group 40"/>
          <p:cNvGrpSpPr/>
          <p:nvPr/>
        </p:nvGrpSpPr>
        <p:grpSpPr>
          <a:xfrm>
            <a:off x="6339643" y="2250835"/>
            <a:ext cx="5427099" cy="4014423"/>
            <a:chOff x="140677" y="1107835"/>
            <a:chExt cx="4140868" cy="4381184"/>
          </a:xfrm>
        </p:grpSpPr>
        <p:sp>
          <p:nvSpPr>
            <p:cNvPr id="42" name="Donut 41"/>
            <p:cNvSpPr/>
            <p:nvPr/>
          </p:nvSpPr>
          <p:spPr>
            <a:xfrm>
              <a:off x="140677" y="1107835"/>
              <a:ext cx="4140868" cy="4381184"/>
            </a:xfrm>
            <a:prstGeom prst="donut">
              <a:avLst>
                <a:gd name="adj" fmla="val 739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aphicFrame>
          <p:nvGraphicFramePr>
            <p:cNvPr id="44" name="Diagram 43"/>
            <p:cNvGraphicFramePr/>
            <p:nvPr>
              <p:extLst/>
            </p:nvPr>
          </p:nvGraphicFramePr>
          <p:xfrm>
            <a:off x="905069" y="1795840"/>
            <a:ext cx="2612084" cy="2961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TextBox 44"/>
            <p:cNvSpPr txBox="1"/>
            <p:nvPr/>
          </p:nvSpPr>
          <p:spPr>
            <a:xfrm>
              <a:off x="1365913" y="4902978"/>
              <a:ext cx="1783457" cy="440485"/>
            </a:xfrm>
            <a:prstGeom prst="rect">
              <a:avLst/>
            </a:prstGeom>
            <a:noFill/>
          </p:spPr>
          <p:txBody>
            <a:bodyPr wrap="none" rtlCol="0">
              <a:prstTxWarp prst="textArchDown">
                <a:avLst>
                  <a:gd name="adj" fmla="val 277337"/>
                </a:avLst>
              </a:prstTxWarp>
              <a:spAutoFit/>
            </a:bodyPr>
            <a:lstStyle/>
            <a:p>
              <a:r>
                <a:rPr lang="en-US" dirty="0" smtClean="0">
                  <a:solidFill>
                    <a:prstClr val="black"/>
                  </a:solidFill>
                </a:rPr>
                <a:t>Application and  Orchestration </a:t>
              </a:r>
              <a:endParaRPr lang="en-US" dirty="0">
                <a:solidFill>
                  <a:prstClr val="black"/>
                </a:solidFill>
              </a:endParaRPr>
            </a:p>
          </p:txBody>
        </p:sp>
      </p:grpSp>
      <p:sp>
        <p:nvSpPr>
          <p:cNvPr id="48" name="TextBox 47"/>
          <p:cNvSpPr txBox="1"/>
          <p:nvPr/>
        </p:nvSpPr>
        <p:spPr>
          <a:xfrm>
            <a:off x="6339642" y="6277242"/>
            <a:ext cx="5723828" cy="2123658"/>
          </a:xfrm>
          <a:prstGeom prst="rect">
            <a:avLst/>
          </a:prstGeom>
          <a:noFill/>
        </p:spPr>
        <p:txBody>
          <a:bodyPr wrap="square" rtlCol="0">
            <a:spAutoFit/>
          </a:bodyPr>
          <a:lstStyle/>
          <a:p>
            <a:r>
              <a:rPr lang="en-US" sz="2000" b="1" dirty="0">
                <a:solidFill>
                  <a:prstClr val="black"/>
                </a:solidFill>
              </a:rPr>
              <a:t>Zero Trust</a:t>
            </a:r>
          </a:p>
          <a:p>
            <a:pPr marL="285744" indent="-285744">
              <a:buFont typeface="Arial" panose="020B0604020202020204" pitchFamily="34" charset="0"/>
              <a:buChar char="•"/>
            </a:pPr>
            <a:r>
              <a:rPr lang="en-US" sz="1400" dirty="0">
                <a:solidFill>
                  <a:prstClr val="black"/>
                </a:solidFill>
              </a:rPr>
              <a:t>Decisions on access look at the ENTIRE security architecture to make decisions instead of individual implementations.</a:t>
            </a:r>
          </a:p>
          <a:p>
            <a:pPr marL="285744" indent="-285744">
              <a:buFont typeface="Arial" panose="020B0604020202020204" pitchFamily="34" charset="0"/>
              <a:buChar char="•"/>
            </a:pPr>
            <a:r>
              <a:rPr lang="en-US" sz="1400" dirty="0">
                <a:solidFill>
                  <a:prstClr val="black"/>
                </a:solidFill>
              </a:rPr>
              <a:t>For example, a device is authenticated through asset management controls.  Next, metadata and information about that asset is then carried over </a:t>
            </a:r>
            <a:r>
              <a:rPr lang="en-US" sz="1400" dirty="0" smtClean="0">
                <a:solidFill>
                  <a:prstClr val="black"/>
                </a:solidFill>
              </a:rPr>
              <a:t>with the users identity information to </a:t>
            </a:r>
            <a:r>
              <a:rPr lang="en-US" sz="1400" dirty="0">
                <a:solidFill>
                  <a:prstClr val="black"/>
                </a:solidFill>
              </a:rPr>
              <a:t>the network security policy and then </a:t>
            </a:r>
            <a:r>
              <a:rPr lang="en-US" sz="1400" dirty="0" smtClean="0">
                <a:solidFill>
                  <a:prstClr val="black"/>
                </a:solidFill>
              </a:rPr>
              <a:t>to </a:t>
            </a:r>
            <a:r>
              <a:rPr lang="en-US" sz="1400" dirty="0">
                <a:solidFill>
                  <a:prstClr val="black"/>
                </a:solidFill>
              </a:rPr>
              <a:t>each security control until it gains access to </a:t>
            </a:r>
            <a:r>
              <a:rPr lang="en-US" sz="1400" dirty="0" smtClean="0">
                <a:solidFill>
                  <a:prstClr val="black"/>
                </a:solidFill>
              </a:rPr>
              <a:t>data</a:t>
            </a:r>
            <a:r>
              <a:rPr lang="en-US" sz="1400" dirty="0">
                <a:solidFill>
                  <a:prstClr val="black"/>
                </a:solidFill>
              </a:rPr>
              <a:t>.</a:t>
            </a:r>
          </a:p>
          <a:p>
            <a:pPr marL="285744" indent="-285744">
              <a:buFont typeface="Arial" panose="020B0604020202020204" pitchFamily="34" charset="0"/>
              <a:buChar char="•"/>
            </a:pPr>
            <a:r>
              <a:rPr lang="en-US" sz="1400" b="1" dirty="0">
                <a:solidFill>
                  <a:prstClr val="black"/>
                </a:solidFill>
              </a:rPr>
              <a:t>All or multiple pillars are combined to make access decisions to resources.</a:t>
            </a:r>
          </a:p>
        </p:txBody>
      </p:sp>
      <p:grpSp>
        <p:nvGrpSpPr>
          <p:cNvPr id="49" name="Group 48"/>
          <p:cNvGrpSpPr/>
          <p:nvPr/>
        </p:nvGrpSpPr>
        <p:grpSpPr>
          <a:xfrm>
            <a:off x="6339642" y="8374860"/>
            <a:ext cx="5331429" cy="351827"/>
            <a:chOff x="362138" y="6186441"/>
            <a:chExt cx="3757190" cy="226093"/>
          </a:xfrm>
        </p:grpSpPr>
        <p:sp>
          <p:nvSpPr>
            <p:cNvPr id="50" name="Rectangle 49"/>
            <p:cNvSpPr/>
            <p:nvPr/>
          </p:nvSpPr>
          <p:spPr>
            <a:xfrm>
              <a:off x="362138" y="6186445"/>
              <a:ext cx="751438" cy="226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rPr>
                <a:t>Device</a:t>
              </a:r>
              <a:endParaRPr lang="en-US" sz="900" dirty="0">
                <a:solidFill>
                  <a:prstClr val="white"/>
                </a:solidFill>
              </a:endParaRPr>
            </a:p>
          </p:txBody>
        </p:sp>
        <p:sp>
          <p:nvSpPr>
            <p:cNvPr id="51" name="Rectangle 50"/>
            <p:cNvSpPr/>
            <p:nvPr/>
          </p:nvSpPr>
          <p:spPr>
            <a:xfrm>
              <a:off x="1113576" y="6186444"/>
              <a:ext cx="751438" cy="2260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rPr>
                <a:t>User Identity</a:t>
              </a:r>
              <a:endParaRPr lang="en-US" sz="800" dirty="0">
                <a:solidFill>
                  <a:prstClr val="white"/>
                </a:solidFill>
              </a:endParaRPr>
            </a:p>
          </p:txBody>
        </p:sp>
        <p:sp>
          <p:nvSpPr>
            <p:cNvPr id="52" name="Rectangle 51"/>
            <p:cNvSpPr/>
            <p:nvPr/>
          </p:nvSpPr>
          <p:spPr>
            <a:xfrm>
              <a:off x="1865014" y="6186443"/>
              <a:ext cx="751438" cy="22608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rPr>
                <a:t>Network Security</a:t>
              </a:r>
              <a:endParaRPr lang="en-US" sz="900" dirty="0">
                <a:solidFill>
                  <a:prstClr val="white"/>
                </a:solidFill>
              </a:endParaRPr>
            </a:p>
          </p:txBody>
        </p:sp>
        <p:sp>
          <p:nvSpPr>
            <p:cNvPr id="53" name="Rectangle 52"/>
            <p:cNvSpPr/>
            <p:nvPr/>
          </p:nvSpPr>
          <p:spPr>
            <a:xfrm>
              <a:off x="2616452" y="6186442"/>
              <a:ext cx="751438" cy="2260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rPr>
                <a:t>Application</a:t>
              </a:r>
              <a:endParaRPr lang="en-US" sz="900" dirty="0">
                <a:solidFill>
                  <a:prstClr val="white"/>
                </a:solidFill>
              </a:endParaRPr>
            </a:p>
          </p:txBody>
        </p:sp>
        <p:sp>
          <p:nvSpPr>
            <p:cNvPr id="54" name="Rectangle 53"/>
            <p:cNvSpPr/>
            <p:nvPr/>
          </p:nvSpPr>
          <p:spPr>
            <a:xfrm>
              <a:off x="3367890" y="6186441"/>
              <a:ext cx="751438" cy="2260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prstClr val="white"/>
                  </a:solidFill>
                </a:rPr>
                <a:t>Data</a:t>
              </a:r>
              <a:endParaRPr lang="en-US" sz="900" dirty="0">
                <a:solidFill>
                  <a:prstClr val="white"/>
                </a:solidFill>
              </a:endParaRPr>
            </a:p>
          </p:txBody>
        </p:sp>
      </p:grpSp>
      <p:sp>
        <p:nvSpPr>
          <p:cNvPr id="2" name="TextBox 1"/>
          <p:cNvSpPr txBox="1"/>
          <p:nvPr/>
        </p:nvSpPr>
        <p:spPr>
          <a:xfrm>
            <a:off x="1031277" y="167617"/>
            <a:ext cx="9937214" cy="584775"/>
          </a:xfrm>
          <a:prstGeom prst="rect">
            <a:avLst/>
          </a:prstGeom>
          <a:noFill/>
        </p:spPr>
        <p:txBody>
          <a:bodyPr wrap="square" rtlCol="0">
            <a:spAutoFit/>
          </a:bodyPr>
          <a:lstStyle/>
          <a:p>
            <a:pPr algn="ctr"/>
            <a:r>
              <a:rPr lang="en-US" sz="3200" b="1" dirty="0" smtClean="0">
                <a:latin typeface=" Arial"/>
              </a:rPr>
              <a:t>Defense in Depth Versus Zero Trust</a:t>
            </a:r>
            <a:endParaRPr lang="en-US" sz="3200" b="1" dirty="0">
              <a:latin typeface=" Arial"/>
            </a:endParaRPr>
          </a:p>
        </p:txBody>
      </p:sp>
      <p:sp>
        <p:nvSpPr>
          <p:cNvPr id="4" name="TextBox 3"/>
          <p:cNvSpPr txBox="1"/>
          <p:nvPr/>
        </p:nvSpPr>
        <p:spPr>
          <a:xfrm>
            <a:off x="7948924" y="2480691"/>
            <a:ext cx="2505263" cy="369332"/>
          </a:xfrm>
          <a:prstGeom prst="rect">
            <a:avLst/>
          </a:prstGeom>
          <a:noFill/>
        </p:spPr>
        <p:txBody>
          <a:bodyPr wrap="none" rtlCol="0">
            <a:prstTxWarp prst="textArchUp">
              <a:avLst/>
            </a:prstTxWarp>
            <a:spAutoFit/>
          </a:bodyPr>
          <a:lstStyle/>
          <a:p>
            <a:r>
              <a:rPr lang="en-US" dirty="0" smtClean="0"/>
              <a:t>Visibility and Analytics</a:t>
            </a:r>
            <a:endParaRPr lang="en-US" dirty="0"/>
          </a:p>
        </p:txBody>
      </p:sp>
      <p:grpSp>
        <p:nvGrpSpPr>
          <p:cNvPr id="57" name="Group 56"/>
          <p:cNvGrpSpPr/>
          <p:nvPr/>
        </p:nvGrpSpPr>
        <p:grpSpPr>
          <a:xfrm>
            <a:off x="178286" y="2153084"/>
            <a:ext cx="5427099" cy="4014423"/>
            <a:chOff x="140677" y="1107835"/>
            <a:chExt cx="4140868" cy="4381184"/>
          </a:xfrm>
        </p:grpSpPr>
        <p:sp>
          <p:nvSpPr>
            <p:cNvPr id="58" name="Donut 57"/>
            <p:cNvSpPr/>
            <p:nvPr/>
          </p:nvSpPr>
          <p:spPr>
            <a:xfrm>
              <a:off x="140677" y="1107835"/>
              <a:ext cx="4140868" cy="4381184"/>
            </a:xfrm>
            <a:prstGeom prst="donut">
              <a:avLst>
                <a:gd name="adj" fmla="val 739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aphicFrame>
          <p:nvGraphicFramePr>
            <p:cNvPr id="60" name="Diagram 59"/>
            <p:cNvGraphicFramePr/>
            <p:nvPr>
              <p:extLst/>
            </p:nvPr>
          </p:nvGraphicFramePr>
          <p:xfrm>
            <a:off x="905069" y="1795840"/>
            <a:ext cx="2612084" cy="2961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1" name="TextBox 60"/>
            <p:cNvSpPr txBox="1"/>
            <p:nvPr/>
          </p:nvSpPr>
          <p:spPr>
            <a:xfrm>
              <a:off x="1321704" y="4902978"/>
              <a:ext cx="1783457" cy="440485"/>
            </a:xfrm>
            <a:prstGeom prst="rect">
              <a:avLst/>
            </a:prstGeom>
            <a:noFill/>
          </p:spPr>
          <p:txBody>
            <a:bodyPr wrap="none" rtlCol="0">
              <a:prstTxWarp prst="textArchDown">
                <a:avLst>
                  <a:gd name="adj" fmla="val 277337"/>
                </a:avLst>
              </a:prstTxWarp>
              <a:spAutoFit/>
            </a:bodyPr>
            <a:lstStyle/>
            <a:p>
              <a:r>
                <a:rPr lang="en-US" dirty="0" smtClean="0">
                  <a:solidFill>
                    <a:prstClr val="black"/>
                  </a:solidFill>
                </a:rPr>
                <a:t>Application and  Orchestration </a:t>
              </a:r>
              <a:endParaRPr lang="en-US" dirty="0">
                <a:solidFill>
                  <a:prstClr val="black"/>
                </a:solidFill>
              </a:endParaRPr>
            </a:p>
          </p:txBody>
        </p:sp>
      </p:grpSp>
      <p:sp>
        <p:nvSpPr>
          <p:cNvPr id="64" name="TextBox 63"/>
          <p:cNvSpPr txBox="1"/>
          <p:nvPr/>
        </p:nvSpPr>
        <p:spPr>
          <a:xfrm>
            <a:off x="1726162" y="2385167"/>
            <a:ext cx="2505263" cy="369332"/>
          </a:xfrm>
          <a:prstGeom prst="rect">
            <a:avLst/>
          </a:prstGeom>
          <a:noFill/>
        </p:spPr>
        <p:txBody>
          <a:bodyPr wrap="none" rtlCol="0">
            <a:prstTxWarp prst="textArchUp">
              <a:avLst/>
            </a:prstTxWarp>
            <a:spAutoFit/>
          </a:bodyPr>
          <a:lstStyle/>
          <a:p>
            <a:r>
              <a:rPr lang="en-US" dirty="0" smtClean="0"/>
              <a:t>Visibility and Analytics</a:t>
            </a:r>
            <a:endParaRPr lang="en-US" dirty="0"/>
          </a:p>
        </p:txBody>
      </p:sp>
    </p:spTree>
    <p:extLst>
      <p:ext uri="{BB962C8B-B14F-4D97-AF65-F5344CB8AC3E}">
        <p14:creationId xmlns:p14="http://schemas.microsoft.com/office/powerpoint/2010/main" val="2473898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Importance of Zero Trust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Significant improvement to Defense in Depth Model</a:t>
            </a:r>
          </a:p>
          <a:p>
            <a:r>
              <a:rPr lang="en-US" sz="3000" dirty="0" smtClean="0"/>
              <a:t>Adversary focused</a:t>
            </a:r>
          </a:p>
          <a:p>
            <a:r>
              <a:rPr lang="en-US" sz="3000" dirty="0" smtClean="0"/>
              <a:t>More efficient</a:t>
            </a:r>
          </a:p>
          <a:p>
            <a:r>
              <a:rPr lang="en-US" sz="3000" dirty="0" smtClean="0"/>
              <a:t>Unified approach</a:t>
            </a:r>
          </a:p>
          <a:p>
            <a:r>
              <a:rPr lang="en-US" sz="3000" dirty="0" smtClean="0"/>
              <a:t>Enables advanced capabilities</a:t>
            </a:r>
          </a:p>
          <a:p>
            <a:r>
              <a:rPr lang="en-US" sz="3000" dirty="0" smtClean="0"/>
              <a:t>Presidential and </a:t>
            </a:r>
            <a:r>
              <a:rPr lang="en-US" sz="3000" dirty="0" err="1" smtClean="0"/>
              <a:t>DoD</a:t>
            </a:r>
            <a:r>
              <a:rPr lang="en-US" sz="3000" dirty="0" smtClean="0"/>
              <a:t> directives for ZT implementation</a:t>
            </a:r>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17</a:t>
            </a:fld>
            <a:endParaRPr lang="en-US" dirty="0"/>
          </a:p>
        </p:txBody>
      </p:sp>
    </p:spTree>
    <p:extLst>
      <p:ext uri="{BB962C8B-B14F-4D97-AF65-F5344CB8AC3E}">
        <p14:creationId xmlns:p14="http://schemas.microsoft.com/office/powerpoint/2010/main" val="2176423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What is Zero Trust?</a:t>
            </a:r>
          </a:p>
          <a:p>
            <a:r>
              <a:rPr lang="en-US" sz="3000" dirty="0" smtClean="0"/>
              <a:t>Zero Trust Five Tenants</a:t>
            </a:r>
          </a:p>
          <a:p>
            <a:r>
              <a:rPr lang="en-US" sz="3000" dirty="0" smtClean="0"/>
              <a:t>Zero Trust Seven Pillars</a:t>
            </a:r>
          </a:p>
          <a:p>
            <a:r>
              <a:rPr lang="en-US" sz="3000" dirty="0" smtClean="0"/>
              <a:t>Defense In Depth Versus Zero Trust</a:t>
            </a:r>
          </a:p>
          <a:p>
            <a:r>
              <a:rPr lang="en-US" sz="3000" dirty="0" smtClean="0"/>
              <a:t>Why is it important to understand Zero Trust</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18</a:t>
            </a:fld>
            <a:endParaRPr lang="en-US" dirty="0"/>
          </a:p>
        </p:txBody>
      </p:sp>
    </p:spTree>
    <p:extLst>
      <p:ext uri="{BB962C8B-B14F-4D97-AF65-F5344CB8AC3E}">
        <p14:creationId xmlns:p14="http://schemas.microsoft.com/office/powerpoint/2010/main" val="3148988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err="1" smtClean="0"/>
              <a:t>DoD</a:t>
            </a:r>
            <a:r>
              <a:rPr lang="en-US" sz="3000" dirty="0" smtClean="0"/>
              <a:t> ZT Framework v2.0</a:t>
            </a:r>
          </a:p>
          <a:p>
            <a:r>
              <a:rPr lang="en-US" sz="3000" dirty="0" err="1" smtClean="0"/>
              <a:t>DoD</a:t>
            </a:r>
            <a:r>
              <a:rPr lang="en-US" sz="3000" dirty="0" smtClean="0"/>
              <a:t> ZT Capabilities and Activities</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19</a:t>
            </a:fld>
            <a:endParaRPr lang="en-US" dirty="0"/>
          </a:p>
        </p:txBody>
      </p:sp>
    </p:spTree>
    <p:extLst>
      <p:ext uri="{BB962C8B-B14F-4D97-AF65-F5344CB8AC3E}">
        <p14:creationId xmlns:p14="http://schemas.microsoft.com/office/powerpoint/2010/main" val="3979840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Course Objectives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The student will be able to understand Zero Trust Architectures and Zero Trust concepts at a high level</a:t>
            </a:r>
          </a:p>
          <a:p>
            <a:r>
              <a:rPr lang="en-US" sz="3000" dirty="0" smtClean="0"/>
              <a:t>The student will understand the five tenants of Zero Trust and apply those tenants to real world scenarios</a:t>
            </a:r>
          </a:p>
          <a:p>
            <a:r>
              <a:rPr lang="en-US" sz="3000" dirty="0" smtClean="0"/>
              <a:t>The student will know the seven pillars of Zero Trust and have a high level background on what each pillar entails, and which capabilities fall within each pillar</a:t>
            </a:r>
          </a:p>
          <a:p>
            <a:r>
              <a:rPr lang="en-US" sz="3000" dirty="0" smtClean="0"/>
              <a:t>The student will have a high level understanding of the difference between Defense in Depth and Zero Trust</a:t>
            </a:r>
          </a:p>
          <a:p>
            <a:r>
              <a:rPr lang="en-US" sz="3000" dirty="0" smtClean="0"/>
              <a:t>The student will gain an understanding on the importance of Zero Trust and why the DoD and industry are moving towards implementing Zero Trust</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2</a:t>
            </a:fld>
            <a:endParaRPr lang="en-US" dirty="0"/>
          </a:p>
        </p:txBody>
      </p:sp>
    </p:spTree>
    <p:extLst>
      <p:ext uri="{BB962C8B-B14F-4D97-AF65-F5344CB8AC3E}">
        <p14:creationId xmlns:p14="http://schemas.microsoft.com/office/powerpoint/2010/main" val="2295493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CW4 </a:t>
            </a:r>
            <a:r>
              <a:rPr lang="en-US" sz="3000" dirty="0" smtClean="0"/>
              <a:t>Ben Koontz; benjamin.r.koontz2.mil@army.mil</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20</a:t>
            </a:fld>
            <a:endParaRPr lang="en-US" dirty="0"/>
          </a:p>
        </p:txBody>
      </p:sp>
    </p:spTree>
    <p:extLst>
      <p:ext uri="{BB962C8B-B14F-4D97-AF65-F5344CB8AC3E}">
        <p14:creationId xmlns:p14="http://schemas.microsoft.com/office/powerpoint/2010/main" val="379068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Course Topics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What is Zero Trust?</a:t>
            </a:r>
          </a:p>
          <a:p>
            <a:r>
              <a:rPr lang="en-US" sz="3000" dirty="0" smtClean="0"/>
              <a:t>Zero Trust Five Tenants</a:t>
            </a:r>
          </a:p>
          <a:p>
            <a:r>
              <a:rPr lang="en-US" sz="3000" dirty="0" smtClean="0"/>
              <a:t>Zero Trust Seven Pillars</a:t>
            </a:r>
          </a:p>
          <a:p>
            <a:r>
              <a:rPr lang="en-US" sz="3000" dirty="0" smtClean="0"/>
              <a:t>Defense In Depth Versus Zero Trust</a:t>
            </a:r>
          </a:p>
          <a:p>
            <a:r>
              <a:rPr lang="en-US" sz="3000" dirty="0" smtClean="0"/>
              <a:t>Why it is Important to Understand Zero Trust</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3</a:t>
            </a:fld>
            <a:endParaRPr lang="en-US" dirty="0"/>
          </a:p>
        </p:txBody>
      </p:sp>
    </p:spTree>
    <p:extLst>
      <p:ext uri="{BB962C8B-B14F-4D97-AF65-F5344CB8AC3E}">
        <p14:creationId xmlns:p14="http://schemas.microsoft.com/office/powerpoint/2010/main" val="4247366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Zero Trust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Zero Trust is the term for an evolving set of cybersecurity paradigms that move defenses from static, network-based perimeters to focus on users, assets, and resources. Zero Trust assumes there is no implicit trust granted to assets or user accounts based solely on their physical or network location (i.e., local area networks versus the Internet) or based on asset ownership (enterprise or personally owned</a:t>
            </a:r>
            <a:r>
              <a:rPr lang="en-US" sz="3200" dirty="0" smtClean="0"/>
              <a:t>).</a:t>
            </a:r>
          </a:p>
          <a:p>
            <a:r>
              <a:rPr lang="en-US" sz="3200" dirty="0"/>
              <a:t>Zero Trust (ZT) requires designing a consolidated and more secure architecture without impeding operations or compromising security. The classic perimeter/defense-in-depth cybersecurity strategy repeatedly shows to have limited value against well-resourced adversaries and is an ineffective approach to address insider threats. </a:t>
            </a:r>
            <a:endParaRPr lang="en-US" sz="3200" dirty="0" smtClean="0"/>
          </a:p>
          <a:p>
            <a:r>
              <a:rPr lang="en-US" sz="3200" dirty="0" smtClean="0"/>
              <a:t>Zero Trust is a security design, implementation and configuration philosophy</a:t>
            </a:r>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4</a:t>
            </a:fld>
            <a:endParaRPr lang="en-US" dirty="0"/>
          </a:p>
        </p:txBody>
      </p:sp>
    </p:spTree>
    <p:extLst>
      <p:ext uri="{BB962C8B-B14F-4D97-AF65-F5344CB8AC3E}">
        <p14:creationId xmlns:p14="http://schemas.microsoft.com/office/powerpoint/2010/main" val="3776519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Zero Trust is not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smtClean="0"/>
              <a:t>Zero Trust is not a product</a:t>
            </a:r>
          </a:p>
          <a:p>
            <a:r>
              <a:rPr lang="en-US" sz="3200" dirty="0" smtClean="0"/>
              <a:t>Products may enable Zero Trust concepts</a:t>
            </a:r>
          </a:p>
          <a:p>
            <a:r>
              <a:rPr lang="en-US" sz="3200" dirty="0" smtClean="0"/>
              <a:t>Zero Trust is not a solution, it is a strategy</a:t>
            </a:r>
          </a:p>
          <a:p>
            <a:r>
              <a:rPr lang="en-US" sz="3200" dirty="0" smtClean="0"/>
              <a:t>Zero Trust has no “end-state” you must always evolve and improve </a:t>
            </a:r>
          </a:p>
          <a:p>
            <a:r>
              <a:rPr lang="en-US" sz="3200" dirty="0" smtClean="0"/>
              <a:t>Zero Trust is not compliance based, it is based on effectiveness and fulfilling the tenants of Zero Trust</a:t>
            </a:r>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5</a:t>
            </a:fld>
            <a:endParaRPr lang="en-US" dirty="0"/>
          </a:p>
        </p:txBody>
      </p:sp>
    </p:spTree>
    <p:extLst>
      <p:ext uri="{BB962C8B-B14F-4D97-AF65-F5344CB8AC3E}">
        <p14:creationId xmlns:p14="http://schemas.microsoft.com/office/powerpoint/2010/main" val="3909988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Five Tenants of Zero Trust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Assume a Hostile Environment</a:t>
            </a:r>
          </a:p>
          <a:p>
            <a:r>
              <a:rPr lang="en-US" sz="3000" dirty="0" smtClean="0"/>
              <a:t>Presume Breach</a:t>
            </a:r>
          </a:p>
          <a:p>
            <a:r>
              <a:rPr lang="en-US" sz="3000" dirty="0" smtClean="0"/>
              <a:t>Never Trust, Always Verify</a:t>
            </a:r>
          </a:p>
          <a:p>
            <a:r>
              <a:rPr lang="en-US" sz="3000" dirty="0" smtClean="0"/>
              <a:t>Scrutinize Explicitly</a:t>
            </a:r>
          </a:p>
          <a:p>
            <a:r>
              <a:rPr lang="en-US" sz="3000" dirty="0" smtClean="0"/>
              <a:t>Apply Unified Analytics</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6</a:t>
            </a:fld>
            <a:endParaRPr lang="en-US" dirty="0"/>
          </a:p>
        </p:txBody>
      </p:sp>
    </p:spTree>
    <p:extLst>
      <p:ext uri="{BB962C8B-B14F-4D97-AF65-F5344CB8AC3E}">
        <p14:creationId xmlns:p14="http://schemas.microsoft.com/office/powerpoint/2010/main" val="1478085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Seven Pillars of Zero Trust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User</a:t>
            </a:r>
          </a:p>
          <a:p>
            <a:r>
              <a:rPr lang="en-US" sz="3000" dirty="0" smtClean="0"/>
              <a:t>Device</a:t>
            </a:r>
          </a:p>
          <a:p>
            <a:r>
              <a:rPr lang="en-US" sz="3000" dirty="0" smtClean="0"/>
              <a:t>Applications and Workload</a:t>
            </a:r>
          </a:p>
          <a:p>
            <a:r>
              <a:rPr lang="en-US" sz="3000" dirty="0" smtClean="0"/>
              <a:t>Data</a:t>
            </a:r>
          </a:p>
          <a:p>
            <a:r>
              <a:rPr lang="en-US" sz="3000" dirty="0"/>
              <a:t>Network and </a:t>
            </a:r>
            <a:r>
              <a:rPr lang="en-US" sz="3000" dirty="0" smtClean="0"/>
              <a:t>Environment</a:t>
            </a:r>
          </a:p>
          <a:p>
            <a:r>
              <a:rPr lang="en-US" sz="3000" dirty="0"/>
              <a:t>Automation and </a:t>
            </a:r>
            <a:r>
              <a:rPr lang="en-US" sz="3000" dirty="0" smtClean="0"/>
              <a:t>Orchestration</a:t>
            </a:r>
          </a:p>
          <a:p>
            <a:r>
              <a:rPr lang="en-US" sz="3000" dirty="0" smtClean="0"/>
              <a:t>Visibility and Analytics</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7</a:t>
            </a:fld>
            <a:endParaRPr lang="en-US" dirty="0"/>
          </a:p>
        </p:txBody>
      </p:sp>
      <p:pic>
        <p:nvPicPr>
          <p:cNvPr id="4" name="Picture 3"/>
          <p:cNvPicPr>
            <a:picLocks noChangeAspect="1"/>
          </p:cNvPicPr>
          <p:nvPr/>
        </p:nvPicPr>
        <p:blipFill>
          <a:blip r:embed="rId3"/>
          <a:stretch>
            <a:fillRect/>
          </a:stretch>
        </p:blipFill>
        <p:spPr>
          <a:xfrm>
            <a:off x="6178551" y="1494366"/>
            <a:ext cx="5058481" cy="4315427"/>
          </a:xfrm>
          <a:prstGeom prst="rect">
            <a:avLst/>
          </a:prstGeom>
        </p:spPr>
      </p:pic>
      <p:sp>
        <p:nvSpPr>
          <p:cNvPr id="6" name="TextBox 5"/>
          <p:cNvSpPr txBox="1"/>
          <p:nvPr/>
        </p:nvSpPr>
        <p:spPr>
          <a:xfrm>
            <a:off x="7058923" y="5769737"/>
            <a:ext cx="3575274" cy="369332"/>
          </a:xfrm>
          <a:prstGeom prst="rect">
            <a:avLst/>
          </a:prstGeom>
          <a:noFill/>
        </p:spPr>
        <p:txBody>
          <a:bodyPr wrap="none" rtlCol="0">
            <a:spAutoFit/>
          </a:bodyPr>
          <a:lstStyle/>
          <a:p>
            <a:r>
              <a:rPr lang="en-US" dirty="0" err="1" smtClean="0"/>
              <a:t>DoD</a:t>
            </a:r>
            <a:r>
              <a:rPr lang="en-US" dirty="0" smtClean="0"/>
              <a:t> ZT Reference Architecture v 2.0</a:t>
            </a:r>
            <a:endParaRPr lang="en-US" dirty="0"/>
          </a:p>
        </p:txBody>
      </p:sp>
    </p:spTree>
    <p:extLst>
      <p:ext uri="{BB962C8B-B14F-4D97-AF65-F5344CB8AC3E}">
        <p14:creationId xmlns:p14="http://schemas.microsoft.com/office/powerpoint/2010/main" val="577998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 xmlns:a16="http://schemas.microsoft.com/office/drawing/2014/main" id="{8DD0CEFC-421B-4A9E-9E94-79084D049753}"/>
              </a:ext>
            </a:extLst>
          </p:cNvPr>
          <p:cNvSpPr>
            <a:spLocks noGrp="1"/>
          </p:cNvSpPr>
          <p:nvPr>
            <p:ph type="sldNum" sz="quarter" idx="12"/>
          </p:nvPr>
        </p:nvSpPr>
        <p:spPr/>
        <p:txBody>
          <a:bodyPr/>
          <a:lstStyle/>
          <a:p>
            <a:fld id="{8CD5C797-E406-4197-91A7-D613A460A726}" type="slidenum">
              <a:rPr lang="en-US" smtClean="0"/>
              <a:t>8</a:t>
            </a:fld>
            <a:endParaRPr lang="en-US"/>
          </a:p>
        </p:txBody>
      </p:sp>
      <p:sp>
        <p:nvSpPr>
          <p:cNvPr id="196" name="object 21"/>
          <p:cNvSpPr txBox="1">
            <a:spLocks/>
          </p:cNvSpPr>
          <p:nvPr/>
        </p:nvSpPr>
        <p:spPr>
          <a:xfrm>
            <a:off x="1376783" y="172439"/>
            <a:ext cx="9438433" cy="540331"/>
          </a:xfrm>
          <a:prstGeom prst="rect">
            <a:avLst/>
          </a:prstGeom>
        </p:spPr>
        <p:txBody>
          <a:bodyPr vert="horz" wrap="square" lIns="0" tIns="52505" rIns="0" bIns="0" rtlCol="0" anchor="ctr">
            <a:spAutoFit/>
          </a:bodyPr>
          <a:lstStyle>
            <a:lvl1pPr>
              <a:defRPr sz="2400" b="1" i="0">
                <a:solidFill>
                  <a:schemeClr val="tx1"/>
                </a:solidFill>
                <a:latin typeface="Arial"/>
                <a:ea typeface="+mj-ea"/>
                <a:cs typeface="Arial"/>
              </a:defRPr>
            </a:lvl1pPr>
          </a:lstStyle>
          <a:p>
            <a:pPr algn="ctr" eaLnBrk="0" fontAlgn="base" hangingPunct="0">
              <a:lnSpc>
                <a:spcPts val="3807"/>
              </a:lnSpc>
              <a:spcBef>
                <a:spcPct val="0"/>
              </a:spcBef>
              <a:spcAft>
                <a:spcPct val="0"/>
              </a:spcAft>
            </a:pPr>
            <a:r>
              <a:rPr lang="en-US" sz="2800" dirty="0" smtClean="0"/>
              <a:t>Sample Zero Trust Access Flow</a:t>
            </a:r>
            <a:endParaRPr lang="en-US" b="0" i="1" kern="0" dirty="0">
              <a:solidFill>
                <a:prstClr val="black"/>
              </a:solidFill>
            </a:endParaRPr>
          </a:p>
        </p:txBody>
      </p:sp>
      <p:grpSp>
        <p:nvGrpSpPr>
          <p:cNvPr id="20" name="Group 19"/>
          <p:cNvGrpSpPr/>
          <p:nvPr/>
        </p:nvGrpSpPr>
        <p:grpSpPr>
          <a:xfrm>
            <a:off x="13576" y="1275518"/>
            <a:ext cx="12760728" cy="6148864"/>
            <a:chOff x="2841342" y="1261708"/>
            <a:chExt cx="9626787" cy="4394306"/>
          </a:xfrm>
        </p:grpSpPr>
        <p:sp>
          <p:nvSpPr>
            <p:cNvPr id="139" name="Rectangle 138">
              <a:extLst>
                <a:ext uri="{FF2B5EF4-FFF2-40B4-BE49-F238E27FC236}">
                  <a16:creationId xmlns="" xmlns:a16="http://schemas.microsoft.com/office/drawing/2014/main" id="{472CC038-2C71-4F78-8959-CB139A4F43AE}"/>
                </a:ext>
              </a:extLst>
            </p:cNvPr>
            <p:cNvSpPr/>
            <p:nvPr/>
          </p:nvSpPr>
          <p:spPr>
            <a:xfrm>
              <a:off x="2841342" y="1261708"/>
              <a:ext cx="9186235" cy="4394306"/>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5411397" y="4869989"/>
              <a:ext cx="4543175" cy="718652"/>
            </a:xfrm>
            <a:prstGeom prst="ellipse">
              <a:avLst/>
            </a:prstGeom>
            <a:solidFill>
              <a:srgbClr val="DBDBDB">
                <a:alpha val="60000"/>
              </a:srgbClr>
            </a:solidFill>
            <a:ln w="254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a:endParaRPr lang="en-US" sz="1350">
                <a:solidFill>
                  <a:prstClr val="black"/>
                </a:solidFill>
                <a:latin typeface="Calibri" panose="020F0502020204030204"/>
              </a:endParaRPr>
            </a:p>
          </p:txBody>
        </p:sp>
        <p:grpSp>
          <p:nvGrpSpPr>
            <p:cNvPr id="4" name="Group 3"/>
            <p:cNvGrpSpPr/>
            <p:nvPr/>
          </p:nvGrpSpPr>
          <p:grpSpPr>
            <a:xfrm>
              <a:off x="5354474" y="2770025"/>
              <a:ext cx="1276122" cy="274320"/>
              <a:chOff x="2174726" y="1967964"/>
              <a:chExt cx="1276122" cy="274320"/>
            </a:xfrm>
          </p:grpSpPr>
          <p:sp>
            <p:nvSpPr>
              <p:cNvPr id="16" name="TextBox 15"/>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nvGrpSpPr>
              <p:cNvPr id="17" name="Group 16"/>
              <p:cNvGrpSpPr/>
              <p:nvPr/>
            </p:nvGrpSpPr>
            <p:grpSpPr>
              <a:xfrm>
                <a:off x="2174726" y="1967964"/>
                <a:ext cx="274320" cy="274320"/>
                <a:chOff x="1460321" y="4847482"/>
                <a:chExt cx="324248" cy="324248"/>
              </a:xfrm>
            </p:grpSpPr>
            <p:sp>
              <p:nvSpPr>
                <p:cNvPr id="18" name="Oval 17"/>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grpSp>
          <p:nvGrpSpPr>
            <p:cNvPr id="2" name="Group 1"/>
            <p:cNvGrpSpPr/>
            <p:nvPr/>
          </p:nvGrpSpPr>
          <p:grpSpPr>
            <a:xfrm>
              <a:off x="4269762" y="3534754"/>
              <a:ext cx="411480" cy="411480"/>
              <a:chOff x="768728" y="4081382"/>
              <a:chExt cx="411480" cy="411480"/>
            </a:xfrm>
          </p:grpSpPr>
          <p:sp>
            <p:nvSpPr>
              <p:cNvPr id="28" name="Oval 27"/>
              <p:cNvSpPr/>
              <p:nvPr/>
            </p:nvSpPr>
            <p:spPr>
              <a:xfrm>
                <a:off x="768728" y="4081382"/>
                <a:ext cx="411480" cy="411480"/>
              </a:xfrm>
              <a:prstGeom prst="ellipse">
                <a:avLst/>
              </a:prstGeom>
              <a:solidFill>
                <a:srgbClr val="0070C0"/>
              </a:solidFill>
              <a:ln>
                <a:no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Calibri" panose="020F0502020204030204"/>
                </a:endParaRPr>
              </a:p>
            </p:txBody>
          </p:sp>
          <p:pic>
            <p:nvPicPr>
              <p:cNvPr id="29" name="Picture 28">
                <a:extLst>
                  <a:ext uri="{FF2B5EF4-FFF2-40B4-BE49-F238E27FC236}">
                    <a16:creationId xmlns="" xmlns:a16="http://schemas.microsoft.com/office/drawing/2014/main" id="{A76C5A4D-6C28-CF44-ABB8-95C753258F7D}"/>
                  </a:ext>
                </a:extLst>
              </p:cNvPr>
              <p:cNvPicPr>
                <a:picLocks noChangeAspect="1"/>
              </p:cNvPicPr>
              <p:nvPr/>
            </p:nvPicPr>
            <p:blipFill>
              <a:blip r:embed="rId4"/>
              <a:stretch>
                <a:fillRect/>
              </a:stretch>
            </p:blipFill>
            <p:spPr>
              <a:xfrm>
                <a:off x="791784" y="4104038"/>
                <a:ext cx="365368" cy="366167"/>
              </a:xfrm>
              <a:prstGeom prst="rect">
                <a:avLst/>
              </a:prstGeom>
            </p:spPr>
          </p:pic>
        </p:grpSp>
        <p:grpSp>
          <p:nvGrpSpPr>
            <p:cNvPr id="6" name="Group 5"/>
            <p:cNvGrpSpPr/>
            <p:nvPr/>
          </p:nvGrpSpPr>
          <p:grpSpPr>
            <a:xfrm>
              <a:off x="6825873" y="2994235"/>
              <a:ext cx="1158125" cy="734383"/>
              <a:chOff x="3508849" y="2057400"/>
              <a:chExt cx="1158125" cy="734383"/>
            </a:xfrm>
          </p:grpSpPr>
          <p:grpSp>
            <p:nvGrpSpPr>
              <p:cNvPr id="5" name="Group 4"/>
              <p:cNvGrpSpPr/>
              <p:nvPr/>
            </p:nvGrpSpPr>
            <p:grpSpPr>
              <a:xfrm>
                <a:off x="3657600" y="2057400"/>
                <a:ext cx="698687" cy="524920"/>
                <a:chOff x="4823290" y="4731460"/>
                <a:chExt cx="698687" cy="524920"/>
              </a:xfrm>
            </p:grpSpPr>
            <p:sp>
              <p:nvSpPr>
                <p:cNvPr id="31" name="Rectangle 30"/>
                <p:cNvSpPr/>
                <p:nvPr/>
              </p:nvSpPr>
              <p:spPr>
                <a:xfrm>
                  <a:off x="5058806" y="4757772"/>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528" y="4731460"/>
                  <a:ext cx="475449" cy="443447"/>
                </a:xfrm>
                <a:prstGeom prst="rect">
                  <a:avLst/>
                </a:prstGeom>
              </p:spPr>
            </p:pic>
            <p:sp>
              <p:nvSpPr>
                <p:cNvPr id="34" name="Oval 33"/>
                <p:cNvSpPr/>
                <p:nvPr/>
              </p:nvSpPr>
              <p:spPr>
                <a:xfrm>
                  <a:off x="4823290" y="4844900"/>
                  <a:ext cx="411480" cy="411480"/>
                </a:xfrm>
                <a:prstGeom prst="ellipse">
                  <a:avLst/>
                </a:prstGeom>
                <a:solidFill>
                  <a:srgbClr val="0070C0"/>
                </a:solidFill>
                <a:ln>
                  <a:solidFill>
                    <a:schemeClr val="accent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schemeClr val="tx1"/>
                    </a:solidFill>
                    <a:latin typeface="Calibri" panose="020F0502020204030204"/>
                  </a:endParaRPr>
                </a:p>
              </p:txBody>
            </p:sp>
            <p:pic>
              <p:nvPicPr>
                <p:cNvPr id="35" name="Picture 34">
                  <a:extLst>
                    <a:ext uri="{FF2B5EF4-FFF2-40B4-BE49-F238E27FC236}">
                      <a16:creationId xmlns="" xmlns:a16="http://schemas.microsoft.com/office/drawing/2014/main" id="{A76C5A4D-6C28-CF44-ABB8-95C753258F7D}"/>
                    </a:ext>
                  </a:extLst>
                </p:cNvPr>
                <p:cNvPicPr>
                  <a:picLocks noChangeAspect="1"/>
                </p:cNvPicPr>
                <p:nvPr/>
              </p:nvPicPr>
              <p:blipFill>
                <a:blip r:embed="rId4"/>
                <a:stretch>
                  <a:fillRect/>
                </a:stretch>
              </p:blipFill>
              <p:spPr>
                <a:xfrm>
                  <a:off x="4846103" y="4875623"/>
                  <a:ext cx="365368" cy="366167"/>
                </a:xfrm>
                <a:prstGeom prst="rect">
                  <a:avLst/>
                </a:prstGeom>
              </p:spPr>
            </p:pic>
          </p:grpSp>
          <p:sp>
            <p:nvSpPr>
              <p:cNvPr id="57" name="TextBox 56"/>
              <p:cNvSpPr txBox="1"/>
              <p:nvPr/>
            </p:nvSpPr>
            <p:spPr>
              <a:xfrm>
                <a:off x="3508849" y="2560951"/>
                <a:ext cx="1158125"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[user, device]</a:t>
                </a:r>
              </a:p>
            </p:txBody>
          </p:sp>
        </p:grpSp>
        <p:cxnSp>
          <p:nvCxnSpPr>
            <p:cNvPr id="2049" name="Straight Connector 2048"/>
            <p:cNvCxnSpPr>
              <a:endCxn id="18" idx="2"/>
            </p:cNvCxnSpPr>
            <p:nvPr/>
          </p:nvCxnSpPr>
          <p:spPr>
            <a:xfrm flipV="1">
              <a:off x="4767568" y="2907185"/>
              <a:ext cx="586906" cy="51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3" name="Group 2052"/>
            <p:cNvGrpSpPr/>
            <p:nvPr/>
          </p:nvGrpSpPr>
          <p:grpSpPr>
            <a:xfrm>
              <a:off x="8438811" y="2808203"/>
              <a:ext cx="894498" cy="859069"/>
              <a:chOff x="5638799" y="1676399"/>
              <a:chExt cx="894498" cy="859069"/>
            </a:xfrm>
          </p:grpSpPr>
          <p:sp>
            <p:nvSpPr>
              <p:cNvPr id="2051" name="Rectangle 2050"/>
              <p:cNvSpPr/>
              <p:nvPr/>
            </p:nvSpPr>
            <p:spPr>
              <a:xfrm>
                <a:off x="5638800" y="1676399"/>
                <a:ext cx="894496" cy="8590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2" name="Group 2051"/>
              <p:cNvGrpSpPr/>
              <p:nvPr/>
            </p:nvGrpSpPr>
            <p:grpSpPr>
              <a:xfrm>
                <a:off x="5785634" y="1770138"/>
                <a:ext cx="600827" cy="274320"/>
                <a:chOff x="6736052" y="2681739"/>
                <a:chExt cx="600827" cy="274320"/>
              </a:xfrm>
            </p:grpSpPr>
            <p:grpSp>
              <p:nvGrpSpPr>
                <p:cNvPr id="61" name="Group 60"/>
                <p:cNvGrpSpPr/>
                <p:nvPr/>
              </p:nvGrpSpPr>
              <p:grpSpPr>
                <a:xfrm>
                  <a:off x="7062559" y="2681739"/>
                  <a:ext cx="274320" cy="274320"/>
                  <a:chOff x="1940642" y="2004664"/>
                  <a:chExt cx="365760" cy="365760"/>
                </a:xfrm>
              </p:grpSpPr>
              <p:sp>
                <p:nvSpPr>
                  <p:cNvPr id="62" name="Oval 61"/>
                  <p:cNvSpPr/>
                  <p:nvPr/>
                </p:nvSpPr>
                <p:spPr>
                  <a:xfrm>
                    <a:off x="1940642" y="2004664"/>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416" y="2082126"/>
                    <a:ext cx="174214" cy="210835"/>
                  </a:xfrm>
                  <a:prstGeom prst="rect">
                    <a:avLst/>
                  </a:prstGeom>
                </p:spPr>
              </p:pic>
            </p:grpSp>
            <p:grpSp>
              <p:nvGrpSpPr>
                <p:cNvPr id="64" name="Group 63"/>
                <p:cNvGrpSpPr/>
                <p:nvPr/>
              </p:nvGrpSpPr>
              <p:grpSpPr>
                <a:xfrm>
                  <a:off x="6736052" y="2681739"/>
                  <a:ext cx="274320" cy="274320"/>
                  <a:chOff x="1460321" y="4847482"/>
                  <a:chExt cx="324248" cy="324248"/>
                </a:xfrm>
              </p:grpSpPr>
              <p:sp>
                <p:nvSpPr>
                  <p:cNvPr id="65" name="Oval 6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sp>
            <p:nvSpPr>
              <p:cNvPr id="69" name="TextBox 68"/>
              <p:cNvSpPr txBox="1"/>
              <p:nvPr/>
            </p:nvSpPr>
            <p:spPr>
              <a:xfrm>
                <a:off x="5638799" y="2056685"/>
                <a:ext cx="894498" cy="412413"/>
              </a:xfrm>
              <a:prstGeom prst="rect">
                <a:avLst/>
              </a:prstGeom>
              <a:noFill/>
            </p:spPr>
            <p:txBody>
              <a:bodyPr wrap="square" rtlCol="0">
                <a:spAutoFit/>
              </a:bodyPr>
              <a:lstStyle/>
              <a:p>
                <a:pPr algn="ctr" defTabSz="685800"/>
                <a:r>
                  <a:rPr lang="en-US" sz="1050" b="1" cap="all" dirty="0">
                    <a:latin typeface="Franklin Gothic Book" panose="020B0503020102020204" pitchFamily="34" charset="0"/>
                    <a:cs typeface="Arial" panose="020B0604020202020204" pitchFamily="34" charset="0"/>
                  </a:rPr>
                  <a:t>Policy Enforcement Point</a:t>
                </a:r>
              </a:p>
            </p:txBody>
          </p:sp>
        </p:grpSp>
        <p:grpSp>
          <p:nvGrpSpPr>
            <p:cNvPr id="2055" name="Group 2054"/>
            <p:cNvGrpSpPr/>
            <p:nvPr/>
          </p:nvGrpSpPr>
          <p:grpSpPr>
            <a:xfrm>
              <a:off x="9811388" y="3373065"/>
              <a:ext cx="1348626" cy="629438"/>
              <a:chOff x="7556764" y="2545035"/>
              <a:chExt cx="1348626" cy="629438"/>
            </a:xfrm>
          </p:grpSpPr>
          <p:sp>
            <p:nvSpPr>
              <p:cNvPr id="2054" name="Rectangle 2053"/>
              <p:cNvSpPr/>
              <p:nvPr/>
            </p:nvSpPr>
            <p:spPr>
              <a:xfrm>
                <a:off x="7909129" y="2545035"/>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059627" y="2620579"/>
                <a:ext cx="342900" cy="342900"/>
              </a:xfrm>
              <a:prstGeom prst="rect">
                <a:avLst/>
              </a:prstGeom>
            </p:spPr>
          </p:pic>
          <p:sp>
            <p:nvSpPr>
              <p:cNvPr id="72" name="TextBox 71"/>
              <p:cNvSpPr txBox="1"/>
              <p:nvPr/>
            </p:nvSpPr>
            <p:spPr>
              <a:xfrm>
                <a:off x="7556764" y="2943641"/>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data</a:t>
                </a:r>
              </a:p>
            </p:txBody>
          </p:sp>
        </p:grpSp>
        <p:sp>
          <p:nvSpPr>
            <p:cNvPr id="73" name="TextBox 72"/>
            <p:cNvSpPr txBox="1"/>
            <p:nvPr/>
          </p:nvSpPr>
          <p:spPr>
            <a:xfrm>
              <a:off x="4415611" y="436306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pic>
          <p:nvPicPr>
            <p:cNvPr id="75" name="Picture 74"/>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02297" y="4975436"/>
              <a:ext cx="323258" cy="363983"/>
            </a:xfrm>
            <a:prstGeom prst="rect">
              <a:avLst/>
            </a:prstGeom>
          </p:spPr>
        </p:pic>
        <p:cxnSp>
          <p:nvCxnSpPr>
            <p:cNvPr id="78" name="Straight Connector 77"/>
            <p:cNvCxnSpPr>
              <a:stCxn id="29" idx="3"/>
              <a:endCxn id="55" idx="2"/>
            </p:cNvCxnSpPr>
            <p:nvPr/>
          </p:nvCxnSpPr>
          <p:spPr>
            <a:xfrm flipV="1">
              <a:off x="4658186" y="3739669"/>
              <a:ext cx="696288" cy="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459147" y="3470886"/>
              <a:ext cx="560102" cy="1994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459145" y="2907185"/>
              <a:ext cx="537622" cy="268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925996" y="3237736"/>
              <a:ext cx="342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193" idx="7"/>
            </p:cNvCxnSpPr>
            <p:nvPr/>
          </p:nvCxnSpPr>
          <p:spPr>
            <a:xfrm flipV="1">
              <a:off x="9660399" y="2808204"/>
              <a:ext cx="517506" cy="3373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93" idx="5"/>
              <a:endCxn id="2054" idx="1"/>
            </p:cNvCxnSpPr>
            <p:nvPr/>
          </p:nvCxnSpPr>
          <p:spPr>
            <a:xfrm>
              <a:off x="9660399" y="3357216"/>
              <a:ext cx="503354" cy="320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0163753" y="2401280"/>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314251" y="2476824"/>
              <a:ext cx="342900" cy="342900"/>
            </a:xfrm>
            <a:prstGeom prst="rect">
              <a:avLst/>
            </a:prstGeom>
          </p:spPr>
        </p:pic>
        <p:sp>
          <p:nvSpPr>
            <p:cNvPr id="89" name="TextBox 88"/>
            <p:cNvSpPr txBox="1"/>
            <p:nvPr/>
          </p:nvSpPr>
          <p:spPr>
            <a:xfrm>
              <a:off x="9811388" y="2799886"/>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Services</a:t>
              </a:r>
            </a:p>
          </p:txBody>
        </p:sp>
        <p:sp>
          <p:nvSpPr>
            <p:cNvPr id="90" name="TextBox 89"/>
            <p:cNvSpPr txBox="1"/>
            <p:nvPr/>
          </p:nvSpPr>
          <p:spPr>
            <a:xfrm>
              <a:off x="5401921" y="4309442"/>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1" name="TextBox 90"/>
            <p:cNvSpPr txBox="1"/>
            <p:nvPr/>
          </p:nvSpPr>
          <p:spPr>
            <a:xfrm>
              <a:off x="6404299" y="4367867"/>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2" name="TextBox 91"/>
            <p:cNvSpPr txBox="1"/>
            <p:nvPr/>
          </p:nvSpPr>
          <p:spPr>
            <a:xfrm>
              <a:off x="7925996" y="437137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3" name="TextBox 92"/>
            <p:cNvSpPr txBox="1"/>
            <p:nvPr/>
          </p:nvSpPr>
          <p:spPr>
            <a:xfrm>
              <a:off x="9229541" y="437414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cxnSp>
          <p:nvCxnSpPr>
            <p:cNvPr id="94" name="Straight Connector 93"/>
            <p:cNvCxnSpPr>
              <a:endCxn id="73" idx="0"/>
            </p:cNvCxnSpPr>
            <p:nvPr/>
          </p:nvCxnSpPr>
          <p:spPr>
            <a:xfrm>
              <a:off x="4618776" y="3876624"/>
              <a:ext cx="471148" cy="486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64495" y="3118165"/>
              <a:ext cx="1170981" cy="12276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98385" y="3867640"/>
              <a:ext cx="0" cy="3867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8631429" y="3903884"/>
              <a:ext cx="140117" cy="4674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55" idx="1"/>
            </p:cNvCxnSpPr>
            <p:nvPr/>
          </p:nvCxnSpPr>
          <p:spPr>
            <a:xfrm flipH="1">
              <a:off x="9944142" y="4098591"/>
              <a:ext cx="199980" cy="2412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688734" y="5350135"/>
              <a:ext cx="1348626" cy="181462"/>
            </a:xfrm>
            <a:prstGeom prst="rect">
              <a:avLst/>
            </a:prstGeom>
            <a:noFill/>
          </p:spPr>
          <p:txBody>
            <a:bodyPr wrap="square" rtlCol="0">
              <a:spAutoFit/>
            </a:bodyPr>
            <a:lstStyle/>
            <a:p>
              <a:pPr algn="ctr" defTabSz="685800"/>
              <a:r>
                <a:rPr lang="en-US" sz="1050" b="1" cap="all" dirty="0" smtClean="0">
                  <a:latin typeface="Franklin Gothic Book" panose="020B0503020102020204" pitchFamily="34" charset="0"/>
                  <a:cs typeface="Arial" panose="020B0604020202020204" pitchFamily="34" charset="0"/>
                </a:rPr>
                <a:t>Visibility &amp; </a:t>
              </a:r>
              <a:r>
                <a:rPr lang="en-US" sz="1050" b="1" cap="all" dirty="0">
                  <a:latin typeface="Franklin Gothic Book" panose="020B0503020102020204" pitchFamily="34" charset="0"/>
                  <a:cs typeface="Arial" panose="020B0604020202020204" pitchFamily="34" charset="0"/>
                </a:rPr>
                <a:t>Analytics</a:t>
              </a:r>
            </a:p>
          </p:txBody>
        </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0464749" y="2516108"/>
              <a:ext cx="342900" cy="342900"/>
            </a:xfrm>
            <a:prstGeom prst="rect">
              <a:avLst/>
            </a:prstGeom>
          </p:spPr>
        </p:pic>
        <p:sp>
          <p:nvSpPr>
            <p:cNvPr id="115" name="TextBox 114"/>
            <p:cNvSpPr txBox="1"/>
            <p:nvPr/>
          </p:nvSpPr>
          <p:spPr>
            <a:xfrm>
              <a:off x="3915334" y="2330955"/>
              <a:ext cx="598249"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Devices</a:t>
              </a:r>
            </a:p>
          </p:txBody>
        </p:sp>
        <p:sp>
          <p:nvSpPr>
            <p:cNvPr id="116" name="TextBox 115"/>
            <p:cNvSpPr txBox="1"/>
            <p:nvPr/>
          </p:nvSpPr>
          <p:spPr>
            <a:xfrm>
              <a:off x="7413139" y="2937640"/>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request</a:t>
              </a:r>
            </a:p>
          </p:txBody>
        </p:sp>
        <p:sp>
          <p:nvSpPr>
            <p:cNvPr id="124" name="Rounded Rectangle 123"/>
            <p:cNvSpPr/>
            <p:nvPr/>
          </p:nvSpPr>
          <p:spPr>
            <a:xfrm>
              <a:off x="7972156" y="4944102"/>
              <a:ext cx="1091433" cy="53635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7854049" y="4991081"/>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SIEM</a:t>
              </a:r>
            </a:p>
            <a:p>
              <a:pPr algn="ctr" defTabSz="685800"/>
              <a:r>
                <a:rPr lang="en-US" sz="900" cap="all" dirty="0" smtClean="0">
                  <a:latin typeface="Franklin Gothic Book" panose="020B0503020102020204" pitchFamily="34" charset="0"/>
                  <a:cs typeface="Arial" panose="020B0604020202020204" pitchFamily="34" charset="0"/>
                </a:rPr>
                <a:t>Behavior analytics</a:t>
              </a:r>
            </a:p>
            <a:p>
              <a:pPr algn="ctr" defTabSz="685800"/>
              <a:r>
                <a:rPr lang="en-US" sz="900" cap="all" dirty="0" smtClean="0">
                  <a:latin typeface="Franklin Gothic Book" panose="020B0503020102020204" pitchFamily="34" charset="0"/>
                  <a:cs typeface="Arial" panose="020B0604020202020204" pitchFamily="34" charset="0"/>
                </a:rPr>
                <a:t>Threat analytics</a:t>
              </a:r>
            </a:p>
            <a:p>
              <a:pPr algn="ctr" defTabSz="685800"/>
              <a:r>
                <a:rPr lang="en-US" sz="900" cap="all" dirty="0" smtClean="0">
                  <a:latin typeface="Franklin Gothic Book" panose="020B0503020102020204" pitchFamily="34" charset="0"/>
                  <a:cs typeface="Arial" panose="020B0604020202020204" pitchFamily="34" charset="0"/>
                </a:rPr>
                <a:t>Threat intelligence</a:t>
              </a:r>
              <a:endParaRPr lang="en-US" sz="900" cap="all" dirty="0">
                <a:latin typeface="Franklin Gothic Book" panose="020B0503020102020204" pitchFamily="34" charset="0"/>
                <a:cs typeface="Arial" panose="020B0604020202020204" pitchFamily="34" charset="0"/>
              </a:endParaRPr>
            </a:p>
          </p:txBody>
        </p:sp>
        <p:sp>
          <p:nvSpPr>
            <p:cNvPr id="113" name="Rounded Rectangle 102">
              <a:extLst>
                <a:ext uri="{FF2B5EF4-FFF2-40B4-BE49-F238E27FC236}">
                  <a16:creationId xmlns="" xmlns:a16="http://schemas.microsoft.com/office/drawing/2014/main" id="{259E3616-989E-48DD-A6AC-314FA99C37FB}"/>
                </a:ext>
              </a:extLst>
            </p:cNvPr>
            <p:cNvSpPr/>
            <p:nvPr/>
          </p:nvSpPr>
          <p:spPr>
            <a:xfrm>
              <a:off x="8684914" y="3683446"/>
              <a:ext cx="975485" cy="4105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a:extLst>
                <a:ext uri="{FF2B5EF4-FFF2-40B4-BE49-F238E27FC236}">
                  <a16:creationId xmlns="" xmlns:a16="http://schemas.microsoft.com/office/drawing/2014/main" id="{D8901281-04C9-44C7-88D5-62722C4B5E0F}"/>
                </a:ext>
              </a:extLst>
            </p:cNvPr>
            <p:cNvSpPr txBox="1"/>
            <p:nvPr/>
          </p:nvSpPr>
          <p:spPr>
            <a:xfrm>
              <a:off x="8605044" y="3680669"/>
              <a:ext cx="1094780" cy="263944"/>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Micro Segmentation</a:t>
              </a:r>
            </a:p>
            <a:p>
              <a:pPr algn="ctr" defTabSz="685800"/>
              <a:r>
                <a:rPr lang="en-US" sz="900" cap="all" dirty="0" smtClean="0">
                  <a:latin typeface="Franklin Gothic Book" panose="020B0503020102020204" pitchFamily="34" charset="0"/>
                  <a:cs typeface="Arial" panose="020B0604020202020204" pitchFamily="34" charset="0"/>
                </a:rPr>
                <a:t>Macro Segmentation</a:t>
              </a:r>
              <a:endParaRPr lang="en-US" sz="900" cap="all" dirty="0">
                <a:latin typeface="Franklin Gothic Book" panose="020B0503020102020204" pitchFamily="34" charset="0"/>
                <a:cs typeface="Arial" panose="020B0604020202020204" pitchFamily="34" charset="0"/>
              </a:endParaRPr>
            </a:p>
          </p:txBody>
        </p:sp>
        <p:grpSp>
          <p:nvGrpSpPr>
            <p:cNvPr id="153" name="Group 152">
              <a:extLst>
                <a:ext uri="{FF2B5EF4-FFF2-40B4-BE49-F238E27FC236}">
                  <a16:creationId xmlns="" xmlns:a16="http://schemas.microsoft.com/office/drawing/2014/main" id="{0A1D263F-DC47-42EF-B2D8-194E19B66E10}"/>
                </a:ext>
              </a:extLst>
            </p:cNvPr>
            <p:cNvGrpSpPr/>
            <p:nvPr/>
          </p:nvGrpSpPr>
          <p:grpSpPr>
            <a:xfrm>
              <a:off x="10144122" y="3826647"/>
              <a:ext cx="2324007" cy="502895"/>
              <a:chOff x="6958762" y="489743"/>
              <a:chExt cx="1431304" cy="502895"/>
            </a:xfrm>
          </p:grpSpPr>
          <p:sp>
            <p:nvSpPr>
              <p:cNvPr id="154" name="Rounded Rectangle 6">
                <a:extLst>
                  <a:ext uri="{FF2B5EF4-FFF2-40B4-BE49-F238E27FC236}">
                    <a16:creationId xmlns="" xmlns:a16="http://schemas.microsoft.com/office/drawing/2014/main" id="{5FB4033C-385B-4D29-8179-895778F45D16}"/>
                  </a:ext>
                </a:extLst>
              </p:cNvPr>
              <p:cNvSpPr/>
              <p:nvPr/>
            </p:nvSpPr>
            <p:spPr>
              <a:xfrm>
                <a:off x="7334130" y="489743"/>
                <a:ext cx="680568" cy="47907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 xmlns:a16="http://schemas.microsoft.com/office/drawing/2014/main" id="{5A5A63D9-1A12-4E17-8586-67FE0D677A5A}"/>
                  </a:ext>
                </a:extLst>
              </p:cNvPr>
              <p:cNvSpPr txBox="1"/>
              <p:nvPr/>
            </p:nvSpPr>
            <p:spPr>
              <a:xfrm>
                <a:off x="6958762" y="530736"/>
                <a:ext cx="1431304" cy="461902"/>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DLP</a:t>
                </a:r>
              </a:p>
              <a:p>
                <a:pPr algn="ctr" defTabSz="685800"/>
                <a:r>
                  <a:rPr lang="en-US" sz="900" cap="all" dirty="0" smtClean="0">
                    <a:latin typeface="Franklin Gothic Book" panose="020B0503020102020204" pitchFamily="34" charset="0"/>
                    <a:cs typeface="Arial" panose="020B0604020202020204" pitchFamily="34" charset="0"/>
                  </a:rPr>
                  <a:t>DRM</a:t>
                </a:r>
              </a:p>
              <a:p>
                <a:pPr algn="ctr" defTabSz="685800"/>
                <a:r>
                  <a:rPr lang="en-US" sz="900" cap="all" dirty="0" smtClean="0">
                    <a:latin typeface="Franklin Gothic Book" panose="020B0503020102020204" pitchFamily="34" charset="0"/>
                    <a:cs typeface="Arial" panose="020B0604020202020204" pitchFamily="34" charset="0"/>
                  </a:rPr>
                  <a:t>DATA ACLs</a:t>
                </a:r>
              </a:p>
              <a:p>
                <a:pPr algn="ctr" defTabSz="685800"/>
                <a:r>
                  <a:rPr lang="en-US" sz="900" cap="all" dirty="0" smtClean="0">
                    <a:latin typeface="Franklin Gothic Book" panose="020B0503020102020204" pitchFamily="34" charset="0"/>
                    <a:cs typeface="Arial" panose="020B0604020202020204" pitchFamily="34" charset="0"/>
                  </a:rPr>
                  <a:t>Data Tags and Labels</a:t>
                </a:r>
                <a:endParaRPr lang="en-US" sz="900" cap="all" dirty="0">
                  <a:latin typeface="Franklin Gothic Book" panose="020B0503020102020204" pitchFamily="34" charset="0"/>
                  <a:cs typeface="Arial" panose="020B0604020202020204" pitchFamily="34" charset="0"/>
                </a:endParaRPr>
              </a:p>
            </p:txBody>
          </p:sp>
        </p:grpSp>
        <p:sp>
          <p:nvSpPr>
            <p:cNvPr id="138" name="Rounded Rectangle 137"/>
            <p:cNvSpPr/>
            <p:nvPr/>
          </p:nvSpPr>
          <p:spPr>
            <a:xfrm>
              <a:off x="3924929" y="4351254"/>
              <a:ext cx="976302" cy="73532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MFA</a:t>
              </a:r>
            </a:p>
            <a:p>
              <a:pPr algn="ctr"/>
              <a:r>
                <a:rPr lang="en-US" sz="1100" dirty="0" smtClean="0">
                  <a:solidFill>
                    <a:schemeClr val="tx1"/>
                  </a:solidFill>
                </a:rPr>
                <a:t>PAM</a:t>
              </a:r>
            </a:p>
            <a:p>
              <a:pPr algn="ctr"/>
              <a:r>
                <a:rPr lang="en-US" sz="1100" dirty="0" smtClean="0">
                  <a:solidFill>
                    <a:schemeClr val="tx1"/>
                  </a:solidFill>
                </a:rPr>
                <a:t>ICAM</a:t>
              </a:r>
            </a:p>
            <a:p>
              <a:pPr algn="ctr"/>
              <a:r>
                <a:rPr lang="en-US" sz="1100" dirty="0" smtClean="0">
                  <a:solidFill>
                    <a:schemeClr val="tx1"/>
                  </a:solidFill>
                </a:rPr>
                <a:t>User ACLs</a:t>
              </a:r>
            </a:p>
            <a:p>
              <a:pPr algn="ctr"/>
              <a:r>
                <a:rPr lang="en-US" sz="1100" dirty="0" smtClean="0">
                  <a:solidFill>
                    <a:schemeClr val="tx1"/>
                  </a:solidFill>
                </a:rPr>
                <a:t>User Attributes</a:t>
              </a:r>
            </a:p>
          </p:txBody>
        </p:sp>
        <p:sp>
          <p:nvSpPr>
            <p:cNvPr id="167" name="TextBox 166"/>
            <p:cNvSpPr txBox="1"/>
            <p:nvPr/>
          </p:nvSpPr>
          <p:spPr>
            <a:xfrm>
              <a:off x="4238549" y="4081581"/>
              <a:ext cx="1224233"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Users</a:t>
              </a:r>
            </a:p>
          </p:txBody>
        </p:sp>
        <p:grpSp>
          <p:nvGrpSpPr>
            <p:cNvPr id="51" name="Group 50"/>
            <p:cNvGrpSpPr/>
            <p:nvPr/>
          </p:nvGrpSpPr>
          <p:grpSpPr>
            <a:xfrm>
              <a:off x="5354474" y="3602509"/>
              <a:ext cx="1276122" cy="274320"/>
              <a:chOff x="2174726" y="1967964"/>
              <a:chExt cx="1276122" cy="274320"/>
            </a:xfrm>
          </p:grpSpPr>
          <p:grpSp>
            <p:nvGrpSpPr>
              <p:cNvPr id="54" name="Group 53"/>
              <p:cNvGrpSpPr/>
              <p:nvPr/>
            </p:nvGrpSpPr>
            <p:grpSpPr>
              <a:xfrm>
                <a:off x="2174726" y="1967964"/>
                <a:ext cx="274320" cy="274320"/>
                <a:chOff x="1460321" y="4847482"/>
                <a:chExt cx="324248" cy="324248"/>
              </a:xfrm>
            </p:grpSpPr>
            <p:sp>
              <p:nvSpPr>
                <p:cNvPr id="55" name="Oval 5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sp>
            <p:nvSpPr>
              <p:cNvPr id="52" name="TextBox 51"/>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sp>
          <p:nvSpPr>
            <p:cNvPr id="172" name="TextBox 171"/>
            <p:cNvSpPr txBox="1"/>
            <p:nvPr/>
          </p:nvSpPr>
          <p:spPr>
            <a:xfrm>
              <a:off x="8775095" y="4146733"/>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Network &amp; Environment</a:t>
              </a:r>
            </a:p>
          </p:txBody>
        </p:sp>
        <p:grpSp>
          <p:nvGrpSpPr>
            <p:cNvPr id="173" name="Group 172"/>
            <p:cNvGrpSpPr/>
            <p:nvPr/>
          </p:nvGrpSpPr>
          <p:grpSpPr>
            <a:xfrm>
              <a:off x="7179702" y="1429387"/>
              <a:ext cx="534511" cy="448427"/>
              <a:chOff x="937509" y="1901027"/>
              <a:chExt cx="534511" cy="448427"/>
            </a:xfrm>
          </p:grpSpPr>
          <p:sp>
            <p:nvSpPr>
              <p:cNvPr id="174" name="Rectangle 173"/>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5" name="Picture 1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176" name="Group 175"/>
              <p:cNvGrpSpPr/>
              <p:nvPr/>
            </p:nvGrpSpPr>
            <p:grpSpPr>
              <a:xfrm>
                <a:off x="1334871" y="2148302"/>
                <a:ext cx="137149" cy="201152"/>
                <a:chOff x="9613902" y="7375170"/>
                <a:chExt cx="182865" cy="268202"/>
              </a:xfrm>
            </p:grpSpPr>
            <p:sp>
              <p:nvSpPr>
                <p:cNvPr id="177" name="Rectangle 176"/>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8" name="Picture 1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cxnSp>
          <p:nvCxnSpPr>
            <p:cNvPr id="179" name="Straight Connector 178"/>
            <p:cNvCxnSpPr>
              <a:cxnSpLocks/>
              <a:endCxn id="175" idx="1"/>
            </p:cNvCxnSpPr>
            <p:nvPr/>
          </p:nvCxnSpPr>
          <p:spPr>
            <a:xfrm flipV="1">
              <a:off x="4700963" y="1651111"/>
              <a:ext cx="2478739" cy="1243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5" idx="3"/>
              <a:endCxn id="87" idx="0"/>
            </p:cNvCxnSpPr>
            <p:nvPr/>
          </p:nvCxnSpPr>
          <p:spPr>
            <a:xfrm>
              <a:off x="7655151" y="1651111"/>
              <a:ext cx="2830550" cy="750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ounded Rectangle 180"/>
            <p:cNvSpPr/>
            <p:nvPr/>
          </p:nvSpPr>
          <p:spPr>
            <a:xfrm>
              <a:off x="6880723" y="1982747"/>
              <a:ext cx="1091433" cy="3912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6759727" y="1995185"/>
              <a:ext cx="1348626" cy="36292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Vulnerability Mgmt</a:t>
              </a:r>
            </a:p>
            <a:p>
              <a:pPr algn="ctr" defTabSz="685800"/>
              <a:r>
                <a:rPr lang="en-US" sz="900" cap="all" dirty="0" smtClean="0">
                  <a:latin typeface="Franklin Gothic Book" panose="020B0503020102020204" pitchFamily="34" charset="0"/>
                  <a:cs typeface="Arial" panose="020B0604020202020204" pitchFamily="34" charset="0"/>
                </a:rPr>
                <a:t>Resource Authorization</a:t>
              </a:r>
            </a:p>
            <a:p>
              <a:pPr algn="ctr" defTabSz="685800"/>
              <a:r>
                <a:rPr lang="en-US" sz="900" cap="all" dirty="0" smtClean="0">
                  <a:latin typeface="Franklin Gothic Book" panose="020B0503020102020204" pitchFamily="34" charset="0"/>
                  <a:cs typeface="Arial" panose="020B0604020202020204" pitchFamily="34" charset="0"/>
                </a:rPr>
                <a:t>DevSecops</a:t>
              </a:r>
              <a:endParaRPr lang="en-US" sz="900" cap="all" dirty="0">
                <a:latin typeface="Franklin Gothic Book" panose="020B0503020102020204" pitchFamily="34" charset="0"/>
                <a:cs typeface="Arial" panose="020B0604020202020204" pitchFamily="34" charset="0"/>
              </a:endParaRPr>
            </a:p>
          </p:txBody>
        </p:sp>
        <p:sp>
          <p:nvSpPr>
            <p:cNvPr id="187" name="TextBox 186"/>
            <p:cNvSpPr txBox="1"/>
            <p:nvPr/>
          </p:nvSpPr>
          <p:spPr>
            <a:xfrm>
              <a:off x="6866041" y="2491813"/>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Application &amp; Workload</a:t>
              </a:r>
            </a:p>
          </p:txBody>
        </p:sp>
        <p:sp>
          <p:nvSpPr>
            <p:cNvPr id="188" name="TextBox 187"/>
            <p:cNvSpPr txBox="1"/>
            <p:nvPr/>
          </p:nvSpPr>
          <p:spPr>
            <a:xfrm>
              <a:off x="7205402" y="3915009"/>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Orchestration &amp; Automation</a:t>
              </a:r>
            </a:p>
          </p:txBody>
        </p:sp>
        <p:sp>
          <p:nvSpPr>
            <p:cNvPr id="189" name="Rounded Rectangle 188"/>
            <p:cNvSpPr/>
            <p:nvPr/>
          </p:nvSpPr>
          <p:spPr>
            <a:xfrm>
              <a:off x="6116602" y="3847178"/>
              <a:ext cx="955144" cy="56520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5194734" y="4562521"/>
              <a:ext cx="467977" cy="503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34163" y="4540274"/>
              <a:ext cx="353702" cy="40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098385" y="4602207"/>
              <a:ext cx="0" cy="267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2" idx="2"/>
            </p:cNvCxnSpPr>
            <p:nvPr/>
          </p:nvCxnSpPr>
          <p:spPr>
            <a:xfrm flipH="1">
              <a:off x="8539936" y="4602207"/>
              <a:ext cx="60373" cy="28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9565216" y="4639270"/>
              <a:ext cx="159208" cy="401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854049" y="3688931"/>
              <a:ext cx="584763" cy="1167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52530" y="225873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1" name="Oval 190"/>
            <p:cNvSpPr/>
            <p:nvPr/>
          </p:nvSpPr>
          <p:spPr>
            <a:xfrm>
              <a:off x="3974125" y="4027767"/>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2" name="Oval 191"/>
            <p:cNvSpPr/>
            <p:nvPr/>
          </p:nvSpPr>
          <p:spPr>
            <a:xfrm>
              <a:off x="8213475" y="327044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3" name="Oval 192"/>
            <p:cNvSpPr/>
            <p:nvPr/>
          </p:nvSpPr>
          <p:spPr>
            <a:xfrm>
              <a:off x="9430607" y="3101699"/>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3" name="Oval 122"/>
            <p:cNvSpPr/>
            <p:nvPr/>
          </p:nvSpPr>
          <p:spPr>
            <a:xfrm>
              <a:off x="7598770" y="4521122"/>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nvGrpSpPr>
            <p:cNvPr id="8" name="Group 7"/>
            <p:cNvGrpSpPr/>
            <p:nvPr/>
          </p:nvGrpSpPr>
          <p:grpSpPr>
            <a:xfrm>
              <a:off x="4352825" y="2128539"/>
              <a:ext cx="1483545" cy="491675"/>
              <a:chOff x="7304752" y="489744"/>
              <a:chExt cx="464649" cy="669213"/>
            </a:xfrm>
          </p:grpSpPr>
          <p:sp>
            <p:nvSpPr>
              <p:cNvPr id="7" name="Rounded Rectangle 6"/>
              <p:cNvSpPr/>
              <p:nvPr/>
            </p:nvSpPr>
            <p:spPr>
              <a:xfrm>
                <a:off x="7334130" y="489744"/>
                <a:ext cx="408230" cy="66921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6" name="TextBox 85"/>
              <p:cNvSpPr txBox="1"/>
              <p:nvPr/>
            </p:nvSpPr>
            <p:spPr>
              <a:xfrm>
                <a:off x="7304752" y="500231"/>
                <a:ext cx="464649" cy="493970"/>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EDR./XDR</a:t>
                </a:r>
              </a:p>
              <a:p>
                <a:pPr algn="ctr" defTabSz="685800"/>
                <a:r>
                  <a:rPr lang="en-US" sz="900" cap="all" dirty="0" smtClean="0">
                    <a:latin typeface="Franklin Gothic Book" panose="020B0503020102020204" pitchFamily="34" charset="0"/>
                    <a:cs typeface="Arial" panose="020B0604020202020204" pitchFamily="34" charset="0"/>
                  </a:rPr>
                  <a:t>Comply to connect</a:t>
                </a:r>
              </a:p>
              <a:p>
                <a:pPr algn="ctr" defTabSz="685800"/>
                <a:r>
                  <a:rPr lang="en-US" sz="900" cap="all" dirty="0" smtClean="0">
                    <a:latin typeface="Franklin Gothic Book" panose="020B0503020102020204" pitchFamily="34" charset="0"/>
                    <a:cs typeface="Arial" panose="020B0604020202020204" pitchFamily="34" charset="0"/>
                  </a:rPr>
                  <a:t>Device inventory</a:t>
                </a:r>
                <a:endParaRPr lang="en-US" sz="900" cap="all" dirty="0">
                  <a:latin typeface="Franklin Gothic Book" panose="020B0503020102020204" pitchFamily="34" charset="0"/>
                  <a:cs typeface="Arial" panose="020B0604020202020204" pitchFamily="34" charset="0"/>
                </a:endParaRPr>
              </a:p>
            </p:txBody>
          </p:sp>
        </p:grpSp>
        <p:grpSp>
          <p:nvGrpSpPr>
            <p:cNvPr id="3" name="Group 2"/>
            <p:cNvGrpSpPr/>
            <p:nvPr/>
          </p:nvGrpSpPr>
          <p:grpSpPr>
            <a:xfrm>
              <a:off x="4215306" y="2685463"/>
              <a:ext cx="534511" cy="448427"/>
              <a:chOff x="937509" y="1901027"/>
              <a:chExt cx="534511" cy="448427"/>
            </a:xfrm>
          </p:grpSpPr>
          <p:sp>
            <p:nvSpPr>
              <p:cNvPr id="22" name="Rectangle 21"/>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25" name="Group 24"/>
              <p:cNvGrpSpPr/>
              <p:nvPr/>
            </p:nvGrpSpPr>
            <p:grpSpPr>
              <a:xfrm>
                <a:off x="1334871" y="2148302"/>
                <a:ext cx="137149" cy="201152"/>
                <a:chOff x="9613902" y="7375170"/>
                <a:chExt cx="182865" cy="268202"/>
              </a:xfrm>
            </p:grpSpPr>
            <p:sp>
              <p:nvSpPr>
                <p:cNvPr id="26" name="Rectangle 25"/>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sp>
          <p:nvSpPr>
            <p:cNvPr id="197" name="TextBox 196"/>
            <p:cNvSpPr txBox="1"/>
            <p:nvPr/>
          </p:nvSpPr>
          <p:spPr>
            <a:xfrm>
              <a:off x="5934095" y="3865636"/>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SOAR</a:t>
              </a:r>
            </a:p>
            <a:p>
              <a:pPr algn="ctr" defTabSz="685800"/>
              <a:r>
                <a:rPr lang="en-US" sz="900" cap="all" dirty="0" smtClean="0">
                  <a:latin typeface="Franklin Gothic Book" panose="020B0503020102020204" pitchFamily="34" charset="0"/>
                  <a:cs typeface="Arial" panose="020B0604020202020204" pitchFamily="34" charset="0"/>
                </a:rPr>
                <a:t>Machine Learning</a:t>
              </a:r>
            </a:p>
            <a:p>
              <a:pPr algn="ctr" defTabSz="685800"/>
              <a:r>
                <a:rPr lang="en-US" sz="900" cap="all" dirty="0" smtClean="0">
                  <a:latin typeface="Franklin Gothic Book" panose="020B0503020102020204" pitchFamily="34" charset="0"/>
                  <a:cs typeface="Arial" panose="020B0604020202020204" pitchFamily="34" charset="0"/>
                </a:rPr>
                <a:t>Artificial intelligence</a:t>
              </a:r>
            </a:p>
            <a:p>
              <a:pPr algn="ctr" defTabSz="685800"/>
              <a:r>
                <a:rPr lang="en-US" sz="900" cap="all" dirty="0" smtClean="0">
                  <a:latin typeface="Franklin Gothic Book" panose="020B0503020102020204" pitchFamily="34" charset="0"/>
                  <a:cs typeface="Arial" panose="020B0604020202020204" pitchFamily="34" charset="0"/>
                </a:rPr>
                <a:t>Policy Orchestration</a:t>
              </a:r>
              <a:endParaRPr lang="en-US" sz="900" cap="all" dirty="0">
                <a:latin typeface="Franklin Gothic Book" panose="020B0503020102020204" pitchFamily="34" charset="0"/>
                <a:cs typeface="Arial" panose="020B0604020202020204" pitchFamily="34" charset="0"/>
              </a:endParaRPr>
            </a:p>
          </p:txBody>
        </p:sp>
      </p:grpSp>
      <p:sp>
        <p:nvSpPr>
          <p:cNvPr id="270" name="TextBox 269"/>
          <p:cNvSpPr txBox="1"/>
          <p:nvPr/>
        </p:nvSpPr>
        <p:spPr>
          <a:xfrm>
            <a:off x="13576" y="7687063"/>
            <a:ext cx="2782855" cy="1169551"/>
          </a:xfrm>
          <a:prstGeom prst="rect">
            <a:avLst/>
          </a:prstGeom>
          <a:noFill/>
          <a:ln w="15875">
            <a:solidFill>
              <a:schemeClr val="tx1"/>
            </a:solidFill>
          </a:ln>
        </p:spPr>
        <p:txBody>
          <a:bodyPr wrap="square" rtlCol="0">
            <a:spAutoFit/>
          </a:bodyPr>
          <a:lstStyle/>
          <a:p>
            <a:pPr marL="342900" indent="-342900">
              <a:buAutoNum type="arabicParenR"/>
            </a:pPr>
            <a:r>
              <a:rPr lang="en-US" sz="1400" b="1" dirty="0">
                <a:solidFill>
                  <a:srgbClr val="7030A0"/>
                </a:solidFill>
              </a:rPr>
              <a:t>Device Authenticates</a:t>
            </a:r>
          </a:p>
          <a:p>
            <a:pPr marL="342900" indent="-342900">
              <a:buAutoNum type="arabicParenR"/>
            </a:pPr>
            <a:r>
              <a:rPr lang="en-US" sz="1400" b="1" dirty="0">
                <a:solidFill>
                  <a:srgbClr val="7030A0"/>
                </a:solidFill>
              </a:rPr>
              <a:t>User Authenticates</a:t>
            </a:r>
          </a:p>
          <a:p>
            <a:pPr marL="342900" indent="-342900">
              <a:buAutoNum type="arabicParenR"/>
            </a:pPr>
            <a:r>
              <a:rPr lang="en-US" sz="1400" b="1" dirty="0">
                <a:solidFill>
                  <a:srgbClr val="7030A0"/>
                </a:solidFill>
              </a:rPr>
              <a:t>Access Decision at PEP</a:t>
            </a:r>
          </a:p>
          <a:p>
            <a:pPr marL="342900" indent="-342900">
              <a:buAutoNum type="arabicParenR"/>
            </a:pPr>
            <a:r>
              <a:rPr lang="en-US" sz="1400" b="1" dirty="0">
                <a:solidFill>
                  <a:srgbClr val="7030A0"/>
                </a:solidFill>
              </a:rPr>
              <a:t>Access to Data and Services</a:t>
            </a:r>
          </a:p>
          <a:p>
            <a:pPr marL="342900" indent="-342900">
              <a:buAutoNum type="arabicParenR"/>
            </a:pPr>
            <a:r>
              <a:rPr lang="en-US" sz="1400" b="1" dirty="0">
                <a:solidFill>
                  <a:srgbClr val="7030A0"/>
                </a:solidFill>
              </a:rPr>
              <a:t>Security Analytics Decision</a:t>
            </a:r>
          </a:p>
        </p:txBody>
      </p:sp>
    </p:spTree>
    <p:extLst>
      <p:ext uri="{BB962C8B-B14F-4D97-AF65-F5344CB8AC3E}">
        <p14:creationId xmlns:p14="http://schemas.microsoft.com/office/powerpoint/2010/main" val="268004692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User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2400" dirty="0" err="1" smtClean="0"/>
              <a:t>DoD</a:t>
            </a:r>
            <a:r>
              <a:rPr lang="en-US" sz="2400" dirty="0" smtClean="0"/>
              <a:t> User Pillar Capabilities:</a:t>
            </a:r>
          </a:p>
          <a:p>
            <a:pPr lvl="1"/>
            <a:r>
              <a:rPr lang="en-US" sz="2000" dirty="0" smtClean="0"/>
              <a:t>1.1 User Inventory</a:t>
            </a:r>
          </a:p>
          <a:p>
            <a:pPr lvl="1"/>
            <a:r>
              <a:rPr lang="en-US" sz="2000" dirty="0" smtClean="0"/>
              <a:t>1.2 Conditional User Access</a:t>
            </a:r>
          </a:p>
          <a:p>
            <a:pPr lvl="1"/>
            <a:r>
              <a:rPr lang="en-US" sz="2000" dirty="0" smtClean="0"/>
              <a:t>1.3 Multi-Factor Authentication (MFA)</a:t>
            </a:r>
          </a:p>
          <a:p>
            <a:pPr lvl="1"/>
            <a:r>
              <a:rPr lang="en-US" sz="2000" dirty="0" smtClean="0"/>
              <a:t>1.4 Privileged Access Management (PAM)</a:t>
            </a:r>
          </a:p>
          <a:p>
            <a:pPr lvl="1"/>
            <a:r>
              <a:rPr lang="en-US" sz="2000" dirty="0" smtClean="0"/>
              <a:t>1.5 Identity Federation and User Credentialing</a:t>
            </a:r>
          </a:p>
          <a:p>
            <a:pPr lvl="1"/>
            <a:r>
              <a:rPr lang="en-US" sz="2000" dirty="0" smtClean="0"/>
              <a:t>1.6 Behavioral, Contextual ID, and Biometrics</a:t>
            </a:r>
          </a:p>
          <a:p>
            <a:pPr lvl="1"/>
            <a:r>
              <a:rPr lang="en-US" sz="2000" dirty="0" smtClean="0"/>
              <a:t>1.7 Least Privileged Access</a:t>
            </a:r>
          </a:p>
          <a:p>
            <a:pPr lvl="1"/>
            <a:r>
              <a:rPr lang="en-US" sz="2000" dirty="0" smtClean="0"/>
              <a:t>1.8 Continuous Authentication</a:t>
            </a:r>
          </a:p>
          <a:p>
            <a:pPr lvl="1"/>
            <a:r>
              <a:rPr lang="en-US" sz="2000" dirty="0" smtClean="0"/>
              <a:t>1.9 Integrated ICAM Platform</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9</a:t>
            </a:fld>
            <a:endParaRPr lang="en-US" dirty="0"/>
          </a:p>
        </p:txBody>
      </p:sp>
      <p:pic>
        <p:nvPicPr>
          <p:cNvPr id="4" name="Picture 3"/>
          <p:cNvPicPr>
            <a:picLocks noChangeAspect="1"/>
          </p:cNvPicPr>
          <p:nvPr/>
        </p:nvPicPr>
        <p:blipFill>
          <a:blip r:embed="rId3"/>
          <a:stretch>
            <a:fillRect/>
          </a:stretch>
        </p:blipFill>
        <p:spPr>
          <a:xfrm>
            <a:off x="-1" y="5145206"/>
            <a:ext cx="12772227" cy="3621604"/>
          </a:xfrm>
          <a:prstGeom prst="rect">
            <a:avLst/>
          </a:prstGeom>
        </p:spPr>
      </p:pic>
      <p:sp>
        <p:nvSpPr>
          <p:cNvPr id="112" name="5-Point Star 111"/>
          <p:cNvSpPr/>
          <p:nvPr/>
        </p:nvSpPr>
        <p:spPr>
          <a:xfrm>
            <a:off x="1460310" y="7697336"/>
            <a:ext cx="313899" cy="30025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6739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B3E68F-E56D-45C3-9301-51FB3CE72DC7}" vid="{6D44E1CB-C64E-462F-960F-AC52CB531D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6191265F3EF9459067493ADA5C06AB" ma:contentTypeVersion="4" ma:contentTypeDescription="Create a new document." ma:contentTypeScope="" ma:versionID="c2c47a69577272b2e68a1f5f5eb3daf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367B5D-E036-4CE0-A71C-2E1F70F8E5CE}">
  <ds:schemaRefs>
    <ds:schemaRef ds:uri="http://schemas.microsoft.com/sharepoint/v3/contenttype/forms"/>
  </ds:schemaRefs>
</ds:datastoreItem>
</file>

<file path=customXml/itemProps2.xml><?xml version="1.0" encoding="utf-8"?>
<ds:datastoreItem xmlns:ds="http://schemas.openxmlformats.org/officeDocument/2006/customXml" ds:itemID="{A0EF77BB-740C-4D71-854F-5511108A3C6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BE65E0A9-5DE7-4BF8-82A5-0C7464169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6582</TotalTime>
  <Words>5300</Words>
  <Application>Microsoft Office PowerPoint</Application>
  <PresentationFormat>Custom</PresentationFormat>
  <Paragraphs>462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 Arial</vt:lpstr>
      <vt:lpstr>Arial</vt:lpstr>
      <vt:lpstr>Calibri</vt:lpstr>
      <vt:lpstr>Franklin Gothic Book</vt:lpstr>
      <vt:lpstr>Office Theme</vt:lpstr>
      <vt:lpstr>PowerPoint Presentation</vt:lpstr>
      <vt:lpstr>Course Objectives</vt:lpstr>
      <vt:lpstr>Course Topics</vt:lpstr>
      <vt:lpstr>What is Zero Trust</vt:lpstr>
      <vt:lpstr>What Zero Trust is not</vt:lpstr>
      <vt:lpstr>Five Tenants of Zero Trust</vt:lpstr>
      <vt:lpstr>Seven Pillars of Zero Trust</vt:lpstr>
      <vt:lpstr>PowerPoint Presentation</vt:lpstr>
      <vt:lpstr>User Pillar</vt:lpstr>
      <vt:lpstr>Device Pillar</vt:lpstr>
      <vt:lpstr>Applications and Workload Pillar</vt:lpstr>
      <vt:lpstr>Data Pillar</vt:lpstr>
      <vt:lpstr>Network and Environment Pillar</vt:lpstr>
      <vt:lpstr>Automation and Orchestration Pillar</vt:lpstr>
      <vt:lpstr>Visibility and Analytics Pillar</vt:lpstr>
      <vt:lpstr>PowerPoint Presentation</vt:lpstr>
      <vt:lpstr>Importance of Zero Trust</vt:lpstr>
      <vt:lpstr>Conclusion</vt:lpstr>
      <vt:lpstr>References</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Slide Template 27 May 2019 v4</dc:title>
  <dc:creator>DoD Admin</dc:creator>
  <cp:lastModifiedBy>benjamin.koontz1@outlook.com</cp:lastModifiedBy>
  <cp:revision>118</cp:revision>
  <cp:lastPrinted>2019-01-25T17:36:58Z</cp:lastPrinted>
  <dcterms:created xsi:type="dcterms:W3CDTF">2018-10-01T19:23:43Z</dcterms:created>
  <dcterms:modified xsi:type="dcterms:W3CDTF">2024-03-27T16:30:42Z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0x010100BC6191265F3EF9459067493ADA5C06AB</vt:lpwstr>
  </property>
</Properties>
</file>